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7.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8.xml" ContentType="application/vnd.openxmlformats-officedocument.presentationml.notesSlide+xml"/>
  <Override PartName="/ppt/charts/chart20.xml" ContentType="application/vnd.openxmlformats-officedocument.drawingml.chart+xml"/>
  <Override PartName="/ppt/notesSlides/notesSlide19.xml" ContentType="application/vnd.openxmlformats-officedocument.presentationml.notesSlide+xml"/>
  <Override PartName="/ppt/charts/chart21.xml" ContentType="application/vnd.openxmlformats-officedocument.drawingml.chart+xml"/>
  <Override PartName="/ppt/drawings/drawing6.xml" ContentType="application/vnd.openxmlformats-officedocument.drawingml.chartshapes+xml"/>
  <Override PartName="/ppt/charts/chart22.xml" ContentType="application/vnd.openxmlformats-officedocument.drawingml.chart+xml"/>
  <Override PartName="/ppt/drawings/drawing7.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drawings/drawing8.xml" ContentType="application/vnd.openxmlformats-officedocument.drawingml.chartshapes+xml"/>
  <Override PartName="/ppt/notesSlides/notesSlide25.xml" ContentType="application/vnd.openxmlformats-officedocument.presentationml.notesSlide+xml"/>
  <Override PartName="/ppt/charts/chart25.xml" ContentType="application/vnd.openxmlformats-officedocument.drawingml.chart+xml"/>
  <Override PartName="/ppt/drawings/drawing9.xml" ContentType="application/vnd.openxmlformats-officedocument.drawingml.chartshapes+xml"/>
  <Override PartName="/ppt/charts/chart26.xml" ContentType="application/vnd.openxmlformats-officedocument.drawingml.chart+xml"/>
  <Override PartName="/ppt/drawings/drawing10.xml" ContentType="application/vnd.openxmlformats-officedocument.drawingml.chartshapes+xml"/>
  <Override PartName="/ppt/notesSlides/notesSlide26.xml" ContentType="application/vnd.openxmlformats-officedocument.presentationml.notesSlide+xml"/>
  <Override PartName="/ppt/charts/chart27.xml" ContentType="application/vnd.openxmlformats-officedocument.drawingml.chart+xml"/>
  <Override PartName="/ppt/drawings/drawing1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89" r:id="rId2"/>
    <p:sldMasterId id="2147483716" r:id="rId3"/>
  </p:sldMasterIdLst>
  <p:notesMasterIdLst>
    <p:notesMasterId r:id="rId49"/>
  </p:notesMasterIdLst>
  <p:sldIdLst>
    <p:sldId id="256" r:id="rId4"/>
    <p:sldId id="1428" r:id="rId5"/>
    <p:sldId id="1437" r:id="rId6"/>
    <p:sldId id="1426" r:id="rId7"/>
    <p:sldId id="1438" r:id="rId8"/>
    <p:sldId id="1233" r:id="rId9"/>
    <p:sldId id="1371" r:id="rId10"/>
    <p:sldId id="1440" r:id="rId11"/>
    <p:sldId id="1362" r:id="rId12"/>
    <p:sldId id="1363" r:id="rId13"/>
    <p:sldId id="1361" r:id="rId14"/>
    <p:sldId id="1373" r:id="rId15"/>
    <p:sldId id="1372" r:id="rId16"/>
    <p:sldId id="1441" r:id="rId17"/>
    <p:sldId id="1374" r:id="rId18"/>
    <p:sldId id="1411" r:id="rId19"/>
    <p:sldId id="1376" r:id="rId20"/>
    <p:sldId id="1378" r:id="rId21"/>
    <p:sldId id="1432" r:id="rId22"/>
    <p:sldId id="1433" r:id="rId23"/>
    <p:sldId id="1445" r:id="rId24"/>
    <p:sldId id="1429" r:id="rId25"/>
    <p:sldId id="1380" r:id="rId26"/>
    <p:sldId id="1381" r:id="rId27"/>
    <p:sldId id="1385" r:id="rId28"/>
    <p:sldId id="1430" r:id="rId29"/>
    <p:sldId id="1442" r:id="rId30"/>
    <p:sldId id="1427" r:id="rId31"/>
    <p:sldId id="1389" r:id="rId32"/>
    <p:sldId id="1383" r:id="rId33"/>
    <p:sldId id="1390" r:id="rId34"/>
    <p:sldId id="1391" r:id="rId35"/>
    <p:sldId id="1392" r:id="rId36"/>
    <p:sldId id="1398" r:id="rId37"/>
    <p:sldId id="1401" r:id="rId38"/>
    <p:sldId id="1402" r:id="rId39"/>
    <p:sldId id="1404" r:id="rId40"/>
    <p:sldId id="1412" r:id="rId41"/>
    <p:sldId id="1405" r:id="rId42"/>
    <p:sldId id="1444" r:id="rId43"/>
    <p:sldId id="1408" r:id="rId44"/>
    <p:sldId id="1434" r:id="rId45"/>
    <p:sldId id="1443" r:id="rId46"/>
    <p:sldId id="1409" r:id="rId47"/>
    <p:sldId id="1410" r:id="rId48"/>
  </p:sldIdLst>
  <p:sldSz cx="9144000" cy="5143500" type="screen16x9"/>
  <p:notesSz cx="6858000" cy="9144000"/>
  <p:embeddedFontLst>
    <p:embeddedFont>
      <p:font typeface="Century Gothic" pitchFamily="34" charset="0"/>
      <p:regular r:id="rId50"/>
      <p:bold r:id="rId51"/>
      <p:italic r:id="rId52"/>
      <p:boldItalic r:id="rId53"/>
    </p:embeddedFont>
    <p:embeddedFont>
      <p:font typeface="Calibri" pitchFamily="34" charset="0"/>
      <p:regular r:id="rId54"/>
      <p:bold r:id="rId55"/>
      <p:italic r:id="rId56"/>
      <p:boldItalic r:id="rId57"/>
    </p:embeddedFont>
    <p:embeddedFont>
      <p:font typeface="Nyala" pitchFamily="2" charset="0"/>
      <p:regular r:id="rId58"/>
    </p:embeddedFont>
    <p:embeddedFont>
      <p:font typeface="맑은 고딕" pitchFamily="34" charset="-127"/>
      <p:regular r:id="rId59"/>
      <p:bold r:id="rId60"/>
    </p:embeddedFont>
    <p:embeddedFont>
      <p:font typeface="Barlow" charset="0"/>
      <p:regular r:id="rId61"/>
      <p:bold r:id="rId62"/>
      <p:italic r:id="rId63"/>
      <p:boldItalic r:id="rId64"/>
    </p:embeddedFont>
    <p:embeddedFont>
      <p:font typeface="Power Geez Unicode1" pitchFamily="2" charset="0"/>
      <p:regular r:id="rId65"/>
    </p:embeddedFont>
    <p:embeddedFont>
      <p:font typeface="Arial Unicode MS" pitchFamily="34" charset="-128"/>
      <p:regular r:id="rId66"/>
    </p:embeddedFont>
    <p:embeddedFont>
      <p:font typeface="Segoe UI Light" pitchFamily="34" charset="0"/>
      <p:regular r:id="rId67"/>
    </p:embeddedFont>
    <p:embeddedFont>
      <p:font typeface="Segoe UI" pitchFamily="34" charset="0"/>
      <p:regular r:id="rId68"/>
      <p:bold r:id="rId69"/>
      <p:italic r:id="rId70"/>
      <p:boldItalic r:id="rId71"/>
    </p:embeddedFont>
    <p:embeddedFont>
      <p:font typeface="Calibri Light" pitchFamily="34" charset="0"/>
      <p:regular r:id="rId72"/>
      <p:italic r:id="rId73"/>
    </p:embeddedFont>
    <p:embeddedFont>
      <p:font typeface="Century" pitchFamily="18" charset="0"/>
      <p:regular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i Tesfu" initials="NT" lastIdx="47" clrIdx="0">
    <p:extLst>
      <p:ext uri="{19B8F6BF-5375-455C-9EA6-DF929625EA0E}">
        <p15:presenceInfo xmlns="" xmlns:p15="http://schemas.microsoft.com/office/powerpoint/2012/main" userId="S-1-12-1-4147955009-1172948764-1420651706-1290254919" providerId="AD"/>
      </p:ext>
    </p:extLst>
  </p:cmAuthor>
  <p:cmAuthor id="2" name="Nasreen Adem" initials="NA" lastIdx="3" clrIdx="1">
    <p:extLst>
      <p:ext uri="{19B8F6BF-5375-455C-9EA6-DF929625EA0E}">
        <p15:presenceInfo xmlns="" xmlns:p15="http://schemas.microsoft.com/office/powerpoint/2012/main" userId="S-1-12-1-977068844-1209164511-890317193-1547788517" providerId="AD"/>
      </p:ext>
    </p:extLst>
  </p:cmAuthor>
  <p:cmAuthor id="3" name="Tashu, Melesse Minale" initials="TMM" lastIdx="2" clrIdx="2">
    <p:extLst>
      <p:ext uri="{19B8F6BF-5375-455C-9EA6-DF929625EA0E}">
        <p15:presenceInfo xmlns="" xmlns:p15="http://schemas.microsoft.com/office/powerpoint/2012/main" userId="Tashu, Melesse Min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8CAD"/>
    <a:srgbClr val="4895A2"/>
    <a:srgbClr val="306E77"/>
    <a:srgbClr val="034B64"/>
    <a:srgbClr val="EFD1D1"/>
    <a:srgbClr val="FFFFFF"/>
    <a:srgbClr val="32717B"/>
    <a:srgbClr val="058EBF"/>
    <a:srgbClr val="06A1D8"/>
    <a:srgbClr val="23C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A283DE4-F47A-4256-AB38-8BA3DF599668}">
  <a:tblStyle styleId="{3A283DE4-F47A-4256-AB38-8BA3DF59966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1" autoAdjust="0"/>
    <p:restoredTop sz="89953" autoAdjust="0"/>
  </p:normalViewPr>
  <p:slideViewPr>
    <p:cSldViewPr snapToGrid="0">
      <p:cViewPr>
        <p:scale>
          <a:sx n="149" d="100"/>
          <a:sy n="149" d="100"/>
        </p:scale>
        <p:origin x="-672" y="1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font" Target="fonts/font25.fntdata"/><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2.fntdata"/><Relationship Id="rId72" Type="http://schemas.openxmlformats.org/officeDocument/2006/relationships/font" Target="fonts/font2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8.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elesse\Ethiopia\Macroframework\Macro\Demand%20side%20growth%20and%20service_WDI.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Macroframework\T-bills%20yield%20and%20minimum%20deposit%20interest%20rat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Macroframework\Parallel%20exchnage%20rate%20spread%20and%20REER.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Macroframework\Parallel%20exchnage%20rate%20spread%20and%20REER.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Melesse\Ethiopia\Macroframework\Macro\Comparative%20development%20indicators-%20WDI.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Melesse\Ethiopia\Macroframework\Macro\Comparative%20development%20indicators-%20WDI.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Melesse\Ethiopia\Macroframework\Macro\Comparative%20development%20indicators-%20WDI.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Melesse\Ethiopia\Macroframework\Macro\Comparative%20development%20indicators-%20WDI.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Melesse\Ethiopia\Macroframework\Macro\Comparative%20development%20indicators-%20WDI.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Melesse\Ethiopia\Macroframework\Macro\Structural%20change-%20WDI.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Melesse\Ethiopia\Macroframework\Macro\Structural%20change-%20WD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ta4\users10\mtashu\My%20Documents\Melesse\Ethiopia\Macro%20data\World_Development_Indicators.xlsx" TargetMode="External"/></Relationships>
</file>

<file path=ppt/charts/_rels/chart20.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2.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Melesse\Ethiopia\Macroframework\Macro\Business%20constraints.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Melesse\Ethiopia\Macroframework\UNDP%20manufacturing%20survey.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Melesse\Ethiopia\Macroframework\Macro\Annual_BOP_time%20series.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Melesse\Ethiopia\Ethiopia\Book%20chapter\Public%20sector%20debt.xlsx" TargetMode="External"/></Relationships>
</file>

<file path=ppt/charts/_rels/chart25.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9.xml"/><Relationship Id="rId1" Type="http://schemas.openxmlformats.org/officeDocument/2006/relationships/oleObject" Target="file:///C:\Melesse\Ethiopia\Macroframework\Macro\Enterprise%20survey.xlsx" TargetMode="External"/><Relationship Id="rId4" Type="http://schemas.microsoft.com/office/2011/relationships/chartStyle" Target="style4.xm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Melesse\Ethiopia\Macroframework\Macro\Business%20constraints.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D:\Inflation.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Melesse\Ethiopia\Macroframework\Macro\Demand%20side%20growth%20and%20service_WDI.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Melesse\Ethiopia\Macroframework\Macro\Demand%20side%20growth%20and%20service_WDI.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Melesse\Ethiopia\Macroframework\Macro\Demand%20side%20growth%20and%20service_WDI.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Melesse\Ethiopia\Macroframework\Macro\Saving%20investment%20balances.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Melesse\Ethiopia\Macroframework\Macro\Domestic%20credit%20by%20clients%20(26-07-201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Melesse\Ethiopia\Macroframework\Macro\Annual_BOP_time%20se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32939022499618E-2"/>
          <c:y val="0.32223313228911515"/>
          <c:w val="0.88194343860036573"/>
          <c:h val="0.45751429867228854"/>
        </c:manualLayout>
      </c:layout>
      <c:barChart>
        <c:barDir val="col"/>
        <c:grouping val="clustered"/>
        <c:varyColors val="0"/>
        <c:ser>
          <c:idx val="0"/>
          <c:order val="0"/>
          <c:tx>
            <c:strRef>
              <c:f>Charts!$A$3</c:f>
              <c:strCache>
                <c:ptCount val="1"/>
                <c:pt idx="0">
                  <c:v>GDP per capita (current US$), RHS</c:v>
                </c:pt>
              </c:strCache>
            </c:strRef>
          </c:tx>
          <c:spPr>
            <a:solidFill>
              <a:schemeClr val="accent4"/>
            </a:solidFill>
            <a:ln>
              <a:noFill/>
              <a:prstDash val="solid"/>
            </a:ln>
            <a:effectLst/>
          </c:spPr>
          <c:invertIfNegative val="0"/>
          <c:cat>
            <c:numRef>
              <c:f>Charts!$B$1:$P$1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Charts!$B$3:$P$3</c:f>
              <c:numCache>
                <c:formatCode>0</c:formatCode>
                <c:ptCount val="15"/>
                <c:pt idx="0">
                  <c:v>135.76238579647065</c:v>
                </c:pt>
                <c:pt idx="1">
                  <c:v>161.62662477307816</c:v>
                </c:pt>
                <c:pt idx="2">
                  <c:v>193.79490564251631</c:v>
                </c:pt>
                <c:pt idx="3">
                  <c:v>243.30268224694561</c:v>
                </c:pt>
                <c:pt idx="4">
                  <c:v>325.38255426505634</c:v>
                </c:pt>
                <c:pt idx="5">
                  <c:v>379.75663854088754</c:v>
                </c:pt>
                <c:pt idx="6">
                  <c:v>341.30990920050419</c:v>
                </c:pt>
                <c:pt idx="7">
                  <c:v>396</c:v>
                </c:pt>
                <c:pt idx="8">
                  <c:v>523</c:v>
                </c:pt>
                <c:pt idx="9">
                  <c:v>559</c:v>
                </c:pt>
                <c:pt idx="10">
                  <c:v>640</c:v>
                </c:pt>
                <c:pt idx="11">
                  <c:v>725</c:v>
                </c:pt>
                <c:pt idx="12">
                  <c:v>794</c:v>
                </c:pt>
                <c:pt idx="13">
                  <c:v>853.42822085889566</c:v>
                </c:pt>
                <c:pt idx="14">
                  <c:v>860.24785276073612</c:v>
                </c:pt>
              </c:numCache>
            </c:numRef>
          </c:val>
          <c:extLst xmlns:c16r2="http://schemas.microsoft.com/office/drawing/2015/06/chart">
            <c:ext xmlns:c16="http://schemas.microsoft.com/office/drawing/2014/chart" uri="{C3380CC4-5D6E-409C-BE32-E72D297353CC}">
              <c16:uniqueId val="{00000000-B1D3-41B3-87EC-57C64E5D554B}"/>
            </c:ext>
          </c:extLst>
        </c:ser>
        <c:dLbls>
          <c:showLegendKey val="0"/>
          <c:showVal val="0"/>
          <c:showCatName val="0"/>
          <c:showSerName val="0"/>
          <c:showPercent val="0"/>
          <c:showBubbleSize val="0"/>
        </c:dLbls>
        <c:gapWidth val="150"/>
        <c:axId val="107625088"/>
        <c:axId val="107623552"/>
      </c:barChart>
      <c:lineChart>
        <c:grouping val="standard"/>
        <c:varyColors val="0"/>
        <c:ser>
          <c:idx val="1"/>
          <c:order val="1"/>
          <c:tx>
            <c:strRef>
              <c:f>Charts!$A$4</c:f>
              <c:strCache>
                <c:ptCount val="1"/>
                <c:pt idx="0">
                  <c:v>GDP growth (annual %)</c:v>
                </c:pt>
              </c:strCache>
            </c:strRef>
          </c:tx>
          <c:spPr>
            <a:ln w="25400" cap="rnd">
              <a:solidFill>
                <a:srgbClr val="C00000"/>
              </a:solidFill>
              <a:prstDash val="solid"/>
              <a:round/>
            </a:ln>
            <a:effectLst/>
          </c:spPr>
          <c:marker>
            <c:symbol val="none"/>
          </c:marker>
          <c:cat>
            <c:numRef>
              <c:f>Charts!$B$1:$P$1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Charts!$B$4:$P$4</c:f>
              <c:numCache>
                <c:formatCode>0.0</c:formatCode>
                <c:ptCount val="15"/>
                <c:pt idx="0">
                  <c:v>13.57260313686948</c:v>
                </c:pt>
                <c:pt idx="1">
                  <c:v>11.818765946649389</c:v>
                </c:pt>
                <c:pt idx="2">
                  <c:v>10.834727065877003</c:v>
                </c:pt>
                <c:pt idx="3">
                  <c:v>11.456167000023612</c:v>
                </c:pt>
                <c:pt idx="4">
                  <c:v>10.788521685372537</c:v>
                </c:pt>
                <c:pt idx="5">
                  <c:v>8.8025531978256382</c:v>
                </c:pt>
                <c:pt idx="6">
                  <c:v>12.550538345930764</c:v>
                </c:pt>
                <c:pt idx="7">
                  <c:v>11.178296227164154</c:v>
                </c:pt>
                <c:pt idx="8">
                  <c:v>8.6478116333741522</c:v>
                </c:pt>
                <c:pt idx="9">
                  <c:v>10.582270048267221</c:v>
                </c:pt>
                <c:pt idx="10">
                  <c:v>10.257492961005132</c:v>
                </c:pt>
                <c:pt idx="11">
                  <c:v>10.3924630202334</c:v>
                </c:pt>
                <c:pt idx="12">
                  <c:v>7.5617666920525766</c:v>
                </c:pt>
                <c:pt idx="13">
                  <c:v>10.245810850258973</c:v>
                </c:pt>
                <c:pt idx="14">
                  <c:v>7.7</c:v>
                </c:pt>
              </c:numCache>
            </c:numRef>
          </c:val>
          <c:smooth val="0"/>
          <c:extLst xmlns:c16r2="http://schemas.microsoft.com/office/drawing/2015/06/chart">
            <c:ext xmlns:c16="http://schemas.microsoft.com/office/drawing/2014/chart" uri="{C3380CC4-5D6E-409C-BE32-E72D297353CC}">
              <c16:uniqueId val="{00000001-B1D3-41B3-87EC-57C64E5D554B}"/>
            </c:ext>
          </c:extLst>
        </c:ser>
        <c:dLbls>
          <c:showLegendKey val="0"/>
          <c:showVal val="0"/>
          <c:showCatName val="0"/>
          <c:showSerName val="0"/>
          <c:showPercent val="0"/>
          <c:showBubbleSize val="0"/>
        </c:dLbls>
        <c:marker val="1"/>
        <c:smooth val="0"/>
        <c:axId val="105961344"/>
        <c:axId val="105962880"/>
      </c:lineChart>
      <c:catAx>
        <c:axId val="105961344"/>
        <c:scaling>
          <c:orientation val="minMax"/>
        </c:scaling>
        <c:delete val="0"/>
        <c:axPos val="b"/>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1000" b="0" i="0" u="none" strike="noStrike" kern="1200" baseline="0">
                <a:solidFill>
                  <a:schemeClr val="bg2"/>
                </a:solidFill>
                <a:latin typeface="Century Gothic" panose="020B0502020202020204" pitchFamily="34" charset="0"/>
                <a:ea typeface="Segoe UI"/>
                <a:cs typeface="Segoe UI"/>
              </a:defRPr>
            </a:pPr>
            <a:endParaRPr lang="en-US"/>
          </a:p>
        </c:txPr>
        <c:crossAx val="105962880"/>
        <c:crosses val="autoZero"/>
        <c:auto val="1"/>
        <c:lblAlgn val="ctr"/>
        <c:lblOffset val="100"/>
        <c:noMultiLvlLbl val="0"/>
      </c:catAx>
      <c:valAx>
        <c:axId val="105962880"/>
        <c:scaling>
          <c:orientation val="minMax"/>
        </c:scaling>
        <c:delete val="0"/>
        <c:axPos val="l"/>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050" b="0" i="0" u="none" strike="noStrike" kern="1200" baseline="0">
                <a:solidFill>
                  <a:schemeClr val="bg2"/>
                </a:solidFill>
                <a:latin typeface="Century Gothic" panose="020B0502020202020204" pitchFamily="34" charset="0"/>
                <a:ea typeface="Segoe UI"/>
                <a:cs typeface="Segoe UI"/>
              </a:defRPr>
            </a:pPr>
            <a:endParaRPr lang="en-US"/>
          </a:p>
        </c:txPr>
        <c:crossAx val="105961344"/>
        <c:crosses val="autoZero"/>
        <c:crossBetween val="between"/>
      </c:valAx>
      <c:valAx>
        <c:axId val="107623552"/>
        <c:scaling>
          <c:orientation val="minMax"/>
        </c:scaling>
        <c:delete val="0"/>
        <c:axPos val="r"/>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000" b="0" i="0" u="none" strike="noStrike" kern="1200" baseline="0">
                <a:solidFill>
                  <a:schemeClr val="bg2"/>
                </a:solidFill>
                <a:latin typeface="Century Gothic" panose="020B0502020202020204" pitchFamily="34" charset="0"/>
                <a:ea typeface="Segoe UI"/>
                <a:cs typeface="Segoe UI"/>
              </a:defRPr>
            </a:pPr>
            <a:endParaRPr lang="en-US"/>
          </a:p>
        </c:txPr>
        <c:crossAx val="107625088"/>
        <c:crosses val="max"/>
        <c:crossBetween val="between"/>
      </c:valAx>
      <c:catAx>
        <c:axId val="107625088"/>
        <c:scaling>
          <c:orientation val="minMax"/>
        </c:scaling>
        <c:delete val="1"/>
        <c:axPos val="b"/>
        <c:numFmt formatCode="General" sourceLinked="1"/>
        <c:majorTickMark val="in"/>
        <c:minorTickMark val="none"/>
        <c:tickLblPos val="nextTo"/>
        <c:crossAx val="107623552"/>
        <c:crosses val="autoZero"/>
        <c:auto val="1"/>
        <c:lblAlgn val="ctr"/>
        <c:lblOffset val="100"/>
        <c:noMultiLvlLbl val="0"/>
      </c:catAx>
      <c:spPr>
        <a:noFill/>
        <a:ln w="3175">
          <a:noFill/>
          <a:prstDash val="solid"/>
        </a:ln>
        <a:effectLst/>
      </c:spPr>
    </c:plotArea>
    <c:legend>
      <c:legendPos val="t"/>
      <c:layout>
        <c:manualLayout>
          <c:xMode val="edge"/>
          <c:yMode val="edge"/>
          <c:x val="2.9274395791159757E-2"/>
          <c:y val="1.7135240179380506E-2"/>
          <c:w val="0.77439548360389054"/>
          <c:h val="0.15888611583105167"/>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34B64"/>
              </a:solidFill>
              <a:latin typeface="Century Gothic" panose="020B0502020202020204" pitchFamily="34" charset="0"/>
              <a:ea typeface="+mn-ea"/>
              <a:cs typeface="Segoe UI" panose="020B0502040204020203"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25400" cap="flat" cmpd="sng" algn="ctr">
      <a:noFill/>
      <a:round/>
    </a:ln>
    <a:effectLst/>
  </c:spPr>
  <c:txPr>
    <a:bodyPr rot="-5400000" vert="horz"/>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726182375471"/>
          <c:y val="0.2365248030504892"/>
          <c:w val="0.84407653009449135"/>
          <c:h val="0.48333241624299239"/>
        </c:manualLayout>
      </c:layout>
      <c:lineChart>
        <c:grouping val="standard"/>
        <c:varyColors val="0"/>
        <c:ser>
          <c:idx val="0"/>
          <c:order val="0"/>
          <c:tx>
            <c:strRef>
              <c:f>Sheet2!$E$3</c:f>
              <c:strCache>
                <c:ptCount val="1"/>
                <c:pt idx="0">
                  <c:v>T-bills, weighted average</c:v>
                </c:pt>
              </c:strCache>
            </c:strRef>
          </c:tx>
          <c:spPr>
            <a:ln w="9525" cap="rnd">
              <a:solidFill>
                <a:srgbClr val="034B64"/>
              </a:solidFill>
              <a:round/>
            </a:ln>
            <a:effectLst/>
          </c:spPr>
          <c:marker>
            <c:symbol val="none"/>
          </c:marker>
          <c:cat>
            <c:numRef>
              <c:f>Sheet2!$A$8:$A$23</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Sheet2!$E$8:$E$23</c:f>
              <c:numCache>
                <c:formatCode>_(* #,##0.0_);_(* \(#,##0.0\);_(* "-"??_);_(@_)</c:formatCode>
                <c:ptCount val="16"/>
                <c:pt idx="0">
                  <c:v>-1.3306375285242102</c:v>
                </c:pt>
                <c:pt idx="1">
                  <c:v>-10.613788819004812</c:v>
                </c:pt>
                <c:pt idx="2">
                  <c:v>-10.780601046270165</c:v>
                </c:pt>
                <c:pt idx="3">
                  <c:v>-14.607986701852719</c:v>
                </c:pt>
                <c:pt idx="4">
                  <c:v>-54.568625173797777</c:v>
                </c:pt>
                <c:pt idx="5">
                  <c:v>-1.9046300590713301</c:v>
                </c:pt>
                <c:pt idx="6">
                  <c:v>-2.0148026559403531</c:v>
                </c:pt>
                <c:pt idx="7">
                  <c:v>-17.000497925768197</c:v>
                </c:pt>
                <c:pt idx="8">
                  <c:v>-32.224435269703505</c:v>
                </c:pt>
                <c:pt idx="9">
                  <c:v>-11.6106189342704</c:v>
                </c:pt>
                <c:pt idx="10">
                  <c:v>-16.394657742758454</c:v>
                </c:pt>
                <c:pt idx="11">
                  <c:v>-6.2658318529769748</c:v>
                </c:pt>
                <c:pt idx="12">
                  <c:v>-8.2306567662822392</c:v>
                </c:pt>
                <c:pt idx="13">
                  <c:v>-5.9451205564717293</c:v>
                </c:pt>
                <c:pt idx="14">
                  <c:v>-13.138959825862447</c:v>
                </c:pt>
                <c:pt idx="15">
                  <c:v>-10.83094087672624</c:v>
                </c:pt>
              </c:numCache>
            </c:numRef>
          </c:val>
          <c:smooth val="0"/>
          <c:extLst xmlns:c16r2="http://schemas.microsoft.com/office/drawing/2015/06/chart">
            <c:ext xmlns:c16="http://schemas.microsoft.com/office/drawing/2014/chart" uri="{C3380CC4-5D6E-409C-BE32-E72D297353CC}">
              <c16:uniqueId val="{00000000-686D-4EC9-9344-BE4BC3C6B9CB}"/>
            </c:ext>
          </c:extLst>
        </c:ser>
        <c:ser>
          <c:idx val="1"/>
          <c:order val="1"/>
          <c:tx>
            <c:strRef>
              <c:f>Sheet2!$F$3</c:f>
              <c:strCache>
                <c:ptCount val="1"/>
                <c:pt idx="0">
                  <c:v>CBE lending rate to SOEs</c:v>
                </c:pt>
              </c:strCache>
            </c:strRef>
          </c:tx>
          <c:spPr>
            <a:ln w="9525" cap="rnd">
              <a:solidFill>
                <a:srgbClr val="E46C0A"/>
              </a:solidFill>
              <a:round/>
            </a:ln>
            <a:effectLst/>
          </c:spPr>
          <c:marker>
            <c:symbol val="none"/>
          </c:marker>
          <c:cat>
            <c:numRef>
              <c:f>Sheet2!$A$8:$A$23</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Sheet2!$F$8:$F$23</c:f>
              <c:numCache>
                <c:formatCode>_(* #,##0.00_);_(* \(#,##0.00\);_(* "-"??_);_(@_)</c:formatCode>
                <c:ptCount val="16"/>
                <c:pt idx="0">
                  <c:v>1.617</c:v>
                </c:pt>
                <c:pt idx="1">
                  <c:v>-6.7470999999999997</c:v>
                </c:pt>
                <c:pt idx="2">
                  <c:v>-6.8199000000000005</c:v>
                </c:pt>
                <c:pt idx="3">
                  <c:v>-11.1027</c:v>
                </c:pt>
                <c:pt idx="4">
                  <c:v>-50.241300000000003</c:v>
                </c:pt>
                <c:pt idx="5">
                  <c:v>2.2930999999999999</c:v>
                </c:pt>
                <c:pt idx="6">
                  <c:v>2.198888554561961</c:v>
                </c:pt>
                <c:pt idx="7">
                  <c:v>-12.126772581144763</c:v>
                </c:pt>
                <c:pt idx="8">
                  <c:v>-28.090340754066354</c:v>
                </c:pt>
                <c:pt idx="9">
                  <c:v>-7.5</c:v>
                </c:pt>
                <c:pt idx="10">
                  <c:v>-11.991897638488812</c:v>
                </c:pt>
                <c:pt idx="11">
                  <c:v>-1.7001575181431861</c:v>
                </c:pt>
                <c:pt idx="12">
                  <c:v>-3.6690595697496207</c:v>
                </c:pt>
                <c:pt idx="13">
                  <c:v>-1.3690406564506499</c:v>
                </c:pt>
                <c:pt idx="14">
                  <c:v>-6.5548097655372715</c:v>
                </c:pt>
                <c:pt idx="15">
                  <c:v>-4.5721442778395254</c:v>
                </c:pt>
              </c:numCache>
            </c:numRef>
          </c:val>
          <c:smooth val="0"/>
          <c:extLst xmlns:c16r2="http://schemas.microsoft.com/office/drawing/2015/06/chart">
            <c:ext xmlns:c16="http://schemas.microsoft.com/office/drawing/2014/chart" uri="{C3380CC4-5D6E-409C-BE32-E72D297353CC}">
              <c16:uniqueId val="{00000001-686D-4EC9-9344-BE4BC3C6B9CB}"/>
            </c:ext>
          </c:extLst>
        </c:ser>
        <c:dLbls>
          <c:showLegendKey val="0"/>
          <c:showVal val="0"/>
          <c:showCatName val="0"/>
          <c:showSerName val="0"/>
          <c:showPercent val="0"/>
          <c:showBubbleSize val="0"/>
        </c:dLbls>
        <c:marker val="1"/>
        <c:smooth val="0"/>
        <c:axId val="117350400"/>
        <c:axId val="117351936"/>
      </c:lineChart>
      <c:catAx>
        <c:axId val="1173504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117351936"/>
        <c:crosses val="autoZero"/>
        <c:auto val="1"/>
        <c:lblAlgn val="ctr"/>
        <c:lblOffset val="100"/>
        <c:noMultiLvlLbl val="0"/>
      </c:catAx>
      <c:valAx>
        <c:axId val="1173519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117350400"/>
        <c:crosses val="autoZero"/>
        <c:crossBetween val="between"/>
      </c:valAx>
      <c:spPr>
        <a:noFill/>
        <a:ln>
          <a:noFill/>
        </a:ln>
        <a:effectLst/>
      </c:spPr>
    </c:plotArea>
    <c:legend>
      <c:legendPos val="b"/>
      <c:layout>
        <c:manualLayout>
          <c:xMode val="edge"/>
          <c:yMode val="edge"/>
          <c:x val="0.33357737100363194"/>
          <c:y val="8.3395661160565848E-2"/>
          <c:w val="0.63765769425968466"/>
          <c:h val="0.19639196811506704"/>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4">
          <a:lumMod val="75000"/>
        </a:schemeClr>
      </a:solidFill>
    </a:ln>
    <a:effectLst/>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07483689904168"/>
          <c:y val="0.10793370691633326"/>
          <c:w val="0.81879470706365221"/>
          <c:h val="0.54733360477720583"/>
        </c:manualLayout>
      </c:layout>
      <c:areaChart>
        <c:grouping val="standard"/>
        <c:varyColors val="0"/>
        <c:ser>
          <c:idx val="0"/>
          <c:order val="0"/>
          <c:spPr>
            <a:gradFill>
              <a:gsLst>
                <a:gs pos="0">
                  <a:srgbClr val="034B64"/>
                </a:gs>
                <a:gs pos="100000">
                  <a:schemeClr val="accent4"/>
                </a:gs>
              </a:gsLst>
              <a:lin ang="5400000" scaled="1"/>
            </a:gradFill>
            <a:ln>
              <a:noFill/>
            </a:ln>
            <a:effectLst/>
          </c:spPr>
          <c:cat>
            <c:numRef>
              <c:f>REER!$C$7:$C$22</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REER!$E$7:$E$22</c:f>
              <c:numCache>
                <c:formatCode>0.0</c:formatCode>
                <c:ptCount val="16"/>
                <c:pt idx="0">
                  <c:v>96.362685721096639</c:v>
                </c:pt>
                <c:pt idx="1">
                  <c:v>100.69724699874565</c:v>
                </c:pt>
                <c:pt idx="2">
                  <c:v>112.18410901888618</c:v>
                </c:pt>
                <c:pt idx="3">
                  <c:v>117.72869535028505</c:v>
                </c:pt>
                <c:pt idx="4">
                  <c:v>150.52805098327761</c:v>
                </c:pt>
                <c:pt idx="5">
                  <c:v>140.68483902079325</c:v>
                </c:pt>
                <c:pt idx="6">
                  <c:v>121.2</c:v>
                </c:pt>
                <c:pt idx="7">
                  <c:v>122.8245099456565</c:v>
                </c:pt>
                <c:pt idx="8">
                  <c:v>139.38274676106727</c:v>
                </c:pt>
                <c:pt idx="9">
                  <c:v>140.21465433228957</c:v>
                </c:pt>
                <c:pt idx="10">
                  <c:v>140.84073142250853</c:v>
                </c:pt>
                <c:pt idx="11">
                  <c:v>157.62742841715502</c:v>
                </c:pt>
                <c:pt idx="12">
                  <c:v>159.2880112231519</c:v>
                </c:pt>
                <c:pt idx="13">
                  <c:v>171.92362425950918</c:v>
                </c:pt>
                <c:pt idx="14">
                  <c:v>161.75436746871299</c:v>
                </c:pt>
                <c:pt idx="15">
                  <c:v>180.77955287886968</c:v>
                </c:pt>
              </c:numCache>
            </c:numRef>
          </c:val>
          <c:extLst xmlns:c16r2="http://schemas.microsoft.com/office/drawing/2015/06/chart">
            <c:ext xmlns:c16="http://schemas.microsoft.com/office/drawing/2014/chart" uri="{C3380CC4-5D6E-409C-BE32-E72D297353CC}">
              <c16:uniqueId val="{00000000-C9B7-43AB-A6F0-35099EFF090F}"/>
            </c:ext>
          </c:extLst>
        </c:ser>
        <c:ser>
          <c:idx val="1"/>
          <c:order val="1"/>
          <c:spPr>
            <a:solidFill>
              <a:schemeClr val="bg1"/>
            </a:solidFill>
            <a:ln>
              <a:noFill/>
            </a:ln>
            <a:effectLst/>
          </c:spPr>
          <c:cat>
            <c:numRef>
              <c:f>REER!$C$7:$C$22</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REER!$F$7:$F$22</c:f>
              <c:numCache>
                <c:formatCode>General</c:formatCode>
                <c:ptCount val="1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numCache>
            </c:numRef>
          </c:val>
          <c:extLst xmlns:c16r2="http://schemas.microsoft.com/office/drawing/2015/06/chart">
            <c:ext xmlns:c16="http://schemas.microsoft.com/office/drawing/2014/chart" uri="{C3380CC4-5D6E-409C-BE32-E72D297353CC}">
              <c16:uniqueId val="{00000001-C9B7-43AB-A6F0-35099EFF090F}"/>
            </c:ext>
          </c:extLst>
        </c:ser>
        <c:dLbls>
          <c:showLegendKey val="0"/>
          <c:showVal val="0"/>
          <c:showCatName val="0"/>
          <c:showSerName val="0"/>
          <c:showPercent val="0"/>
          <c:showBubbleSize val="0"/>
        </c:dLbls>
        <c:axId val="117386240"/>
        <c:axId val="117408512"/>
      </c:areaChart>
      <c:catAx>
        <c:axId val="11738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117408512"/>
        <c:crosses val="autoZero"/>
        <c:auto val="1"/>
        <c:lblAlgn val="ctr"/>
        <c:lblOffset val="100"/>
        <c:noMultiLvlLbl val="0"/>
      </c:catAx>
      <c:valAx>
        <c:axId val="117408512"/>
        <c:scaling>
          <c:orientation val="minMax"/>
          <c:min val="5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117386240"/>
        <c:crosses val="autoZero"/>
        <c:crossBetween val="midCat"/>
      </c:valAx>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4">
          <a:lumMod val="75000"/>
        </a:schemeClr>
      </a:solidFill>
    </a:ln>
    <a:effectLst/>
  </c:spPr>
  <c:txPr>
    <a:bodyPr/>
    <a:lstStyle/>
    <a:p>
      <a:pPr>
        <a:defRPr sz="1000">
          <a:latin typeface="Century Gothic" panose="020B0502020202020204" pitchFamily="34" charset="0"/>
          <a:cs typeface="Segoe UI" panose="020B0502040204020203"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13163317072237"/>
          <c:y val="0.15637680442797591"/>
          <c:w val="0.83548528446507875"/>
          <c:h val="0.48447133466634112"/>
        </c:manualLayout>
      </c:layout>
      <c:areaChart>
        <c:grouping val="standard"/>
        <c:varyColors val="0"/>
        <c:ser>
          <c:idx val="0"/>
          <c:order val="0"/>
          <c:spPr>
            <a:gradFill>
              <a:gsLst>
                <a:gs pos="0">
                  <a:srgbClr val="034B64"/>
                </a:gs>
                <a:gs pos="100000">
                  <a:schemeClr val="accent4"/>
                </a:gs>
              </a:gsLst>
              <a:lin ang="5400000" scaled="1"/>
            </a:gradFill>
            <a:ln>
              <a:noFill/>
            </a:ln>
            <a:effectLst>
              <a:outerShdw blurRad="25400" algn="ctr" rotWithShape="0">
                <a:prstClr val="black">
                  <a:alpha val="40000"/>
                </a:prstClr>
              </a:outerShdw>
            </a:effectLst>
          </c:spPr>
          <c:cat>
            <c:numRef>
              <c:f>'Exchange rates'!$C$14:$C$29</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'Exchange rates'!$F$14:$F$29</c:f>
              <c:numCache>
                <c:formatCode>0.00</c:formatCode>
                <c:ptCount val="16"/>
                <c:pt idx="0">
                  <c:v>0.64271378354234798</c:v>
                </c:pt>
                <c:pt idx="1">
                  <c:v>0.68425067615989166</c:v>
                </c:pt>
                <c:pt idx="2">
                  <c:v>3.9718926390968918</c:v>
                </c:pt>
                <c:pt idx="3">
                  <c:v>1.8500619719591218</c:v>
                </c:pt>
                <c:pt idx="4">
                  <c:v>3.3835094123570286</c:v>
                </c:pt>
                <c:pt idx="5">
                  <c:v>13.336212799075952</c:v>
                </c:pt>
                <c:pt idx="6">
                  <c:v>6.1262638284007949</c:v>
                </c:pt>
                <c:pt idx="7">
                  <c:v>2.5519856101494005</c:v>
                </c:pt>
                <c:pt idx="8">
                  <c:v>4.2585356665040432</c:v>
                </c:pt>
                <c:pt idx="9">
                  <c:v>6.0885376471639008</c:v>
                </c:pt>
                <c:pt idx="10">
                  <c:v>4.1507952417748868</c:v>
                </c:pt>
                <c:pt idx="11">
                  <c:v>10.935521723773945</c:v>
                </c:pt>
                <c:pt idx="12">
                  <c:v>11.833912841406686</c:v>
                </c:pt>
                <c:pt idx="13">
                  <c:v>16.835868473422735</c:v>
                </c:pt>
                <c:pt idx="14">
                  <c:v>21.85660392137747</c:v>
                </c:pt>
                <c:pt idx="15">
                  <c:v>27.610562443822481</c:v>
                </c:pt>
              </c:numCache>
            </c:numRef>
          </c:val>
          <c:extLst xmlns:c16r2="http://schemas.microsoft.com/office/drawing/2015/06/chart">
            <c:ext xmlns:c16="http://schemas.microsoft.com/office/drawing/2014/chart" uri="{C3380CC4-5D6E-409C-BE32-E72D297353CC}">
              <c16:uniqueId val="{00000000-85FE-4BBD-A1DA-BE8C15176636}"/>
            </c:ext>
          </c:extLst>
        </c:ser>
        <c:dLbls>
          <c:showLegendKey val="0"/>
          <c:showVal val="0"/>
          <c:showCatName val="0"/>
          <c:showSerName val="0"/>
          <c:showPercent val="0"/>
          <c:showBubbleSize val="0"/>
        </c:dLbls>
        <c:axId val="117428992"/>
        <c:axId val="117430528"/>
      </c:areaChart>
      <c:catAx>
        <c:axId val="117428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117430528"/>
        <c:crosses val="autoZero"/>
        <c:auto val="1"/>
        <c:lblAlgn val="ctr"/>
        <c:lblOffset val="100"/>
        <c:noMultiLvlLbl val="0"/>
      </c:catAx>
      <c:valAx>
        <c:axId val="117430528"/>
        <c:scaling>
          <c:orientation val="minMax"/>
        </c:scaling>
        <c:delete val="0"/>
        <c:axPos val="l"/>
        <c:numFmt formatCode="0" sourceLinked="0"/>
        <c:majorTickMark val="none"/>
        <c:minorTickMark val="none"/>
        <c:tickLblPos val="nextTo"/>
        <c:spPr>
          <a:noFill/>
          <a:ln>
            <a:solidFill>
              <a:schemeClr val="accent4"/>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117428992"/>
        <c:crosses val="autoZero"/>
        <c:crossBetween val="midCat"/>
      </c:valAx>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4">
          <a:lumMod val="75000"/>
        </a:schemeClr>
      </a:solidFill>
    </a:ln>
    <a:effectLst/>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66912106825087E-2"/>
          <c:y val="0.12041261267714501"/>
          <c:w val="0.89528460661364084"/>
          <c:h val="0.6223699976742596"/>
        </c:manualLayout>
      </c:layout>
      <c:barChart>
        <c:barDir val="col"/>
        <c:grouping val="clustered"/>
        <c:varyColors val="0"/>
        <c:ser>
          <c:idx val="0"/>
          <c:order val="0"/>
          <c:tx>
            <c:strRef>
              <c:f>charts!$B$10</c:f>
              <c:strCache>
                <c:ptCount val="1"/>
                <c:pt idx="0">
                  <c:v>Ethiopia</c:v>
                </c:pt>
              </c:strCache>
            </c:strRef>
          </c:tx>
          <c:spPr>
            <a:solidFill>
              <a:schemeClr val="accent4"/>
            </a:solidFill>
            <a:ln>
              <a:solidFill>
                <a:schemeClr val="bg1"/>
              </a:solidFill>
            </a:ln>
          </c:spPr>
          <c:invertIfNegative val="0"/>
          <c:dLbls>
            <c:dLbl>
              <c:idx val="0"/>
              <c:layout>
                <c:manualLayout>
                  <c:x val="-3.4312482448685424E-17"/>
                  <c:y val="2.58079330944575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55A-4980-9C15-D5AB15D26ED0}"/>
                </c:ext>
                <c:ext xmlns:c15="http://schemas.microsoft.com/office/drawing/2012/chart" uri="{CE6537A1-D6FC-4f65-9D91-7224C49458BB}">
                  <c15:layout/>
                </c:ext>
              </c:extLst>
            </c:dLbl>
            <c:dLbl>
              <c:idx val="1"/>
              <c:layout>
                <c:manualLayout>
                  <c:x val="0"/>
                  <c:y val="1.93559498208431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55A-4980-9C15-D5AB15D26ED0}"/>
                </c:ex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000" b="1">
                    <a:solidFill>
                      <a:schemeClr val="accent4"/>
                    </a:solidFill>
                    <a:latin typeface="Century Gothic" panose="020B0502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charts!$A$11:$A$12</c:f>
              <c:strCache>
                <c:ptCount val="2"/>
                <c:pt idx="0">
                  <c:v>Mortality rate, under-5 (per 1,000 live births)</c:v>
                </c:pt>
                <c:pt idx="1">
                  <c:v>Life expectancy at birth, total (years)</c:v>
                </c:pt>
              </c:strCache>
            </c:strRef>
          </c:cat>
          <c:val>
            <c:numRef>
              <c:f>charts!$B$11:$B$12</c:f>
              <c:numCache>
                <c:formatCode>0.0</c:formatCode>
                <c:ptCount val="2"/>
                <c:pt idx="0">
                  <c:v>58.5</c:v>
                </c:pt>
                <c:pt idx="1">
                  <c:v>65.873999999999981</c:v>
                </c:pt>
              </c:numCache>
            </c:numRef>
          </c:val>
          <c:extLst xmlns:c16r2="http://schemas.microsoft.com/office/drawing/2015/06/chart">
            <c:ext xmlns:c16="http://schemas.microsoft.com/office/drawing/2014/chart" uri="{C3380CC4-5D6E-409C-BE32-E72D297353CC}">
              <c16:uniqueId val="{00000002-855A-4980-9C15-D5AB15D26ED0}"/>
            </c:ext>
          </c:extLst>
        </c:ser>
        <c:ser>
          <c:idx val="1"/>
          <c:order val="1"/>
          <c:tx>
            <c:strRef>
              <c:f>charts!$C$10</c:f>
              <c:strCache>
                <c:ptCount val="1"/>
                <c:pt idx="0">
                  <c:v>Lower middle income</c:v>
                </c:pt>
              </c:strCache>
            </c:strRef>
          </c:tx>
          <c:spPr>
            <a:solidFill>
              <a:schemeClr val="bg1">
                <a:lumMod val="75000"/>
              </a:schemeClr>
            </a:solidFill>
            <a:ln>
              <a:solidFill>
                <a:schemeClr val="bg1"/>
              </a:solidFill>
            </a:ln>
          </c:spPr>
          <c:invertIfNegative val="0"/>
          <c:dLbls>
            <c:dLbl>
              <c:idx val="0"/>
              <c:layout>
                <c:manualLayout>
                  <c:x val="0"/>
                  <c:y val="3.87118996416862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55A-4980-9C15-D5AB15D26ED0}"/>
                </c:ext>
                <c:ext xmlns:c15="http://schemas.microsoft.com/office/drawing/2012/chart" uri="{CE6537A1-D6FC-4f65-9D91-7224C49458BB}">
                  <c15:layout/>
                </c:ext>
              </c:extLst>
            </c:dLbl>
            <c:dLbl>
              <c:idx val="1"/>
              <c:layout>
                <c:manualLayout>
                  <c:x val="0"/>
                  <c:y val="1.93559498208431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55A-4980-9C15-D5AB15D26ED0}"/>
                </c:ex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000" b="1">
                    <a:solidFill>
                      <a:schemeClr val="bg1">
                        <a:lumMod val="50000"/>
                      </a:schemeClr>
                    </a:solidFill>
                    <a:latin typeface="Century Gothic" panose="020B0502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charts!$A$11:$A$12</c:f>
              <c:strCache>
                <c:ptCount val="2"/>
                <c:pt idx="0">
                  <c:v>Mortality rate, under-5 (per 1,000 live births)</c:v>
                </c:pt>
                <c:pt idx="1">
                  <c:v>Life expectancy at birth, total (years)</c:v>
                </c:pt>
              </c:strCache>
            </c:strRef>
          </c:cat>
          <c:val>
            <c:numRef>
              <c:f>charts!$C$11:$C$12</c:f>
              <c:numCache>
                <c:formatCode>0.0</c:formatCode>
                <c:ptCount val="2"/>
                <c:pt idx="0">
                  <c:v>48.5</c:v>
                </c:pt>
                <c:pt idx="1">
                  <c:v>67.989943466388524</c:v>
                </c:pt>
              </c:numCache>
            </c:numRef>
          </c:val>
          <c:extLst xmlns:c16r2="http://schemas.microsoft.com/office/drawing/2015/06/chart">
            <c:ext xmlns:c16="http://schemas.microsoft.com/office/drawing/2014/chart" uri="{C3380CC4-5D6E-409C-BE32-E72D297353CC}">
              <c16:uniqueId val="{00000005-855A-4980-9C15-D5AB15D26ED0}"/>
            </c:ext>
          </c:extLst>
        </c:ser>
        <c:dLbls>
          <c:showLegendKey val="0"/>
          <c:showVal val="0"/>
          <c:showCatName val="0"/>
          <c:showSerName val="0"/>
          <c:showPercent val="0"/>
          <c:showBubbleSize val="0"/>
        </c:dLbls>
        <c:gapWidth val="150"/>
        <c:axId val="117965952"/>
        <c:axId val="117967488"/>
      </c:barChart>
      <c:catAx>
        <c:axId val="117965952"/>
        <c:scaling>
          <c:orientation val="minMax"/>
        </c:scaling>
        <c:delete val="0"/>
        <c:axPos val="b"/>
        <c:numFmt formatCode="General" sourceLinked="0"/>
        <c:majorTickMark val="out"/>
        <c:minorTickMark val="none"/>
        <c:tickLblPos val="nextTo"/>
        <c:txPr>
          <a:bodyPr/>
          <a:lstStyle/>
          <a:p>
            <a:pPr>
              <a:defRPr sz="1000" b="0">
                <a:solidFill>
                  <a:schemeClr val="bg2"/>
                </a:solidFill>
                <a:latin typeface="Century Gothic" panose="020B0502020202020204" pitchFamily="34" charset="0"/>
              </a:defRPr>
            </a:pPr>
            <a:endParaRPr lang="en-US"/>
          </a:p>
        </c:txPr>
        <c:crossAx val="117967488"/>
        <c:crosses val="autoZero"/>
        <c:auto val="1"/>
        <c:lblAlgn val="ctr"/>
        <c:lblOffset val="100"/>
        <c:noMultiLvlLbl val="0"/>
      </c:catAx>
      <c:valAx>
        <c:axId val="117967488"/>
        <c:scaling>
          <c:orientation val="minMax"/>
        </c:scaling>
        <c:delete val="1"/>
        <c:axPos val="l"/>
        <c:numFmt formatCode="0" sourceLinked="0"/>
        <c:majorTickMark val="out"/>
        <c:minorTickMark val="none"/>
        <c:tickLblPos val="nextTo"/>
        <c:crossAx val="117965952"/>
        <c:crosses val="autoZero"/>
        <c:crossBetween val="between"/>
      </c:valAx>
    </c:plotArea>
    <c:legend>
      <c:legendPos val="t"/>
      <c:layout>
        <c:manualLayout>
          <c:xMode val="edge"/>
          <c:yMode val="edge"/>
          <c:x val="8.5984049082651157E-2"/>
          <c:y val="1.9410038537234997E-2"/>
          <c:w val="0.82302925196253962"/>
          <c:h val="9.9528739177311226E-2"/>
        </c:manualLayout>
      </c:layout>
      <c:overlay val="0"/>
      <c:txPr>
        <a:bodyPr/>
        <a:lstStyle/>
        <a:p>
          <a:pPr>
            <a:defRPr sz="1000">
              <a:latin typeface="Century Gothic" panose="020B0502020202020204" pitchFamily="34" charset="0"/>
            </a:defRPr>
          </a:pPr>
          <a:endParaRPr lang="en-US"/>
        </a:p>
      </c:txPr>
    </c:legend>
    <c:plotVisOnly val="1"/>
    <c:dispBlanksAs val="gap"/>
    <c:showDLblsOverMax val="0"/>
  </c:chart>
  <c:spPr>
    <a:ln w="6350">
      <a:solidFill>
        <a:schemeClr val="bg1">
          <a:lumMod val="75000"/>
        </a:schemeClr>
      </a:solidFill>
    </a:ln>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47894121957385E-2"/>
          <c:y val="0.18893590589348846"/>
          <c:w val="0.88497579711772212"/>
          <c:h val="0.57785800844692703"/>
        </c:manualLayout>
      </c:layout>
      <c:barChart>
        <c:barDir val="col"/>
        <c:grouping val="clustered"/>
        <c:varyColors val="0"/>
        <c:ser>
          <c:idx val="0"/>
          <c:order val="0"/>
          <c:tx>
            <c:strRef>
              <c:f>charts!$B$7</c:f>
              <c:strCache>
                <c:ptCount val="1"/>
                <c:pt idx="0">
                  <c:v>Ethiopia</c:v>
                </c:pt>
              </c:strCache>
            </c:strRef>
          </c:tx>
          <c:spPr>
            <a:solidFill>
              <a:schemeClr val="accent4"/>
            </a:solidFill>
            <a:ln>
              <a:solidFill>
                <a:schemeClr val="bg1"/>
              </a:solidFill>
            </a:ln>
          </c:spPr>
          <c:invertIfNegative val="0"/>
          <c:dLbls>
            <c:dLbl>
              <c:idx val="0"/>
              <c:layout>
                <c:manualLayout>
                  <c:x val="9.1496569170046557E-4"/>
                  <c:y val="1.45985932589412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C44-4B0B-B00A-CF62473B92E4}"/>
                </c:ex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000" b="1">
                    <a:solidFill>
                      <a:schemeClr val="accent4"/>
                    </a:solidFill>
                    <a:latin typeface="Century Gothic" panose="020B0502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charts!$A$8:$A$9</c:f>
              <c:strCache>
                <c:ptCount val="2"/>
                <c:pt idx="0">
                  <c:v>School enrollment, secondary (% net)</c:v>
                </c:pt>
                <c:pt idx="1">
                  <c:v>School enrollment, primary (% net)</c:v>
                </c:pt>
              </c:strCache>
            </c:strRef>
          </c:cat>
          <c:val>
            <c:numRef>
              <c:f>charts!$B$8:$B$9</c:f>
              <c:numCache>
                <c:formatCode>0.0</c:formatCode>
                <c:ptCount val="2"/>
                <c:pt idx="0">
                  <c:v>30.9552001953125</c:v>
                </c:pt>
                <c:pt idx="1">
                  <c:v>85.438713073730483</c:v>
                </c:pt>
              </c:numCache>
            </c:numRef>
          </c:val>
          <c:extLst xmlns:c16r2="http://schemas.microsoft.com/office/drawing/2015/06/chart">
            <c:ext xmlns:c16="http://schemas.microsoft.com/office/drawing/2014/chart" uri="{C3380CC4-5D6E-409C-BE32-E72D297353CC}">
              <c16:uniqueId val="{00000001-8C44-4B0B-B00A-CF62473B92E4}"/>
            </c:ext>
          </c:extLst>
        </c:ser>
        <c:ser>
          <c:idx val="1"/>
          <c:order val="1"/>
          <c:tx>
            <c:strRef>
              <c:f>charts!$C$7</c:f>
              <c:strCache>
                <c:ptCount val="1"/>
                <c:pt idx="0">
                  <c:v>Lower middle income</c:v>
                </c:pt>
              </c:strCache>
            </c:strRef>
          </c:tx>
          <c:spPr>
            <a:solidFill>
              <a:schemeClr val="bg1">
                <a:lumMod val="75000"/>
              </a:schemeClr>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000" b="1">
                    <a:solidFill>
                      <a:schemeClr val="bg1">
                        <a:lumMod val="50000"/>
                      </a:schemeClr>
                    </a:solidFill>
                    <a:latin typeface="Century Gothic" panose="020B0502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charts!$A$8:$A$9</c:f>
              <c:strCache>
                <c:ptCount val="2"/>
                <c:pt idx="0">
                  <c:v>School enrollment, secondary (% net)</c:v>
                </c:pt>
                <c:pt idx="1">
                  <c:v>School enrollment, primary (% net)</c:v>
                </c:pt>
              </c:strCache>
            </c:strRef>
          </c:cat>
          <c:val>
            <c:numRef>
              <c:f>charts!$C$8:$C$9</c:f>
              <c:numCache>
                <c:formatCode>0.0</c:formatCode>
                <c:ptCount val="2"/>
                <c:pt idx="0">
                  <c:v>59.363719940185518</c:v>
                </c:pt>
                <c:pt idx="1">
                  <c:v>87.796699523925795</c:v>
                </c:pt>
              </c:numCache>
            </c:numRef>
          </c:val>
          <c:extLst xmlns:c16r2="http://schemas.microsoft.com/office/drawing/2015/06/chart">
            <c:ext xmlns:c16="http://schemas.microsoft.com/office/drawing/2014/chart" uri="{C3380CC4-5D6E-409C-BE32-E72D297353CC}">
              <c16:uniqueId val="{00000002-8C44-4B0B-B00A-CF62473B92E4}"/>
            </c:ext>
          </c:extLst>
        </c:ser>
        <c:dLbls>
          <c:showLegendKey val="0"/>
          <c:showVal val="0"/>
          <c:showCatName val="0"/>
          <c:showSerName val="0"/>
          <c:showPercent val="0"/>
          <c:showBubbleSize val="0"/>
        </c:dLbls>
        <c:gapWidth val="150"/>
        <c:axId val="118011776"/>
        <c:axId val="118013312"/>
      </c:barChart>
      <c:catAx>
        <c:axId val="118011776"/>
        <c:scaling>
          <c:orientation val="minMax"/>
        </c:scaling>
        <c:delete val="0"/>
        <c:axPos val="b"/>
        <c:numFmt formatCode="General" sourceLinked="0"/>
        <c:majorTickMark val="out"/>
        <c:minorTickMark val="none"/>
        <c:tickLblPos val="nextTo"/>
        <c:txPr>
          <a:bodyPr/>
          <a:lstStyle/>
          <a:p>
            <a:pPr>
              <a:defRPr sz="1000" b="0">
                <a:solidFill>
                  <a:schemeClr val="bg2"/>
                </a:solidFill>
                <a:latin typeface="Century Gothic" panose="020B0502020202020204" pitchFamily="34" charset="0"/>
              </a:defRPr>
            </a:pPr>
            <a:endParaRPr lang="en-US"/>
          </a:p>
        </c:txPr>
        <c:crossAx val="118013312"/>
        <c:crosses val="autoZero"/>
        <c:auto val="1"/>
        <c:lblAlgn val="ctr"/>
        <c:lblOffset val="100"/>
        <c:noMultiLvlLbl val="0"/>
      </c:catAx>
      <c:valAx>
        <c:axId val="118013312"/>
        <c:scaling>
          <c:orientation val="minMax"/>
        </c:scaling>
        <c:delete val="1"/>
        <c:axPos val="l"/>
        <c:numFmt formatCode="0" sourceLinked="0"/>
        <c:majorTickMark val="out"/>
        <c:minorTickMark val="none"/>
        <c:tickLblPos val="nextTo"/>
        <c:crossAx val="118011776"/>
        <c:crosses val="autoZero"/>
        <c:crossBetween val="between"/>
        <c:majorUnit val="20"/>
      </c:valAx>
    </c:plotArea>
    <c:legend>
      <c:legendPos val="t"/>
      <c:layout>
        <c:manualLayout>
          <c:xMode val="edge"/>
          <c:yMode val="edge"/>
          <c:x val="1.7268957564629407E-2"/>
          <c:y val="3.2963093057515255E-2"/>
          <c:w val="0.94852764342524298"/>
          <c:h val="0.17885334418549351"/>
        </c:manualLayout>
      </c:layout>
      <c:overlay val="0"/>
      <c:txPr>
        <a:bodyPr/>
        <a:lstStyle/>
        <a:p>
          <a:pPr>
            <a:defRPr sz="1000">
              <a:latin typeface="Century Gothic" panose="020B0502020202020204" pitchFamily="34" charset="0"/>
            </a:defRPr>
          </a:pPr>
          <a:endParaRPr lang="en-US"/>
        </a:p>
      </c:txPr>
    </c:legend>
    <c:plotVisOnly val="1"/>
    <c:dispBlanksAs val="gap"/>
    <c:showDLblsOverMax val="0"/>
  </c:chart>
  <c:spPr>
    <a:ln w="6350">
      <a:solidFill>
        <a:schemeClr val="bg1">
          <a:lumMod val="75000"/>
        </a:schemeClr>
      </a:solidFill>
    </a:ln>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52043707898551E-2"/>
          <c:y val="0.15961992861092963"/>
          <c:w val="0.8760959125842035"/>
          <c:h val="0.56198386469416239"/>
        </c:manualLayout>
      </c:layout>
      <c:barChart>
        <c:barDir val="col"/>
        <c:grouping val="clustered"/>
        <c:varyColors val="0"/>
        <c:ser>
          <c:idx val="0"/>
          <c:order val="0"/>
          <c:tx>
            <c:strRef>
              <c:f>charts!$A$3</c:f>
              <c:strCache>
                <c:ptCount val="1"/>
                <c:pt idx="0">
                  <c:v>GDP per capita (current US$), 2018</c:v>
                </c:pt>
              </c:strCache>
            </c:strRef>
          </c:tx>
          <c:spPr>
            <a:solidFill>
              <a:schemeClr val="accent4"/>
            </a:solidFill>
          </c:spPr>
          <c:invertIfNegative val="0"/>
          <c:dPt>
            <c:idx val="1"/>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C5EC-414E-AC4B-ACE14F9A4615}"/>
              </c:ext>
            </c:extLst>
          </c:dPt>
          <c:dLbls>
            <c:dLbl>
              <c:idx val="0"/>
              <c:numFmt formatCode="#,##0" sourceLinked="0"/>
              <c:spPr>
                <a:noFill/>
                <a:ln>
                  <a:noFill/>
                </a:ln>
                <a:effectLst/>
              </c:spPr>
              <c:txPr>
                <a:bodyPr wrap="square" lIns="38100" tIns="19050" rIns="38100" bIns="19050" anchor="ctr">
                  <a:spAutoFit/>
                </a:bodyPr>
                <a:lstStyle/>
                <a:p>
                  <a:pPr>
                    <a:defRPr sz="1000" b="1">
                      <a:solidFill>
                        <a:schemeClr val="accent4"/>
                      </a:solidFill>
                      <a:latin typeface="Century Gothic" panose="020B0502020202020204" pitchFamily="34" charset="0"/>
                    </a:defRPr>
                  </a:pPr>
                  <a:endParaRPr lang="en-US"/>
                </a:p>
              </c:txPr>
              <c:showLegendKey val="0"/>
              <c:showVal val="1"/>
              <c:showCatName val="0"/>
              <c:showSerName val="0"/>
              <c:showPercent val="0"/>
              <c:showBubbleSize val="0"/>
            </c:dLbl>
            <c:dLbl>
              <c:idx val="1"/>
              <c:numFmt formatCode="#,##0" sourceLinked="0"/>
              <c:spPr>
                <a:noFill/>
                <a:ln>
                  <a:noFill/>
                </a:ln>
                <a:effectLst/>
              </c:spPr>
              <c:txPr>
                <a:bodyPr wrap="square" lIns="38100" tIns="19050" rIns="38100" bIns="19050" anchor="ctr">
                  <a:spAutoFit/>
                </a:bodyPr>
                <a:lstStyle/>
                <a:p>
                  <a:pPr>
                    <a:defRPr sz="1000" b="1">
                      <a:solidFill>
                        <a:schemeClr val="bg1">
                          <a:lumMod val="50000"/>
                        </a:schemeClr>
                      </a:solidFill>
                      <a:latin typeface="Century Gothic" panose="020B0502020202020204" pitchFamily="34" charset="0"/>
                    </a:defRPr>
                  </a:pPr>
                  <a:endParaRPr lang="en-US"/>
                </a:p>
              </c:txPr>
              <c:showLegendKey val="0"/>
              <c:showVal val="1"/>
              <c:showCatName val="0"/>
              <c:showSerName val="0"/>
              <c:showPercent val="0"/>
              <c:showBubbleSize val="0"/>
            </c:dLbl>
            <c:numFmt formatCode="#,##0" sourceLinked="0"/>
            <c:spPr>
              <a:noFill/>
              <a:ln>
                <a:noFill/>
              </a:ln>
              <a:effectLst/>
            </c:spPr>
            <c:txPr>
              <a:bodyPr wrap="square" lIns="38100" tIns="19050" rIns="38100" bIns="19050" anchor="ctr">
                <a:spAutoFit/>
              </a:bodyPr>
              <a:lstStyle/>
              <a:p>
                <a:pPr>
                  <a:defRPr sz="1000" b="1">
                    <a:latin typeface="Century Gothic" panose="020B0502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charts!$B$2:$C$2</c:f>
              <c:strCache>
                <c:ptCount val="2"/>
                <c:pt idx="0">
                  <c:v>Ethiopia</c:v>
                </c:pt>
                <c:pt idx="1">
                  <c:v>Lower middle income</c:v>
                </c:pt>
              </c:strCache>
            </c:strRef>
          </c:cat>
          <c:val>
            <c:numRef>
              <c:f>charts!$B$3:$C$3</c:f>
              <c:numCache>
                <c:formatCode>#,##0.0</c:formatCode>
                <c:ptCount val="2"/>
                <c:pt idx="0">
                  <c:v>865</c:v>
                </c:pt>
                <c:pt idx="1">
                  <c:v>2218.8997491233395</c:v>
                </c:pt>
              </c:numCache>
            </c:numRef>
          </c:val>
          <c:extLst xmlns:c16r2="http://schemas.microsoft.com/office/drawing/2015/06/chart">
            <c:ext xmlns:c16="http://schemas.microsoft.com/office/drawing/2014/chart" uri="{C3380CC4-5D6E-409C-BE32-E72D297353CC}">
              <c16:uniqueId val="{00000004-C5EC-414E-AC4B-ACE14F9A4615}"/>
            </c:ext>
          </c:extLst>
        </c:ser>
        <c:dLbls>
          <c:showLegendKey val="0"/>
          <c:showVal val="0"/>
          <c:showCatName val="0"/>
          <c:showSerName val="0"/>
          <c:showPercent val="0"/>
          <c:showBubbleSize val="0"/>
        </c:dLbls>
        <c:gapWidth val="150"/>
        <c:axId val="117135616"/>
        <c:axId val="117157888"/>
      </c:barChart>
      <c:catAx>
        <c:axId val="117135616"/>
        <c:scaling>
          <c:orientation val="minMax"/>
        </c:scaling>
        <c:delete val="0"/>
        <c:axPos val="b"/>
        <c:numFmt formatCode="General" sourceLinked="0"/>
        <c:majorTickMark val="out"/>
        <c:minorTickMark val="none"/>
        <c:tickLblPos val="nextTo"/>
        <c:txPr>
          <a:bodyPr/>
          <a:lstStyle/>
          <a:p>
            <a:pPr>
              <a:defRPr sz="1000" b="0">
                <a:solidFill>
                  <a:schemeClr val="bg2"/>
                </a:solidFill>
                <a:latin typeface="Century Gothic" panose="020B0502020202020204" pitchFamily="34" charset="0"/>
              </a:defRPr>
            </a:pPr>
            <a:endParaRPr lang="en-US"/>
          </a:p>
        </c:txPr>
        <c:crossAx val="117157888"/>
        <c:crosses val="autoZero"/>
        <c:auto val="1"/>
        <c:lblAlgn val="ctr"/>
        <c:lblOffset val="100"/>
        <c:noMultiLvlLbl val="0"/>
      </c:catAx>
      <c:valAx>
        <c:axId val="117157888"/>
        <c:scaling>
          <c:orientation val="minMax"/>
        </c:scaling>
        <c:delete val="1"/>
        <c:axPos val="l"/>
        <c:numFmt formatCode="#,##0" sourceLinked="0"/>
        <c:majorTickMark val="out"/>
        <c:minorTickMark val="none"/>
        <c:tickLblPos val="nextTo"/>
        <c:crossAx val="117135616"/>
        <c:crosses val="autoZero"/>
        <c:crossBetween val="between"/>
      </c:valAx>
    </c:plotArea>
    <c:plotVisOnly val="1"/>
    <c:dispBlanksAs val="gap"/>
    <c:showDLblsOverMax val="0"/>
  </c:chart>
  <c:spPr>
    <a:ln w="6350">
      <a:noFill/>
    </a:ln>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108422329867888E-2"/>
          <c:y val="0.23865909421402143"/>
          <c:w val="0.92315462026571482"/>
          <c:h val="0.37607891292756651"/>
        </c:manualLayout>
      </c:layout>
      <c:barChart>
        <c:barDir val="col"/>
        <c:grouping val="clustered"/>
        <c:varyColors val="0"/>
        <c:ser>
          <c:idx val="0"/>
          <c:order val="0"/>
          <c:tx>
            <c:strRef>
              <c:f>charts!$B$13</c:f>
              <c:strCache>
                <c:ptCount val="1"/>
                <c:pt idx="0">
                  <c:v>Ethiopia</c:v>
                </c:pt>
              </c:strCache>
            </c:strRef>
          </c:tx>
          <c:spPr>
            <a:solidFill>
              <a:schemeClr val="accent4"/>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900" b="1">
                    <a:solidFill>
                      <a:schemeClr val="accent4"/>
                    </a:solidFill>
                    <a:latin typeface="Century Gothic" panose="020B0502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charts!$A$14:$A$15</c:f>
              <c:strCache>
                <c:ptCount val="2"/>
                <c:pt idx="0">
                  <c:v>Access to electricity (% of population)</c:v>
                </c:pt>
                <c:pt idx="1">
                  <c:v>People using at least basic drinking water services (% of population)</c:v>
                </c:pt>
              </c:strCache>
            </c:strRef>
          </c:cat>
          <c:val>
            <c:numRef>
              <c:f>charts!$B$14:$B$15</c:f>
              <c:numCache>
                <c:formatCode>0.0</c:formatCode>
                <c:ptCount val="2"/>
                <c:pt idx="0">
                  <c:v>44.3</c:v>
                </c:pt>
                <c:pt idx="1">
                  <c:v>39.124261580637786</c:v>
                </c:pt>
              </c:numCache>
            </c:numRef>
          </c:val>
          <c:extLst xmlns:c16r2="http://schemas.microsoft.com/office/drawing/2015/06/chart">
            <c:ext xmlns:c16="http://schemas.microsoft.com/office/drawing/2014/chart" uri="{C3380CC4-5D6E-409C-BE32-E72D297353CC}">
              <c16:uniqueId val="{00000000-8E1B-4E3F-A536-4BE6D4973D5F}"/>
            </c:ext>
          </c:extLst>
        </c:ser>
        <c:ser>
          <c:idx val="1"/>
          <c:order val="1"/>
          <c:tx>
            <c:strRef>
              <c:f>charts!$C$13</c:f>
              <c:strCache>
                <c:ptCount val="1"/>
                <c:pt idx="0">
                  <c:v>Lower middle income</c:v>
                </c:pt>
              </c:strCache>
            </c:strRef>
          </c:tx>
          <c:spPr>
            <a:solidFill>
              <a:schemeClr val="bg1">
                <a:lumMod val="75000"/>
              </a:schemeClr>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900" b="1">
                    <a:solidFill>
                      <a:schemeClr val="bg1">
                        <a:lumMod val="50000"/>
                      </a:schemeClr>
                    </a:solidFill>
                    <a:latin typeface="Century Gothic" panose="020B0502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charts!$A$14:$A$15</c:f>
              <c:strCache>
                <c:ptCount val="2"/>
                <c:pt idx="0">
                  <c:v>Access to electricity (% of population)</c:v>
                </c:pt>
                <c:pt idx="1">
                  <c:v>People using at least basic drinking water services (% of population)</c:v>
                </c:pt>
              </c:strCache>
            </c:strRef>
          </c:cat>
          <c:val>
            <c:numRef>
              <c:f>charts!$C$14:$C$15</c:f>
              <c:numCache>
                <c:formatCode>0.0</c:formatCode>
                <c:ptCount val="2"/>
                <c:pt idx="0">
                  <c:v>86.16368448155292</c:v>
                </c:pt>
                <c:pt idx="1">
                  <c:v>85.070514214613212</c:v>
                </c:pt>
              </c:numCache>
            </c:numRef>
          </c:val>
          <c:extLst xmlns:c16r2="http://schemas.microsoft.com/office/drawing/2015/06/chart">
            <c:ext xmlns:c16="http://schemas.microsoft.com/office/drawing/2014/chart" uri="{C3380CC4-5D6E-409C-BE32-E72D297353CC}">
              <c16:uniqueId val="{00000001-8E1B-4E3F-A536-4BE6D4973D5F}"/>
            </c:ext>
          </c:extLst>
        </c:ser>
        <c:dLbls>
          <c:showLegendKey val="0"/>
          <c:showVal val="0"/>
          <c:showCatName val="0"/>
          <c:showSerName val="0"/>
          <c:showPercent val="0"/>
          <c:showBubbleSize val="0"/>
        </c:dLbls>
        <c:gapWidth val="150"/>
        <c:axId val="117213440"/>
        <c:axId val="117223424"/>
      </c:barChart>
      <c:catAx>
        <c:axId val="117213440"/>
        <c:scaling>
          <c:orientation val="minMax"/>
        </c:scaling>
        <c:delete val="0"/>
        <c:axPos val="b"/>
        <c:numFmt formatCode="General" sourceLinked="0"/>
        <c:majorTickMark val="out"/>
        <c:minorTickMark val="none"/>
        <c:tickLblPos val="nextTo"/>
        <c:txPr>
          <a:bodyPr/>
          <a:lstStyle/>
          <a:p>
            <a:pPr>
              <a:defRPr sz="900">
                <a:latin typeface="Century Gothic" panose="020B0502020202020204" pitchFamily="34" charset="0"/>
              </a:defRPr>
            </a:pPr>
            <a:endParaRPr lang="en-US"/>
          </a:p>
        </c:txPr>
        <c:crossAx val="117223424"/>
        <c:crosses val="autoZero"/>
        <c:auto val="1"/>
        <c:lblAlgn val="ctr"/>
        <c:lblOffset val="100"/>
        <c:noMultiLvlLbl val="0"/>
      </c:catAx>
      <c:valAx>
        <c:axId val="117223424"/>
        <c:scaling>
          <c:orientation val="minMax"/>
        </c:scaling>
        <c:delete val="1"/>
        <c:axPos val="l"/>
        <c:numFmt formatCode="0" sourceLinked="0"/>
        <c:majorTickMark val="out"/>
        <c:minorTickMark val="none"/>
        <c:tickLblPos val="nextTo"/>
        <c:crossAx val="117213440"/>
        <c:crosses val="autoZero"/>
        <c:crossBetween val="between"/>
        <c:majorUnit val="20"/>
      </c:valAx>
    </c:plotArea>
    <c:legend>
      <c:legendPos val="t"/>
      <c:layout>
        <c:manualLayout>
          <c:xMode val="edge"/>
          <c:yMode val="edge"/>
          <c:x val="0.11443638282201637"/>
          <c:y val="1.4069897077119453E-2"/>
          <c:w val="0.84283967404133975"/>
          <c:h val="0.14476095070365638"/>
        </c:manualLayout>
      </c:layout>
      <c:overlay val="0"/>
      <c:txPr>
        <a:bodyPr/>
        <a:lstStyle/>
        <a:p>
          <a:pPr>
            <a:defRPr sz="1000">
              <a:latin typeface="Century Gothic" panose="020B0502020202020204" pitchFamily="34" charset="0"/>
            </a:defRPr>
          </a:pPr>
          <a:endParaRPr lang="en-US"/>
        </a:p>
      </c:txPr>
    </c:legend>
    <c:plotVisOnly val="1"/>
    <c:dispBlanksAs val="gap"/>
    <c:showDLblsOverMax val="0"/>
  </c:chart>
  <c:spPr>
    <a:ln w="6350">
      <a:noFill/>
    </a:ln>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46778449380709E-2"/>
          <c:y val="0.20704418025607993"/>
          <c:w val="0.85520117784272076"/>
          <c:h val="0.48561833042714381"/>
        </c:manualLayout>
      </c:layout>
      <c:barChart>
        <c:barDir val="col"/>
        <c:grouping val="clustered"/>
        <c:varyColors val="0"/>
        <c:ser>
          <c:idx val="0"/>
          <c:order val="0"/>
          <c:tx>
            <c:strRef>
              <c:f>charts!$A$5</c:f>
              <c:strCache>
                <c:ptCount val="1"/>
                <c:pt idx="0">
                  <c:v>Poverty headcount ratio at $1.90 a day (2011 PPP) (% of population)</c:v>
                </c:pt>
              </c:strCache>
            </c:strRef>
          </c:tx>
          <c:spPr>
            <a:gradFill>
              <a:gsLst>
                <a:gs pos="0">
                  <a:srgbClr val="034B64"/>
                </a:gs>
                <a:gs pos="100000">
                  <a:schemeClr val="accent1">
                    <a:lumMod val="75000"/>
                  </a:schemeClr>
                </a:gs>
              </a:gsLst>
              <a:lin ang="5400000" scaled="1"/>
            </a:gradFill>
            <a:ln>
              <a:gradFill>
                <a:gsLst>
                  <a:gs pos="0">
                    <a:schemeClr val="accent1">
                      <a:lumMod val="5000"/>
                      <a:lumOff val="95000"/>
                    </a:schemeClr>
                  </a:gs>
                  <a:gs pos="100000">
                    <a:schemeClr val="accent1">
                      <a:lumMod val="30000"/>
                      <a:lumOff val="70000"/>
                    </a:schemeClr>
                  </a:gs>
                </a:gsLst>
                <a:lin ang="5400000" scaled="1"/>
              </a:gradFill>
            </a:ln>
          </c:spPr>
          <c:invertIfNegative val="0"/>
          <c:dPt>
            <c:idx val="0"/>
            <c:invertIfNegative val="0"/>
            <c:bubble3D val="0"/>
            <c:spPr>
              <a:solidFill>
                <a:schemeClr val="accent4"/>
              </a:solidFill>
              <a:ln>
                <a:noFill/>
              </a:ln>
            </c:spPr>
            <c:extLst xmlns:c16r2="http://schemas.microsoft.com/office/drawing/2015/06/chart">
              <c:ext xmlns:c16="http://schemas.microsoft.com/office/drawing/2014/chart" uri="{C3380CC4-5D6E-409C-BE32-E72D297353CC}">
                <c16:uniqueId val="{00000001-B6A6-410C-A546-96E8BD20010E}"/>
              </c:ext>
            </c:extLst>
          </c:dPt>
          <c:dPt>
            <c:idx val="1"/>
            <c:invertIfNegative val="0"/>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3-B6A6-410C-A546-96E8BD20010E}"/>
              </c:ext>
            </c:extLst>
          </c:dPt>
          <c:dLbls>
            <c:dLbl>
              <c:idx val="0"/>
              <c:spPr>
                <a:noFill/>
                <a:ln>
                  <a:noFill/>
                </a:ln>
                <a:effectLst/>
              </c:spPr>
              <c:txPr>
                <a:bodyPr wrap="square" lIns="38100" tIns="19050" rIns="38100" bIns="19050" anchor="ctr">
                  <a:spAutoFit/>
                </a:bodyPr>
                <a:lstStyle/>
                <a:p>
                  <a:pPr>
                    <a:defRPr sz="1000" b="1">
                      <a:solidFill>
                        <a:schemeClr val="accent4"/>
                      </a:solidFill>
                      <a:latin typeface="Century Gothic" panose="020B0502020202020204" pitchFamily="34" charset="0"/>
                      <a:cs typeface="Segoe UI" panose="020B0502040204020203" pitchFamily="34" charset="0"/>
                    </a:defRPr>
                  </a:pPr>
                  <a:endParaRPr lang="en-US"/>
                </a:p>
              </c:txPr>
              <c:showLegendKey val="0"/>
              <c:showVal val="1"/>
              <c:showCatName val="0"/>
              <c:showSerName val="0"/>
              <c:showPercent val="0"/>
              <c:showBubbleSize val="0"/>
            </c:dLbl>
            <c:dLbl>
              <c:idx val="1"/>
              <c:spPr>
                <a:noFill/>
                <a:ln>
                  <a:noFill/>
                </a:ln>
                <a:effectLst/>
              </c:spPr>
              <c:txPr>
                <a:bodyPr wrap="square" lIns="38100" tIns="19050" rIns="38100" bIns="19050" anchor="ctr">
                  <a:spAutoFit/>
                </a:bodyPr>
                <a:lstStyle/>
                <a:p>
                  <a:pPr>
                    <a:defRPr sz="1000" b="1">
                      <a:solidFill>
                        <a:schemeClr val="bg1">
                          <a:lumMod val="50000"/>
                        </a:schemeClr>
                      </a:solidFill>
                      <a:latin typeface="Century Gothic" panose="020B0502020202020204"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000" b="1">
                    <a:solidFill>
                      <a:schemeClr val="bg2"/>
                    </a:solidFill>
                    <a:latin typeface="Century Gothic" panose="020B0502020202020204"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charts!$B$4:$C$4</c:f>
              <c:strCache>
                <c:ptCount val="2"/>
                <c:pt idx="0">
                  <c:v>Ethiopia</c:v>
                </c:pt>
                <c:pt idx="1">
                  <c:v>Lower middle income</c:v>
                </c:pt>
              </c:strCache>
            </c:strRef>
          </c:cat>
          <c:val>
            <c:numRef>
              <c:f>charts!$B$5:$C$5</c:f>
              <c:numCache>
                <c:formatCode>0.0</c:formatCode>
                <c:ptCount val="2"/>
                <c:pt idx="0">
                  <c:v>27.3</c:v>
                </c:pt>
                <c:pt idx="1">
                  <c:v>13.8</c:v>
                </c:pt>
              </c:numCache>
            </c:numRef>
          </c:val>
          <c:extLst xmlns:c16r2="http://schemas.microsoft.com/office/drawing/2015/06/chart">
            <c:ext xmlns:c16="http://schemas.microsoft.com/office/drawing/2014/chart" uri="{C3380CC4-5D6E-409C-BE32-E72D297353CC}">
              <c16:uniqueId val="{00000004-B6A6-410C-A546-96E8BD20010E}"/>
            </c:ext>
          </c:extLst>
        </c:ser>
        <c:dLbls>
          <c:showLegendKey val="0"/>
          <c:showVal val="0"/>
          <c:showCatName val="0"/>
          <c:showSerName val="0"/>
          <c:showPercent val="0"/>
          <c:showBubbleSize val="0"/>
        </c:dLbls>
        <c:gapWidth val="150"/>
        <c:axId val="118426240"/>
        <c:axId val="118428032"/>
      </c:barChart>
      <c:catAx>
        <c:axId val="118426240"/>
        <c:scaling>
          <c:orientation val="minMax"/>
        </c:scaling>
        <c:delete val="0"/>
        <c:axPos val="b"/>
        <c:numFmt formatCode="General" sourceLinked="0"/>
        <c:majorTickMark val="out"/>
        <c:minorTickMark val="none"/>
        <c:tickLblPos val="nextTo"/>
        <c:txPr>
          <a:bodyPr/>
          <a:lstStyle/>
          <a:p>
            <a:pPr>
              <a:defRPr sz="1000" b="0">
                <a:solidFill>
                  <a:schemeClr val="bg2"/>
                </a:solidFill>
                <a:latin typeface="Century Gothic" panose="020B0502020202020204" pitchFamily="34" charset="0"/>
                <a:cs typeface="Segoe UI" panose="020B0502040204020203" pitchFamily="34" charset="0"/>
              </a:defRPr>
            </a:pPr>
            <a:endParaRPr lang="en-US"/>
          </a:p>
        </c:txPr>
        <c:crossAx val="118428032"/>
        <c:crosses val="autoZero"/>
        <c:auto val="1"/>
        <c:lblAlgn val="ctr"/>
        <c:lblOffset val="100"/>
        <c:noMultiLvlLbl val="0"/>
      </c:catAx>
      <c:valAx>
        <c:axId val="118428032"/>
        <c:scaling>
          <c:orientation val="minMax"/>
        </c:scaling>
        <c:delete val="1"/>
        <c:axPos val="l"/>
        <c:numFmt formatCode="0" sourceLinked="0"/>
        <c:majorTickMark val="out"/>
        <c:minorTickMark val="none"/>
        <c:tickLblPos val="nextTo"/>
        <c:crossAx val="118426240"/>
        <c:crosses val="autoZero"/>
        <c:crossBetween val="between"/>
      </c:valAx>
    </c:plotArea>
    <c:plotVisOnly val="1"/>
    <c:dispBlanksAs val="gap"/>
    <c:showDLblsOverMax val="0"/>
  </c:chart>
  <c:spPr>
    <a:ln w="6350">
      <a:noFill/>
    </a:ln>
  </c:spPr>
  <c:txPr>
    <a:bodyPr/>
    <a:lstStyle/>
    <a:p>
      <a:pPr>
        <a:defRPr sz="1200">
          <a:latin typeface="Times New Roman" pitchFamily="18" charset="0"/>
          <a:cs typeface="Times New Roman" pitchFamily="18"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0" i="0" u="none" strike="noStrike" kern="1200" spc="0" baseline="0">
                <a:solidFill>
                  <a:srgbClr val="034B64"/>
                </a:solidFill>
                <a:latin typeface="Segoe UI" panose="020B0502040204020203" pitchFamily="34" charset="0"/>
                <a:ea typeface="+mn-ea"/>
                <a:cs typeface="Segoe UI" panose="020B0502040204020203" pitchFamily="34" charset="0"/>
              </a:defRPr>
            </a:pPr>
            <a:r>
              <a:rPr lang="am-ET" sz="1500" b="0" i="0" u="none" strike="noStrike" baseline="0" dirty="0" smtClean="0">
                <a:effectLst/>
                <a:latin typeface="Nyala" pitchFamily="2" charset="0"/>
              </a:rPr>
              <a:t>የማኑፋክቸሪንግ የወጪ ንግድ ገቢ ከጠቅላላ የሸቀጦች ወጪ ንግድ ገቢ ያለው ድርሻ</a:t>
            </a:r>
            <a:r>
              <a:rPr lang="am-ET" sz="1500" b="0" i="0" u="none" strike="noStrike" baseline="0" dirty="0" smtClean="0">
                <a:latin typeface="Nyala" pitchFamily="2" charset="0"/>
              </a:rPr>
              <a:t> </a:t>
            </a:r>
            <a:endParaRPr lang="en-US" sz="1500" i="1" dirty="0">
              <a:solidFill>
                <a:srgbClr val="034B64"/>
              </a:solidFill>
              <a:latin typeface="Century" pitchFamily="18" charset="0"/>
            </a:endParaRPr>
          </a:p>
        </c:rich>
      </c:tx>
      <c:layout>
        <c:manualLayout>
          <c:xMode val="edge"/>
          <c:yMode val="edge"/>
          <c:x val="0.13105460369967745"/>
          <c:y val="3.1576632958298871E-2"/>
        </c:manualLayout>
      </c:layout>
      <c:overlay val="0"/>
      <c:spPr>
        <a:noFill/>
        <a:ln>
          <a:noFill/>
        </a:ln>
        <a:effectLst/>
      </c:spPr>
    </c:title>
    <c:autoTitleDeleted val="0"/>
    <c:plotArea>
      <c:layout>
        <c:manualLayout>
          <c:layoutTarget val="inner"/>
          <c:xMode val="edge"/>
          <c:yMode val="edge"/>
          <c:x val="0.10566059733556755"/>
          <c:y val="0.30037954008671847"/>
          <c:w val="0.86652234157554198"/>
          <c:h val="0.54708529664054184"/>
        </c:manualLayout>
      </c:layout>
      <c:lineChart>
        <c:grouping val="standard"/>
        <c:varyColors val="0"/>
        <c:ser>
          <c:idx val="0"/>
          <c:order val="0"/>
          <c:tx>
            <c:strRef>
              <c:f>Sheet1!$D$14</c:f>
              <c:strCache>
                <c:ptCount val="1"/>
                <c:pt idx="0">
                  <c:v>Ethiopia</c:v>
                </c:pt>
              </c:strCache>
            </c:strRef>
          </c:tx>
          <c:spPr>
            <a:ln w="3175" cap="rnd">
              <a:solidFill>
                <a:schemeClr val="accent4"/>
              </a:solidFill>
              <a:round/>
            </a:ln>
            <a:effectLst/>
          </c:spPr>
          <c:marker>
            <c:symbol val="circle"/>
            <c:size val="5"/>
            <c:spPr>
              <a:solidFill>
                <a:schemeClr val="bg1"/>
              </a:solidFill>
              <a:ln w="15875">
                <a:solidFill>
                  <a:schemeClr val="accent4"/>
                </a:solidFill>
              </a:ln>
              <a:effectLst/>
            </c:spPr>
          </c:marker>
          <c:cat>
            <c:numRef>
              <c:f>Sheet1!$K$1:$S$1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Sheet1!$K$14:$S$14</c:f>
              <c:numCache>
                <c:formatCode>0.0</c:formatCode>
                <c:ptCount val="9"/>
                <c:pt idx="0">
                  <c:v>8.9061193738825164</c:v>
                </c:pt>
                <c:pt idx="1">
                  <c:v>10.36785528963137</c:v>
                </c:pt>
                <c:pt idx="2">
                  <c:v>8.7712531626152792</c:v>
                </c:pt>
                <c:pt idx="3">
                  <c:v>8.6142401609654513</c:v>
                </c:pt>
                <c:pt idx="4">
                  <c:v>6.767150546139109</c:v>
                </c:pt>
                <c:pt idx="5">
                  <c:v>7.3306609510390821</c:v>
                </c:pt>
                <c:pt idx="6">
                  <c:v>7.9410956816601201</c:v>
                </c:pt>
                <c:pt idx="7">
                  <c:v>8.6023621944133719</c:v>
                </c:pt>
                <c:pt idx="8">
                  <c:v>9.3186933252518518</c:v>
                </c:pt>
              </c:numCache>
            </c:numRef>
          </c:val>
          <c:smooth val="0"/>
          <c:extLst xmlns:c16r2="http://schemas.microsoft.com/office/drawing/2015/06/chart">
            <c:ext xmlns:c16="http://schemas.microsoft.com/office/drawing/2014/chart" uri="{C3380CC4-5D6E-409C-BE32-E72D297353CC}">
              <c16:uniqueId val="{00000000-80BA-47B0-9F71-9F557B480074}"/>
            </c:ext>
          </c:extLst>
        </c:ser>
        <c:ser>
          <c:idx val="1"/>
          <c:order val="1"/>
          <c:tx>
            <c:strRef>
              <c:f>Sheet1!$D$15</c:f>
              <c:strCache>
                <c:ptCount val="1"/>
                <c:pt idx="0">
                  <c:v>Lower middle income</c:v>
                </c:pt>
              </c:strCache>
            </c:strRef>
          </c:tx>
          <c:spPr>
            <a:ln w="3175" cap="rnd">
              <a:solidFill>
                <a:schemeClr val="bg2"/>
              </a:solidFill>
              <a:round/>
            </a:ln>
            <a:effectLst/>
          </c:spPr>
          <c:marker>
            <c:symbol val="circle"/>
            <c:size val="5"/>
            <c:spPr>
              <a:solidFill>
                <a:schemeClr val="bg1"/>
              </a:solidFill>
              <a:ln w="15875">
                <a:solidFill>
                  <a:schemeClr val="bg2"/>
                </a:solidFill>
              </a:ln>
              <a:effectLst/>
            </c:spPr>
          </c:marker>
          <c:cat>
            <c:numRef>
              <c:f>Sheet1!$K$1:$S$1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Sheet1!$K$15:$S$15</c:f>
              <c:numCache>
                <c:formatCode>0.0</c:formatCode>
                <c:ptCount val="9"/>
                <c:pt idx="0">
                  <c:v>46.092950141908617</c:v>
                </c:pt>
                <c:pt idx="1">
                  <c:v>44.22574606126765</c:v>
                </c:pt>
                <c:pt idx="2">
                  <c:v>47.549125301283752</c:v>
                </c:pt>
                <c:pt idx="3">
                  <c:v>47.88983828417043</c:v>
                </c:pt>
                <c:pt idx="4">
                  <c:v>48.794406801862003</c:v>
                </c:pt>
                <c:pt idx="5">
                  <c:v>55.473959907586966</c:v>
                </c:pt>
                <c:pt idx="6">
                  <c:v>56.132564919409383</c:v>
                </c:pt>
                <c:pt idx="7">
                  <c:v>56.798989105531248</c:v>
                </c:pt>
                <c:pt idx="8">
                  <c:v>57.473325297749476</c:v>
                </c:pt>
              </c:numCache>
            </c:numRef>
          </c:val>
          <c:smooth val="0"/>
          <c:extLst xmlns:c16r2="http://schemas.microsoft.com/office/drawing/2015/06/chart">
            <c:ext xmlns:c16="http://schemas.microsoft.com/office/drawing/2014/chart" uri="{C3380CC4-5D6E-409C-BE32-E72D297353CC}">
              <c16:uniqueId val="{00000001-80BA-47B0-9F71-9F557B480074}"/>
            </c:ext>
          </c:extLst>
        </c:ser>
        <c:dLbls>
          <c:showLegendKey val="0"/>
          <c:showVal val="0"/>
          <c:showCatName val="0"/>
          <c:showSerName val="0"/>
          <c:showPercent val="0"/>
          <c:showBubbleSize val="0"/>
        </c:dLbls>
        <c:marker val="1"/>
        <c:smooth val="0"/>
        <c:axId val="117747712"/>
        <c:axId val="117749632"/>
      </c:lineChart>
      <c:catAx>
        <c:axId val="11774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34B64"/>
                </a:solidFill>
                <a:latin typeface="Century Gothic" panose="020B0502020202020204" pitchFamily="34" charset="0"/>
                <a:ea typeface="+mn-ea"/>
                <a:cs typeface="Segoe UI" panose="020B0502040204020203" pitchFamily="34" charset="0"/>
              </a:defRPr>
            </a:pPr>
            <a:endParaRPr lang="en-US"/>
          </a:p>
        </c:txPr>
        <c:crossAx val="117749632"/>
        <c:crosses val="autoZero"/>
        <c:auto val="1"/>
        <c:lblAlgn val="ctr"/>
        <c:lblOffset val="100"/>
        <c:noMultiLvlLbl val="0"/>
      </c:catAx>
      <c:valAx>
        <c:axId val="117749632"/>
        <c:scaling>
          <c:orientation val="minMax"/>
          <c:max val="60"/>
        </c:scaling>
        <c:delete val="0"/>
        <c:axPos val="l"/>
        <c:numFmt formatCode="0" sourceLinked="0"/>
        <c:majorTickMark val="none"/>
        <c:minorTickMark val="none"/>
        <c:tickLblPos val="nextTo"/>
        <c:spPr>
          <a:noFill/>
          <a:ln>
            <a:solidFill>
              <a:schemeClr val="accent4">
                <a:lumMod val="40000"/>
                <a:lumOff val="60000"/>
              </a:schemeClr>
            </a:solidFill>
          </a:ln>
          <a:effectLst/>
        </c:spPr>
        <c:txPr>
          <a:bodyPr rot="-60000000" spcFirstLastPara="1" vertOverflow="ellipsis" vert="horz" wrap="square" anchor="ctr" anchorCtr="1"/>
          <a:lstStyle/>
          <a:p>
            <a:pPr>
              <a:defRPr sz="1100" b="0" i="0" u="none" strike="noStrike" kern="1200" baseline="0">
                <a:solidFill>
                  <a:srgbClr val="034B64"/>
                </a:solidFill>
                <a:latin typeface="Century Gothic" panose="020B0502020202020204" pitchFamily="34" charset="0"/>
                <a:ea typeface="+mn-ea"/>
                <a:cs typeface="Segoe UI" panose="020B0502040204020203" pitchFamily="34" charset="0"/>
              </a:defRPr>
            </a:pPr>
            <a:endParaRPr lang="en-US"/>
          </a:p>
        </c:txPr>
        <c:crossAx val="117747712"/>
        <c:crosses val="autoZero"/>
        <c:crossBetween val="between"/>
        <c:majorUnit val="10"/>
      </c:valAx>
      <c:spPr>
        <a:noFill/>
        <a:ln w="25400">
          <a:noFill/>
        </a:ln>
        <a:effectLst/>
      </c:spPr>
    </c:plotArea>
    <c:legend>
      <c:legendPos val="b"/>
      <c:layout>
        <c:manualLayout>
          <c:xMode val="edge"/>
          <c:yMode val="edge"/>
          <c:x val="0.15016915239775208"/>
          <c:y val="0.51631355594297035"/>
          <c:w val="0.73545222188151993"/>
          <c:h val="0.134020086902785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4">
          <a:lumMod val="40000"/>
          <a:lumOff val="60000"/>
        </a:schemeClr>
      </a:solidFill>
    </a:ln>
    <a:effectLst/>
  </c:spPr>
  <c:txPr>
    <a:bodyPr/>
    <a:lstStyle/>
    <a:p>
      <a:pPr>
        <a:defRPr sz="11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a:solidFill>
                  <a:srgbClr val="034B64"/>
                </a:solidFill>
                <a:latin typeface="Century Gothic" panose="020B0502020202020204" pitchFamily="34" charset="0"/>
              </a:defRPr>
            </a:pPr>
            <a:r>
              <a:rPr lang="en-US" sz="1550" b="0" i="0" u="none" strike="noStrike" baseline="0" dirty="0" smtClean="0">
                <a:effectLst/>
              </a:rPr>
              <a:t>በ</a:t>
            </a:r>
            <a:r>
              <a:rPr lang="am-ET" sz="1550" b="0" i="0" u="none" strike="noStrike" baseline="0" dirty="0" smtClean="0">
                <a:effectLst/>
              </a:rPr>
              <a:t>ግብርናና ተዛማጅ ዘርፎች የተሰማራው የስራ ኃይል ከአጠቃላይ የስራ ኃይል ያለው ድርሻ</a:t>
            </a:r>
            <a:endParaRPr lang="en-US" sz="1550" b="0" i="1" dirty="0">
              <a:solidFill>
                <a:srgbClr val="034B64"/>
              </a:solidFill>
              <a:latin typeface="Century Gothic" panose="020B0502020202020204" pitchFamily="34" charset="0"/>
            </a:endParaRPr>
          </a:p>
        </c:rich>
      </c:tx>
      <c:layout>
        <c:manualLayout>
          <c:xMode val="edge"/>
          <c:yMode val="edge"/>
          <c:x val="0.12262340639449994"/>
          <c:y val="3.293381535365443E-2"/>
        </c:manualLayout>
      </c:layout>
      <c:overlay val="0"/>
    </c:title>
    <c:autoTitleDeleted val="0"/>
    <c:plotArea>
      <c:layout>
        <c:manualLayout>
          <c:layoutTarget val="inner"/>
          <c:xMode val="edge"/>
          <c:yMode val="edge"/>
          <c:x val="8.903989111223766E-2"/>
          <c:y val="0.32455025279871202"/>
          <c:w val="0.88210900589289454"/>
          <c:h val="0.46849359702492932"/>
        </c:manualLayout>
      </c:layout>
      <c:lineChart>
        <c:grouping val="standard"/>
        <c:varyColors val="0"/>
        <c:ser>
          <c:idx val="0"/>
          <c:order val="0"/>
          <c:tx>
            <c:strRef>
              <c:f>Employment!$A$2</c:f>
              <c:strCache>
                <c:ptCount val="1"/>
                <c:pt idx="0">
                  <c:v>Ethiopia</c:v>
                </c:pt>
              </c:strCache>
            </c:strRef>
          </c:tx>
          <c:spPr>
            <a:ln w="3175">
              <a:solidFill>
                <a:schemeClr val="accent4"/>
              </a:solidFill>
            </a:ln>
          </c:spPr>
          <c:marker>
            <c:symbol val="circle"/>
            <c:size val="5"/>
            <c:spPr>
              <a:solidFill>
                <a:schemeClr val="bg1"/>
              </a:solidFill>
              <a:ln w="15875">
                <a:solidFill>
                  <a:schemeClr val="accent4"/>
                </a:solidFill>
              </a:ln>
            </c:spPr>
          </c:marker>
          <c:cat>
            <c:numRef>
              <c:f>Employment!$K$1:$S$1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Employment!$K$2:$S$2</c:f>
              <c:numCache>
                <c:formatCode>General</c:formatCode>
                <c:ptCount val="9"/>
                <c:pt idx="0">
                  <c:v>73.913002014160199</c:v>
                </c:pt>
                <c:pt idx="1">
                  <c:v>72.763999938964801</c:v>
                </c:pt>
                <c:pt idx="2">
                  <c:v>72.344001770019503</c:v>
                </c:pt>
                <c:pt idx="3">
                  <c:v>71.033996582031278</c:v>
                </c:pt>
                <c:pt idx="4">
                  <c:v>70.005996704101577</c:v>
                </c:pt>
                <c:pt idx="5">
                  <c:v>68.899002075195298</c:v>
                </c:pt>
                <c:pt idx="6">
                  <c:v>68.031997680664105</c:v>
                </c:pt>
                <c:pt idx="7">
                  <c:v>67.07499694824223</c:v>
                </c:pt>
                <c:pt idx="8">
                  <c:v>66.2030029296875</c:v>
                </c:pt>
              </c:numCache>
            </c:numRef>
          </c:val>
          <c:smooth val="0"/>
          <c:extLst xmlns:c16r2="http://schemas.microsoft.com/office/drawing/2015/06/chart">
            <c:ext xmlns:c16="http://schemas.microsoft.com/office/drawing/2014/chart" uri="{C3380CC4-5D6E-409C-BE32-E72D297353CC}">
              <c16:uniqueId val="{00000000-D0F7-4BF0-AD13-64EACB1BE35A}"/>
            </c:ext>
          </c:extLst>
        </c:ser>
        <c:ser>
          <c:idx val="1"/>
          <c:order val="1"/>
          <c:tx>
            <c:strRef>
              <c:f>Employment!$A$4</c:f>
              <c:strCache>
                <c:ptCount val="1"/>
                <c:pt idx="0">
                  <c:v>Lower middle income</c:v>
                </c:pt>
              </c:strCache>
            </c:strRef>
          </c:tx>
          <c:spPr>
            <a:ln w="3175">
              <a:solidFill>
                <a:schemeClr val="bg2"/>
              </a:solidFill>
            </a:ln>
          </c:spPr>
          <c:marker>
            <c:symbol val="circle"/>
            <c:size val="5"/>
            <c:spPr>
              <a:solidFill>
                <a:schemeClr val="bg1"/>
              </a:solidFill>
              <a:ln w="15875">
                <a:solidFill>
                  <a:schemeClr val="bg2"/>
                </a:solidFill>
              </a:ln>
            </c:spPr>
          </c:marker>
          <c:cat>
            <c:numRef>
              <c:f>Employment!$K$1:$S$1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Employment!$K$4:$S$4</c:f>
              <c:numCache>
                <c:formatCode>General</c:formatCode>
                <c:ptCount val="9"/>
                <c:pt idx="0">
                  <c:v>46.129404664679214</c:v>
                </c:pt>
                <c:pt idx="1">
                  <c:v>44.807283696772707</c:v>
                </c:pt>
                <c:pt idx="2">
                  <c:v>43.39237098292746</c:v>
                </c:pt>
                <c:pt idx="3">
                  <c:v>42.854598918375515</c:v>
                </c:pt>
                <c:pt idx="4">
                  <c:v>42.255331532026581</c:v>
                </c:pt>
                <c:pt idx="5">
                  <c:v>41.454562785343683</c:v>
                </c:pt>
                <c:pt idx="6">
                  <c:v>40.964521817410898</c:v>
                </c:pt>
                <c:pt idx="7">
                  <c:v>40.274165070440951</c:v>
                </c:pt>
                <c:pt idx="8">
                  <c:v>39.840544180532177</c:v>
                </c:pt>
              </c:numCache>
            </c:numRef>
          </c:val>
          <c:smooth val="0"/>
          <c:extLst xmlns:c16r2="http://schemas.microsoft.com/office/drawing/2015/06/chart">
            <c:ext xmlns:c16="http://schemas.microsoft.com/office/drawing/2014/chart" uri="{C3380CC4-5D6E-409C-BE32-E72D297353CC}">
              <c16:uniqueId val="{00000001-D0F7-4BF0-AD13-64EACB1BE35A}"/>
            </c:ext>
          </c:extLst>
        </c:ser>
        <c:dLbls>
          <c:showLegendKey val="0"/>
          <c:showVal val="0"/>
          <c:showCatName val="0"/>
          <c:showSerName val="0"/>
          <c:showPercent val="0"/>
          <c:showBubbleSize val="0"/>
        </c:dLbls>
        <c:marker val="1"/>
        <c:smooth val="0"/>
        <c:axId val="117787648"/>
        <c:axId val="117793920"/>
      </c:lineChart>
      <c:catAx>
        <c:axId val="117787648"/>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defRPr sz="1100">
                <a:solidFill>
                  <a:srgbClr val="034B64"/>
                </a:solidFill>
                <a:latin typeface="Century Gothic" panose="020B0502020202020204" pitchFamily="34" charset="0"/>
              </a:defRPr>
            </a:pPr>
            <a:endParaRPr lang="en-US"/>
          </a:p>
        </c:txPr>
        <c:crossAx val="117793920"/>
        <c:crosses val="autoZero"/>
        <c:auto val="1"/>
        <c:lblAlgn val="ctr"/>
        <c:lblOffset val="100"/>
        <c:noMultiLvlLbl val="0"/>
      </c:catAx>
      <c:valAx>
        <c:axId val="117793920"/>
        <c:scaling>
          <c:orientation val="minMax"/>
        </c:scaling>
        <c:delete val="0"/>
        <c:axPos val="l"/>
        <c:numFmt formatCode="General" sourceLinked="1"/>
        <c:majorTickMark val="none"/>
        <c:minorTickMark val="none"/>
        <c:tickLblPos val="nextTo"/>
        <c:spPr>
          <a:ln>
            <a:solidFill>
              <a:schemeClr val="bg1">
                <a:lumMod val="85000"/>
              </a:schemeClr>
            </a:solidFill>
          </a:ln>
        </c:spPr>
        <c:txPr>
          <a:bodyPr/>
          <a:lstStyle/>
          <a:p>
            <a:pPr>
              <a:defRPr sz="1100">
                <a:solidFill>
                  <a:srgbClr val="034B64"/>
                </a:solidFill>
                <a:latin typeface="Century Gothic" panose="020B0502020202020204" pitchFamily="34" charset="0"/>
              </a:defRPr>
            </a:pPr>
            <a:endParaRPr lang="en-US"/>
          </a:p>
        </c:txPr>
        <c:crossAx val="117787648"/>
        <c:crosses val="autoZero"/>
        <c:crossBetween val="between"/>
        <c:majorUnit val="20"/>
      </c:valAx>
      <c:spPr>
        <a:ln>
          <a:noFill/>
        </a:ln>
      </c:spPr>
    </c:plotArea>
    <c:legend>
      <c:legendPos val="t"/>
      <c:layout>
        <c:manualLayout>
          <c:xMode val="edge"/>
          <c:yMode val="edge"/>
          <c:x val="0.16134446781482337"/>
          <c:y val="0.59917159207078485"/>
          <c:w val="0.67553518700787418"/>
          <c:h val="0.20279073593175329"/>
        </c:manualLayout>
      </c:layout>
      <c:overlay val="0"/>
      <c:txPr>
        <a:bodyPr/>
        <a:lstStyle/>
        <a:p>
          <a:pPr>
            <a:defRPr sz="1100">
              <a:latin typeface="Century Gothic" panose="020B0502020202020204" pitchFamily="34" charset="0"/>
            </a:defRPr>
          </a:pPr>
          <a:endParaRPr lang="en-US"/>
        </a:p>
      </c:txPr>
    </c:legend>
    <c:plotVisOnly val="1"/>
    <c:dispBlanksAs val="gap"/>
    <c:showDLblsOverMax val="0"/>
  </c:chart>
  <c:spPr>
    <a:ln>
      <a:solidFill>
        <a:schemeClr val="accent4">
          <a:lumMod val="40000"/>
          <a:lumOff val="60000"/>
        </a:schemeClr>
      </a:solidFill>
    </a:ln>
  </c:spPr>
  <c:txPr>
    <a:bodyPr/>
    <a:lstStyle/>
    <a:p>
      <a:pPr>
        <a:defRPr sz="11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rgbClr val="000000"/>
                </a:solidFill>
                <a:latin typeface="Century Gothic" panose="020B0502020202020204" pitchFamily="34" charset="0"/>
                <a:ea typeface="+mn-ea"/>
                <a:cs typeface="Segoe UI" panose="020B0502040204020203" pitchFamily="34" charset="0"/>
              </a:defRPr>
            </a:pPr>
            <a:r>
              <a:rPr lang="en-US" sz="1400" b="0" i="0" dirty="0" err="1" smtClean="0">
                <a:effectLst/>
              </a:rPr>
              <a:t>ከአጠቃላይ</a:t>
            </a:r>
            <a:r>
              <a:rPr lang="en-US" sz="1400" b="0" i="0" dirty="0" smtClean="0">
                <a:effectLst/>
              </a:rPr>
              <a:t> </a:t>
            </a:r>
            <a:r>
              <a:rPr lang="en-US" sz="1400" b="0" i="0" dirty="0" err="1" smtClean="0">
                <a:effectLst/>
              </a:rPr>
              <a:t>ድህነት</a:t>
            </a:r>
            <a:r>
              <a:rPr lang="en-US" sz="1400" b="0" i="0" dirty="0" smtClean="0">
                <a:effectLst/>
              </a:rPr>
              <a:t> </a:t>
            </a:r>
            <a:r>
              <a:rPr lang="en-US" sz="1400" b="0" i="0" dirty="0" err="1" smtClean="0">
                <a:effectLst/>
              </a:rPr>
              <a:t>መስመር</a:t>
            </a:r>
            <a:r>
              <a:rPr lang="en-US" sz="1400" b="0" i="0" dirty="0" smtClean="0">
                <a:effectLst/>
              </a:rPr>
              <a:t> </a:t>
            </a:r>
            <a:r>
              <a:rPr lang="en-US" sz="1400" b="0" i="0" dirty="0" err="1" smtClean="0">
                <a:effectLst/>
              </a:rPr>
              <a:t>በታች</a:t>
            </a:r>
            <a:r>
              <a:rPr lang="en-US" sz="1400" b="0" i="0" dirty="0" smtClean="0">
                <a:effectLst/>
              </a:rPr>
              <a:t> </a:t>
            </a:r>
            <a:r>
              <a:rPr lang="en-US" sz="1400" b="0" i="0" dirty="0" err="1" smtClean="0">
                <a:effectLst/>
              </a:rPr>
              <a:t>የሚኖረው</a:t>
            </a:r>
            <a:r>
              <a:rPr lang="en-US" sz="1400" b="0" i="0" dirty="0" smtClean="0">
                <a:effectLst/>
              </a:rPr>
              <a:t> </a:t>
            </a:r>
            <a:r>
              <a:rPr lang="en-US" sz="1400" b="0" i="0" dirty="0" err="1" smtClean="0">
                <a:effectLst/>
              </a:rPr>
              <a:t>ሕዝብ</a:t>
            </a:r>
            <a:r>
              <a:rPr lang="en-US" sz="1400" b="0" i="0" dirty="0" smtClean="0">
                <a:effectLst/>
              </a:rPr>
              <a:t> ብዛት </a:t>
            </a:r>
            <a:endParaRPr lang="en-US" sz="1400" b="0" i="0" dirty="0">
              <a:effectLst/>
            </a:endParaRPr>
          </a:p>
        </c:rich>
      </c:tx>
      <c:layout>
        <c:manualLayout>
          <c:xMode val="edge"/>
          <c:yMode val="edge"/>
          <c:x val="0.212250233608413"/>
          <c:y val="3.3320935987347336E-3"/>
        </c:manualLayout>
      </c:layout>
      <c:overlay val="1"/>
    </c:title>
    <c:autoTitleDeleted val="0"/>
    <c:plotArea>
      <c:layout>
        <c:manualLayout>
          <c:layoutTarget val="inner"/>
          <c:xMode val="edge"/>
          <c:yMode val="edge"/>
          <c:x val="3.465766739409424E-2"/>
          <c:y val="0.23325845581156587"/>
          <c:w val="0.95212860133695054"/>
          <c:h val="0.62674369966115606"/>
        </c:manualLayout>
      </c:layout>
      <c:barChart>
        <c:barDir val="col"/>
        <c:grouping val="clustered"/>
        <c:varyColors val="0"/>
        <c:ser>
          <c:idx val="0"/>
          <c:order val="0"/>
          <c:tx>
            <c:strRef>
              <c:f>Charts!$A$30</c:f>
              <c:strCache>
                <c:ptCount val="1"/>
                <c:pt idx="0">
                  <c:v>Poverty headcount ratio at national poverty lines (% of population)</c:v>
                </c:pt>
              </c:strCache>
            </c:strRef>
          </c:tx>
          <c:spPr>
            <a:gradFill>
              <a:gsLst>
                <a:gs pos="0">
                  <a:schemeClr val="accent4"/>
                </a:gs>
                <a:gs pos="100000">
                  <a:srgbClr val="034B64"/>
                </a:gs>
              </a:gsLst>
              <a:lin ang="5400000" scaled="1"/>
            </a:gradFill>
            <a:ln w="12700">
              <a:noFill/>
              <a:prstDash val="solid"/>
            </a:ln>
            <a:effectLst>
              <a:outerShdw blurRad="12700" algn="ctr"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306E78"/>
                    </a:solidFill>
                    <a:latin typeface="Century Gothic" panose="020B0502020202020204"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Charts!$B$29:$D$29</c:f>
              <c:numCache>
                <c:formatCode>General</c:formatCode>
                <c:ptCount val="3"/>
                <c:pt idx="0">
                  <c:v>2004</c:v>
                </c:pt>
                <c:pt idx="1">
                  <c:v>2010</c:v>
                </c:pt>
                <c:pt idx="2">
                  <c:v>2015</c:v>
                </c:pt>
              </c:numCache>
            </c:numRef>
          </c:cat>
          <c:val>
            <c:numRef>
              <c:f>Charts!$B$30:$D$30</c:f>
              <c:numCache>
                <c:formatCode>General</c:formatCode>
                <c:ptCount val="3"/>
                <c:pt idx="0">
                  <c:v>38.700000000000003</c:v>
                </c:pt>
                <c:pt idx="1">
                  <c:v>29.6</c:v>
                </c:pt>
                <c:pt idx="2">
                  <c:v>23.5</c:v>
                </c:pt>
              </c:numCache>
            </c:numRef>
          </c:val>
          <c:extLst xmlns:c16r2="http://schemas.microsoft.com/office/drawing/2015/06/chart">
            <c:ext xmlns:c16="http://schemas.microsoft.com/office/drawing/2014/chart" uri="{C3380CC4-5D6E-409C-BE32-E72D297353CC}">
              <c16:uniqueId val="{00000000-BDEC-4416-ABE5-EC874E598134}"/>
            </c:ext>
          </c:extLst>
        </c:ser>
        <c:dLbls>
          <c:showLegendKey val="0"/>
          <c:showVal val="0"/>
          <c:showCatName val="0"/>
          <c:showSerName val="0"/>
          <c:showPercent val="0"/>
          <c:showBubbleSize val="0"/>
        </c:dLbls>
        <c:gapWidth val="85"/>
        <c:overlap val="-27"/>
        <c:axId val="107659264"/>
        <c:axId val="107660800"/>
      </c:barChart>
      <c:catAx>
        <c:axId val="107659264"/>
        <c:scaling>
          <c:orientation val="minMax"/>
        </c:scaling>
        <c:delete val="0"/>
        <c:axPos val="b"/>
        <c:numFmt formatCode="General" sourceLinked="1"/>
        <c:majorTickMark val="in"/>
        <c:minorTickMark val="none"/>
        <c:tickLblPos val="nextTo"/>
        <c:spPr>
          <a:noFill/>
          <a:ln w="12700" cap="flat" cmpd="sng" algn="ctr">
            <a:solidFill>
              <a:srgbClr val="034B64"/>
            </a:solidFill>
            <a:prstDash val="solid"/>
            <a:round/>
          </a:ln>
          <a:effectLst/>
        </c:spPr>
        <c:txPr>
          <a:bodyPr rot="-60000000" spcFirstLastPara="1" vertOverflow="ellipsis" vert="horz" wrap="square" anchor="ctr" anchorCtr="1"/>
          <a:lstStyle/>
          <a:p>
            <a:pPr>
              <a:defRPr sz="1000" b="0" i="0" u="none" strike="noStrike" kern="1200" baseline="0">
                <a:solidFill>
                  <a:schemeClr val="bg2"/>
                </a:solidFill>
                <a:latin typeface="Century Gothic" panose="020B0502020202020204" pitchFamily="34" charset="0"/>
                <a:ea typeface="Segoe UI"/>
                <a:cs typeface="Segoe UI"/>
              </a:defRPr>
            </a:pPr>
            <a:endParaRPr lang="en-US"/>
          </a:p>
        </c:txPr>
        <c:crossAx val="107660800"/>
        <c:crosses val="autoZero"/>
        <c:auto val="1"/>
        <c:lblAlgn val="ctr"/>
        <c:lblOffset val="100"/>
        <c:noMultiLvlLbl val="0"/>
      </c:catAx>
      <c:valAx>
        <c:axId val="107660800"/>
        <c:scaling>
          <c:orientation val="minMax"/>
        </c:scaling>
        <c:delete val="1"/>
        <c:axPos val="l"/>
        <c:numFmt formatCode="General" sourceLinked="1"/>
        <c:majorTickMark val="in"/>
        <c:minorTickMark val="none"/>
        <c:tickLblPos val="nextTo"/>
        <c:crossAx val="107659264"/>
        <c:crosses val="autoZero"/>
        <c:crossBetween val="between"/>
      </c:valAx>
      <c:spPr>
        <a:noFill/>
        <a:ln w="3175">
          <a:noFill/>
          <a:prstDash val="solid"/>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25400"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128" b="1" i="0" u="none" strike="noStrike" kern="1200" cap="all" spc="120" normalizeH="0" baseline="0">
                <a:solidFill>
                  <a:srgbClr val="000000">
                    <a:lumMod val="65000"/>
                    <a:lumOff val="35000"/>
                  </a:srgbClr>
                </a:solidFill>
                <a:latin typeface="+mn-lt"/>
                <a:ea typeface="+mn-ea"/>
                <a:cs typeface="+mn-cs"/>
              </a:defRPr>
            </a:pPr>
            <a:r>
              <a:rPr lang="cy-GB" sz="2000" b="0" i="0" dirty="0" smtClean="0">
                <a:effectLst/>
              </a:rPr>
              <a:t>ለኢኮኖሚ</a:t>
            </a:r>
            <a:r>
              <a:rPr lang="cy-GB" sz="2000" b="0" i="0" baseline="0" dirty="0" smtClean="0">
                <a:effectLst/>
              </a:rPr>
              <a:t> ዕድገቱ አስተዋጽኦ ያደረጉ ግብዓቶች ድርሻ (በመቶኛ)</a:t>
            </a:r>
            <a:endParaRPr lang="en-US" sz="2000" dirty="0" smtClean="0">
              <a:effectLst/>
            </a:endParaRPr>
          </a:p>
        </c:rich>
      </c:tx>
      <c:layout>
        <c:manualLayout>
          <c:xMode val="edge"/>
          <c:yMode val="edge"/>
          <c:x val="0.16050206692205243"/>
          <c:y val="2.5918594457122995E-2"/>
        </c:manualLayout>
      </c:layout>
      <c:overlay val="0"/>
      <c:spPr>
        <a:noFill/>
        <a:ln>
          <a:noFill/>
        </a:ln>
        <a:effectLst/>
      </c:spPr>
    </c:title>
    <c:autoTitleDeleted val="0"/>
    <c:plotArea>
      <c:layout>
        <c:manualLayout>
          <c:layoutTarget val="inner"/>
          <c:xMode val="edge"/>
          <c:yMode val="edge"/>
          <c:x val="3.4575348148016175E-2"/>
          <c:y val="0.2588050627194049"/>
          <c:w val="0.93084930370396768"/>
          <c:h val="0.65917121370051279"/>
        </c:manualLayout>
      </c:layout>
      <c:barChart>
        <c:barDir val="col"/>
        <c:grouping val="stacked"/>
        <c:varyColors val="0"/>
        <c:ser>
          <c:idx val="0"/>
          <c:order val="0"/>
          <c:tx>
            <c:strRef>
              <c:f>Sheet1!$B$1</c:f>
              <c:strCache>
                <c:ptCount val="1"/>
                <c:pt idx="0">
                  <c:v>Capital</c:v>
                </c:pt>
              </c:strCache>
            </c:strRef>
          </c:tx>
          <c:spPr>
            <a:solidFill>
              <a:schemeClr val="accent6">
                <a:lumMod val="20000"/>
                <a:lumOff val="80000"/>
              </a:schemeClr>
            </a:solidFill>
            <a:ln>
              <a:solidFill>
                <a:srgbClr val="034B6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34B64"/>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1997-2004</c:v>
                </c:pt>
                <c:pt idx="1">
                  <c:v>2004-2017</c:v>
                </c:pt>
              </c:strCache>
            </c:strRef>
          </c:cat>
          <c:val>
            <c:numRef>
              <c:f>Sheet1!$B$2:$B$3</c:f>
              <c:numCache>
                <c:formatCode>General</c:formatCode>
                <c:ptCount val="2"/>
                <c:pt idx="0">
                  <c:v>1.1000000000000001</c:v>
                </c:pt>
                <c:pt idx="1">
                  <c:v>5.2</c:v>
                </c:pt>
              </c:numCache>
            </c:numRef>
          </c:val>
          <c:extLst xmlns:c16r2="http://schemas.microsoft.com/office/drawing/2015/06/chart">
            <c:ext xmlns:c16="http://schemas.microsoft.com/office/drawing/2014/chart" uri="{C3380CC4-5D6E-409C-BE32-E72D297353CC}">
              <c16:uniqueId val="{00000000-0D47-4003-BF4C-CB5B91F203C2}"/>
            </c:ext>
          </c:extLst>
        </c:ser>
        <c:ser>
          <c:idx val="1"/>
          <c:order val="1"/>
          <c:tx>
            <c:strRef>
              <c:f>Sheet1!$C$1</c:f>
              <c:strCache>
                <c:ptCount val="1"/>
                <c:pt idx="0">
                  <c:v>TFP</c:v>
                </c:pt>
              </c:strCache>
            </c:strRef>
          </c:tx>
          <c:spPr>
            <a:solidFill>
              <a:schemeClr val="accent4"/>
            </a:solidFill>
            <a:ln>
              <a:solidFill>
                <a:srgbClr val="034B6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34B64"/>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1997-2004</c:v>
                </c:pt>
                <c:pt idx="1">
                  <c:v>2004-2017</c:v>
                </c:pt>
              </c:strCache>
            </c:strRef>
          </c:cat>
          <c:val>
            <c:numRef>
              <c:f>Sheet1!$C$2:$C$3</c:f>
              <c:numCache>
                <c:formatCode>General</c:formatCode>
                <c:ptCount val="2"/>
                <c:pt idx="0">
                  <c:v>1.7</c:v>
                </c:pt>
                <c:pt idx="1">
                  <c:v>2.6</c:v>
                </c:pt>
              </c:numCache>
            </c:numRef>
          </c:val>
          <c:extLst xmlns:c16r2="http://schemas.microsoft.com/office/drawing/2015/06/chart">
            <c:ext xmlns:c16="http://schemas.microsoft.com/office/drawing/2014/chart" uri="{C3380CC4-5D6E-409C-BE32-E72D297353CC}">
              <c16:uniqueId val="{00000001-0D47-4003-BF4C-CB5B91F203C2}"/>
            </c:ext>
          </c:extLst>
        </c:ser>
        <c:ser>
          <c:idx val="2"/>
          <c:order val="2"/>
          <c:tx>
            <c:strRef>
              <c:f>Sheet1!$D$1</c:f>
              <c:strCache>
                <c:ptCount val="1"/>
                <c:pt idx="0">
                  <c:v>Labour</c:v>
                </c:pt>
              </c:strCache>
            </c:strRef>
          </c:tx>
          <c:spPr>
            <a:pattFill prst="ltDnDiag">
              <a:fgClr>
                <a:schemeClr val="bg2"/>
              </a:fgClr>
              <a:bgClr>
                <a:schemeClr val="bg1"/>
              </a:bgClr>
            </a:pattFill>
            <a:ln>
              <a:solidFill>
                <a:srgbClr val="034B6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34B64"/>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1997-2004</c:v>
                </c:pt>
                <c:pt idx="1">
                  <c:v>2004-2017</c:v>
                </c:pt>
              </c:strCache>
            </c:strRef>
          </c:cat>
          <c:val>
            <c:numRef>
              <c:f>Sheet1!$D$2:$D$3</c:f>
              <c:numCache>
                <c:formatCode>General</c:formatCode>
                <c:ptCount val="2"/>
                <c:pt idx="0">
                  <c:v>1.7</c:v>
                </c:pt>
                <c:pt idx="1">
                  <c:v>2.1</c:v>
                </c:pt>
              </c:numCache>
            </c:numRef>
          </c:val>
          <c:extLst xmlns:c16r2="http://schemas.microsoft.com/office/drawing/2015/06/chart">
            <c:ext xmlns:c16="http://schemas.microsoft.com/office/drawing/2014/chart" uri="{C3380CC4-5D6E-409C-BE32-E72D297353CC}">
              <c16:uniqueId val="{00000006-0D47-4003-BF4C-CB5B91F203C2}"/>
            </c:ext>
          </c:extLst>
        </c:ser>
        <c:ser>
          <c:idx val="3"/>
          <c:order val="3"/>
          <c:tx>
            <c:strRef>
              <c:f>Sheet1!$E$1</c:f>
              <c:strCache>
                <c:ptCount val="1"/>
                <c:pt idx="0">
                  <c:v>Human capital</c:v>
                </c:pt>
              </c:strCache>
            </c:strRef>
          </c:tx>
          <c:spPr>
            <a:pattFill prst="ltUpDiag">
              <a:fgClr>
                <a:schemeClr val="accent3">
                  <a:lumMod val="20000"/>
                  <a:lumOff val="80000"/>
                </a:schemeClr>
              </a:fgClr>
              <a:bgClr>
                <a:schemeClr val="bg1"/>
              </a:bgClr>
            </a:pattFill>
            <a:ln>
              <a:solidFill>
                <a:srgbClr val="034B6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34B64"/>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1997-2004</c:v>
                </c:pt>
                <c:pt idx="1">
                  <c:v>2004-2017</c:v>
                </c:pt>
              </c:strCache>
            </c:strRef>
          </c:cat>
          <c:val>
            <c:numRef>
              <c:f>Sheet1!$E$2:$E$3</c:f>
              <c:numCache>
                <c:formatCode>General</c:formatCode>
                <c:ptCount val="2"/>
                <c:pt idx="0">
                  <c:v>0.5</c:v>
                </c:pt>
                <c:pt idx="1">
                  <c:v>0.70000000000000018</c:v>
                </c:pt>
              </c:numCache>
            </c:numRef>
          </c:val>
          <c:extLst xmlns:c16r2="http://schemas.microsoft.com/office/drawing/2015/06/chart">
            <c:ext xmlns:c16="http://schemas.microsoft.com/office/drawing/2014/chart" uri="{C3380CC4-5D6E-409C-BE32-E72D297353CC}">
              <c16:uniqueId val="{00000007-0D47-4003-BF4C-CB5B91F203C2}"/>
            </c:ext>
          </c:extLst>
        </c:ser>
        <c:dLbls>
          <c:showLegendKey val="0"/>
          <c:showVal val="1"/>
          <c:showCatName val="0"/>
          <c:showSerName val="0"/>
          <c:showPercent val="0"/>
          <c:showBubbleSize val="0"/>
        </c:dLbls>
        <c:gapWidth val="79"/>
        <c:overlap val="100"/>
        <c:axId val="32857472"/>
        <c:axId val="32871552"/>
      </c:barChart>
      <c:catAx>
        <c:axId val="32857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Century Gothic" panose="020B0502020202020204" pitchFamily="34" charset="0"/>
                <a:ea typeface="+mn-ea"/>
                <a:cs typeface="+mn-cs"/>
              </a:defRPr>
            </a:pPr>
            <a:endParaRPr lang="en-US"/>
          </a:p>
        </c:txPr>
        <c:crossAx val="32871552"/>
        <c:crosses val="autoZero"/>
        <c:auto val="1"/>
        <c:lblAlgn val="ctr"/>
        <c:lblOffset val="100"/>
        <c:noMultiLvlLbl val="0"/>
      </c:catAx>
      <c:valAx>
        <c:axId val="32871552"/>
        <c:scaling>
          <c:orientation val="minMax"/>
        </c:scaling>
        <c:delete val="1"/>
        <c:axPos val="l"/>
        <c:numFmt formatCode="General" sourceLinked="1"/>
        <c:majorTickMark val="none"/>
        <c:minorTickMark val="none"/>
        <c:tickLblPos val="nextTo"/>
        <c:crossAx val="32857472"/>
        <c:crosses val="autoZero"/>
        <c:crossBetween val="between"/>
      </c:valAx>
      <c:spPr>
        <a:noFill/>
        <a:ln w="3175">
          <a:noFill/>
        </a:ln>
        <a:effectLst/>
      </c:spPr>
    </c:plotArea>
    <c:legend>
      <c:legendPos val="t"/>
      <c:layout>
        <c:manualLayout>
          <c:xMode val="edge"/>
          <c:yMode val="edge"/>
          <c:x val="3.5480870242545551E-2"/>
          <c:y val="0.25498621345260958"/>
          <c:w val="0.42577877121027108"/>
          <c:h val="0.2771828755211378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76705922540992"/>
          <c:y val="0.11933496291301418"/>
          <c:w val="0.46037196503960359"/>
          <c:h val="0.70744267968720276"/>
        </c:manualLayout>
      </c:layout>
      <c:barChart>
        <c:barDir val="bar"/>
        <c:grouping val="clustered"/>
        <c:varyColors val="0"/>
        <c:ser>
          <c:idx val="0"/>
          <c:order val="0"/>
          <c:spPr>
            <a:solidFill>
              <a:srgbClr val="4B8CAD"/>
            </a:solidFill>
            <a:ln>
              <a:noFill/>
              <a:prstDash val="solid"/>
            </a:ln>
            <a:effectLst/>
          </c:spPr>
          <c:invertIfNegative val="0"/>
          <c:dPt>
            <c:idx val="0"/>
            <c:invertIfNegative val="0"/>
            <c:bubble3D val="0"/>
            <c:spPr>
              <a:solidFill>
                <a:schemeClr val="accent3">
                  <a:lumMod val="60000"/>
                  <a:lumOff val="40000"/>
                </a:schemeClr>
              </a:solidFill>
              <a:ln>
                <a:noFill/>
                <a:prstDash val="solid"/>
              </a:ln>
              <a:effectLst/>
            </c:spPr>
            <c:extLst xmlns:c16r2="http://schemas.microsoft.com/office/drawing/2015/06/chart">
              <c:ext xmlns:c16="http://schemas.microsoft.com/office/drawing/2014/chart" uri="{C3380CC4-5D6E-409C-BE32-E72D297353CC}">
                <c16:uniqueId val="{00000011-FEFB-4364-97D5-89DCAA113793}"/>
              </c:ext>
            </c:extLst>
          </c:dPt>
          <c:dPt>
            <c:idx val="1"/>
            <c:invertIfNegative val="0"/>
            <c:bubble3D val="0"/>
            <c:spPr>
              <a:solidFill>
                <a:schemeClr val="accent3">
                  <a:lumMod val="60000"/>
                  <a:lumOff val="40000"/>
                </a:schemeClr>
              </a:solidFill>
              <a:ln>
                <a:noFill/>
                <a:prstDash val="solid"/>
              </a:ln>
              <a:effectLst/>
            </c:spPr>
            <c:extLst xmlns:c16r2="http://schemas.microsoft.com/office/drawing/2015/06/chart">
              <c:ext xmlns:c16="http://schemas.microsoft.com/office/drawing/2014/chart" uri="{C3380CC4-5D6E-409C-BE32-E72D297353CC}">
                <c16:uniqueId val="{00000010-FEFB-4364-97D5-89DCAA113793}"/>
              </c:ext>
            </c:extLst>
          </c:dPt>
          <c:dPt>
            <c:idx val="2"/>
            <c:invertIfNegative val="0"/>
            <c:bubble3D val="0"/>
            <c:spPr>
              <a:solidFill>
                <a:schemeClr val="accent3">
                  <a:lumMod val="40000"/>
                  <a:lumOff val="60000"/>
                </a:schemeClr>
              </a:solidFill>
              <a:ln>
                <a:noFill/>
                <a:prstDash val="solid"/>
              </a:ln>
              <a:effectLst/>
            </c:spPr>
            <c:extLst xmlns:c16r2="http://schemas.microsoft.com/office/drawing/2015/06/chart">
              <c:ext xmlns:c16="http://schemas.microsoft.com/office/drawing/2014/chart" uri="{C3380CC4-5D6E-409C-BE32-E72D297353CC}">
                <c16:uniqueId val="{0000000F-FEFB-4364-97D5-89DCAA113793}"/>
              </c:ext>
            </c:extLst>
          </c:dPt>
          <c:dPt>
            <c:idx val="3"/>
            <c:invertIfNegative val="0"/>
            <c:bubble3D val="0"/>
            <c:spPr>
              <a:solidFill>
                <a:schemeClr val="accent3">
                  <a:lumMod val="40000"/>
                  <a:lumOff val="60000"/>
                </a:schemeClr>
              </a:solidFill>
              <a:ln>
                <a:noFill/>
                <a:prstDash val="solid"/>
              </a:ln>
              <a:effectLst/>
            </c:spPr>
            <c:extLst xmlns:c16r2="http://schemas.microsoft.com/office/drawing/2015/06/chart">
              <c:ext xmlns:c16="http://schemas.microsoft.com/office/drawing/2014/chart" uri="{C3380CC4-5D6E-409C-BE32-E72D297353CC}">
                <c16:uniqueId val="{0000000E-FEFB-4364-97D5-89DCAA113793}"/>
              </c:ext>
            </c:extLst>
          </c:dPt>
          <c:dPt>
            <c:idx val="4"/>
            <c:invertIfNegative val="0"/>
            <c:bubble3D val="0"/>
            <c:spPr>
              <a:solidFill>
                <a:schemeClr val="accent3">
                  <a:lumMod val="40000"/>
                  <a:lumOff val="60000"/>
                </a:schemeClr>
              </a:solidFill>
              <a:ln>
                <a:noFill/>
                <a:prstDash val="solid"/>
              </a:ln>
              <a:effectLst/>
            </c:spPr>
            <c:extLst xmlns:c16r2="http://schemas.microsoft.com/office/drawing/2015/06/chart">
              <c:ext xmlns:c16="http://schemas.microsoft.com/office/drawing/2014/chart" uri="{C3380CC4-5D6E-409C-BE32-E72D297353CC}">
                <c16:uniqueId val="{0000000D-FEFB-4364-97D5-89DCAA113793}"/>
              </c:ext>
            </c:extLst>
          </c:dPt>
          <c:dPt>
            <c:idx val="5"/>
            <c:invertIfNegative val="0"/>
            <c:bubble3D val="0"/>
            <c:spPr>
              <a:solidFill>
                <a:schemeClr val="accent2">
                  <a:lumMod val="40000"/>
                  <a:lumOff val="60000"/>
                </a:schemeClr>
              </a:solidFill>
              <a:ln>
                <a:noFill/>
                <a:prstDash val="solid"/>
              </a:ln>
              <a:effectLst/>
            </c:spPr>
            <c:extLst xmlns:c16r2="http://schemas.microsoft.com/office/drawing/2015/06/chart">
              <c:ext xmlns:c16="http://schemas.microsoft.com/office/drawing/2014/chart" uri="{C3380CC4-5D6E-409C-BE32-E72D297353CC}">
                <c16:uniqueId val="{0000000C-FEFB-4364-97D5-89DCAA113793}"/>
              </c:ext>
            </c:extLst>
          </c:dPt>
          <c:dPt>
            <c:idx val="6"/>
            <c:invertIfNegative val="0"/>
            <c:bubble3D val="0"/>
            <c:spPr>
              <a:solidFill>
                <a:schemeClr val="accent2">
                  <a:lumMod val="40000"/>
                  <a:lumOff val="60000"/>
                </a:schemeClr>
              </a:solidFill>
              <a:ln>
                <a:noFill/>
                <a:prstDash val="solid"/>
              </a:ln>
              <a:effectLst/>
            </c:spPr>
            <c:extLst xmlns:c16r2="http://schemas.microsoft.com/office/drawing/2015/06/chart">
              <c:ext xmlns:c16="http://schemas.microsoft.com/office/drawing/2014/chart" uri="{C3380CC4-5D6E-409C-BE32-E72D297353CC}">
                <c16:uniqueId val="{0000000B-FEFB-4364-97D5-89DCAA113793}"/>
              </c:ext>
            </c:extLst>
          </c:dPt>
          <c:dPt>
            <c:idx val="7"/>
            <c:invertIfNegative val="0"/>
            <c:bubble3D val="0"/>
            <c:spPr>
              <a:solidFill>
                <a:schemeClr val="accent6">
                  <a:lumMod val="40000"/>
                  <a:lumOff val="60000"/>
                </a:schemeClr>
              </a:solidFill>
              <a:ln>
                <a:noFill/>
                <a:prstDash val="solid"/>
              </a:ln>
              <a:effectLst/>
            </c:spPr>
            <c:extLst xmlns:c16r2="http://schemas.microsoft.com/office/drawing/2015/06/chart">
              <c:ext xmlns:c16="http://schemas.microsoft.com/office/drawing/2014/chart" uri="{C3380CC4-5D6E-409C-BE32-E72D297353CC}">
                <c16:uniqueId val="{0000000A-FEFB-4364-97D5-89DCAA113793}"/>
              </c:ext>
            </c:extLst>
          </c:dPt>
          <c:dPt>
            <c:idx val="8"/>
            <c:invertIfNegative val="0"/>
            <c:bubble3D val="0"/>
            <c:spPr>
              <a:solidFill>
                <a:schemeClr val="accent6">
                  <a:lumMod val="40000"/>
                  <a:lumOff val="60000"/>
                </a:schemeClr>
              </a:solidFill>
              <a:ln>
                <a:noFill/>
                <a:prstDash val="solid"/>
              </a:ln>
              <a:effectLst/>
            </c:spPr>
            <c:extLst xmlns:c16r2="http://schemas.microsoft.com/office/drawing/2015/06/chart">
              <c:ext xmlns:c16="http://schemas.microsoft.com/office/drawing/2014/chart" uri="{C3380CC4-5D6E-409C-BE32-E72D297353CC}">
                <c16:uniqueId val="{00000009-FEFB-4364-97D5-89DCAA113793}"/>
              </c:ext>
            </c:extLst>
          </c:dPt>
          <c:dPt>
            <c:idx val="9"/>
            <c:invertIfNegative val="0"/>
            <c:bubble3D val="0"/>
            <c:spPr>
              <a:solidFill>
                <a:schemeClr val="accent6">
                  <a:lumMod val="40000"/>
                  <a:lumOff val="60000"/>
                </a:schemeClr>
              </a:solidFill>
              <a:ln>
                <a:noFill/>
                <a:prstDash val="solid"/>
              </a:ln>
              <a:effectLst/>
            </c:spPr>
            <c:extLst xmlns:c16r2="http://schemas.microsoft.com/office/drawing/2015/06/chart">
              <c:ext xmlns:c16="http://schemas.microsoft.com/office/drawing/2014/chart" uri="{C3380CC4-5D6E-409C-BE32-E72D297353CC}">
                <c16:uniqueId val="{00000008-FEFB-4364-97D5-89DCAA113793}"/>
              </c:ext>
            </c:extLst>
          </c:dPt>
          <c:dPt>
            <c:idx val="10"/>
            <c:invertIfNegative val="0"/>
            <c:bubble3D val="0"/>
            <c:spPr>
              <a:solidFill>
                <a:schemeClr val="accent6">
                  <a:lumMod val="60000"/>
                  <a:lumOff val="40000"/>
                </a:schemeClr>
              </a:solidFill>
              <a:ln>
                <a:noFill/>
                <a:prstDash val="solid"/>
              </a:ln>
              <a:effectLst/>
            </c:spPr>
            <c:extLst xmlns:c16r2="http://schemas.microsoft.com/office/drawing/2015/06/chart">
              <c:ext xmlns:c16="http://schemas.microsoft.com/office/drawing/2014/chart" uri="{C3380CC4-5D6E-409C-BE32-E72D297353CC}">
                <c16:uniqueId val="{00000001-3934-4F7F-B448-2ABBC66E9E52}"/>
              </c:ext>
            </c:extLst>
          </c:dPt>
          <c:dPt>
            <c:idx val="11"/>
            <c:invertIfNegative val="0"/>
            <c:bubble3D val="0"/>
            <c:spPr>
              <a:solidFill>
                <a:schemeClr val="accent6">
                  <a:lumMod val="60000"/>
                  <a:lumOff val="40000"/>
                </a:schemeClr>
              </a:solidFill>
              <a:ln>
                <a:noFill/>
                <a:prstDash val="solid"/>
              </a:ln>
              <a:effectLst/>
            </c:spPr>
            <c:extLst xmlns:c16r2="http://schemas.microsoft.com/office/drawing/2015/06/chart">
              <c:ext xmlns:c16="http://schemas.microsoft.com/office/drawing/2014/chart" uri="{C3380CC4-5D6E-409C-BE32-E72D297353CC}">
                <c16:uniqueId val="{00000003-3934-4F7F-B448-2ABBC66E9E52}"/>
              </c:ext>
            </c:extLst>
          </c:dPt>
          <c:dPt>
            <c:idx val="12"/>
            <c:invertIfNegative val="0"/>
            <c:bubble3D val="0"/>
            <c:spPr>
              <a:solidFill>
                <a:srgbClr val="C00000"/>
              </a:solidFill>
              <a:ln>
                <a:noFill/>
                <a:prstDash val="solid"/>
              </a:ln>
              <a:effectLst/>
            </c:spPr>
            <c:extLst xmlns:c16r2="http://schemas.microsoft.com/office/drawing/2015/06/chart">
              <c:ext xmlns:c16="http://schemas.microsoft.com/office/drawing/2014/chart" uri="{C3380CC4-5D6E-409C-BE32-E72D297353CC}">
                <c16:uniqueId val="{00000005-3934-4F7F-B448-2ABBC66E9E52}"/>
              </c:ext>
            </c:extLst>
          </c:dPt>
          <c:dPt>
            <c:idx val="13"/>
            <c:invertIfNegative val="0"/>
            <c:bubble3D val="0"/>
            <c:spPr>
              <a:solidFill>
                <a:srgbClr val="C00000"/>
              </a:solidFill>
              <a:ln>
                <a:noFill/>
                <a:prstDash val="solid"/>
              </a:ln>
              <a:effectLst/>
            </c:spPr>
            <c:extLst xmlns:c16r2="http://schemas.microsoft.com/office/drawing/2015/06/chart">
              <c:ext xmlns:c16="http://schemas.microsoft.com/office/drawing/2014/chart" uri="{C3380CC4-5D6E-409C-BE32-E72D297353CC}">
                <c16:uniqueId val="{00000007-3934-4F7F-B448-2ABBC66E9E52}"/>
              </c:ext>
            </c:extLst>
          </c:dPt>
          <c:cat>
            <c:strRef>
              <c:f>'GCR-WEF'!$A$3:$A$16</c:f>
              <c:strCache>
                <c:ptCount val="14"/>
                <c:pt idx="0">
                  <c:v>Crime and theft</c:v>
                </c:pt>
                <c:pt idx="1">
                  <c:v>Government instability</c:v>
                </c:pt>
                <c:pt idx="2">
                  <c:v>Restrictive labor regulation</c:v>
                </c:pt>
                <c:pt idx="3">
                  <c:v>Tax regulations</c:v>
                </c:pt>
                <c:pt idx="4">
                  <c:v>Policy instability</c:v>
                </c:pt>
                <c:pt idx="5">
                  <c:v>Tax rates</c:v>
                </c:pt>
                <c:pt idx="6">
                  <c:v>Inadequate educated labor</c:v>
                </c:pt>
                <c:pt idx="7">
                  <c:v>Poor work ethic of workers</c:v>
                </c:pt>
                <c:pt idx="8">
                  <c:v>Inflation</c:v>
                </c:pt>
                <c:pt idx="9">
                  <c:v>Inadequate infrastructure</c:v>
                </c:pt>
                <c:pt idx="10">
                  <c:v>Inefficient gov. bureaucracy</c:v>
                </c:pt>
                <c:pt idx="11">
                  <c:v>Access to financing</c:v>
                </c:pt>
                <c:pt idx="12">
                  <c:v>Corruption</c:v>
                </c:pt>
                <c:pt idx="13">
                  <c:v>FX regulation</c:v>
                </c:pt>
              </c:strCache>
            </c:strRef>
          </c:cat>
          <c:val>
            <c:numRef>
              <c:f>'GCR-WEF'!$B$3:$B$16</c:f>
              <c:numCache>
                <c:formatCode>0.0</c:formatCode>
                <c:ptCount val="14"/>
                <c:pt idx="0">
                  <c:v>1.8</c:v>
                </c:pt>
                <c:pt idx="1">
                  <c:v>2.4</c:v>
                </c:pt>
                <c:pt idx="2">
                  <c:v>3</c:v>
                </c:pt>
                <c:pt idx="3">
                  <c:v>3.1</c:v>
                </c:pt>
                <c:pt idx="4">
                  <c:v>3.2</c:v>
                </c:pt>
                <c:pt idx="5">
                  <c:v>4.3</c:v>
                </c:pt>
                <c:pt idx="6">
                  <c:v>4.5</c:v>
                </c:pt>
                <c:pt idx="7">
                  <c:v>6.2</c:v>
                </c:pt>
                <c:pt idx="8">
                  <c:v>6.8</c:v>
                </c:pt>
                <c:pt idx="9">
                  <c:v>6.8</c:v>
                </c:pt>
                <c:pt idx="10">
                  <c:v>10.3</c:v>
                </c:pt>
                <c:pt idx="11">
                  <c:v>11.1</c:v>
                </c:pt>
                <c:pt idx="12">
                  <c:v>15.9</c:v>
                </c:pt>
                <c:pt idx="13">
                  <c:v>17.399999999999999</c:v>
                </c:pt>
              </c:numCache>
            </c:numRef>
          </c:val>
          <c:extLst xmlns:c16r2="http://schemas.microsoft.com/office/drawing/2015/06/chart">
            <c:ext xmlns:c16="http://schemas.microsoft.com/office/drawing/2014/chart" uri="{C3380CC4-5D6E-409C-BE32-E72D297353CC}">
              <c16:uniqueId val="{00000008-3934-4F7F-B448-2ABBC66E9E52}"/>
            </c:ext>
          </c:extLst>
        </c:ser>
        <c:dLbls>
          <c:showLegendKey val="0"/>
          <c:showVal val="0"/>
          <c:showCatName val="0"/>
          <c:showSerName val="0"/>
          <c:showPercent val="0"/>
          <c:showBubbleSize val="0"/>
        </c:dLbls>
        <c:gapWidth val="182"/>
        <c:axId val="120014720"/>
        <c:axId val="120016256"/>
      </c:barChart>
      <c:catAx>
        <c:axId val="120014720"/>
        <c:scaling>
          <c:orientation val="minMax"/>
        </c:scaling>
        <c:delete val="0"/>
        <c:axPos val="l"/>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120016256"/>
        <c:crosses val="autoZero"/>
        <c:auto val="1"/>
        <c:lblAlgn val="l"/>
        <c:lblOffset val="100"/>
        <c:noMultiLvlLbl val="0"/>
      </c:catAx>
      <c:valAx>
        <c:axId val="120016256"/>
        <c:scaling>
          <c:orientation val="minMax"/>
        </c:scaling>
        <c:delete val="0"/>
        <c:axPos val="b"/>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120014720"/>
        <c:crosses val="autoZero"/>
        <c:crossBetween val="between"/>
        <c:majorUnit val="5"/>
      </c:valAx>
      <c:spPr>
        <a:noFill/>
        <a:ln w="3175">
          <a:solidFill>
            <a:schemeClr val="bg1">
              <a:lumMod val="85000"/>
            </a:schemeClr>
          </a:solidFill>
          <a:prstDash val="solid"/>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6350" cap="flat" cmpd="sng" algn="ctr">
      <a:noFill/>
      <a:round/>
    </a:ln>
    <a:effectLst/>
  </c:spPr>
  <c:txPr>
    <a:bodyPr/>
    <a:lstStyle/>
    <a:p>
      <a:pPr>
        <a:defRPr sz="12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39282932517561"/>
          <c:y val="0.1380879661027701"/>
          <c:w val="0.45219385793276407"/>
          <c:h val="0.72874899051080166"/>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3B10-4A99-9EAF-427CE4184768}"/>
              </c:ext>
            </c:extLst>
          </c:dPt>
          <c:dPt>
            <c:idx val="1"/>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0-3B10-4A99-9EAF-427CE4184768}"/>
              </c:ext>
            </c:extLst>
          </c:dPt>
          <c:dPt>
            <c:idx val="2"/>
            <c:invertIfNegative val="0"/>
            <c:bubble3D val="0"/>
            <c:spPr>
              <a:solidFill>
                <a:schemeClr val="accent3">
                  <a:lumMod val="40000"/>
                  <a:lumOff val="60000"/>
                </a:schemeClr>
              </a:solidFill>
              <a:ln>
                <a:noFill/>
              </a:ln>
              <a:effectLst/>
            </c:spPr>
            <c:extLst xmlns:c16r2="http://schemas.microsoft.com/office/drawing/2015/06/chart">
              <c:ext xmlns:c16="http://schemas.microsoft.com/office/drawing/2014/chart" uri="{C3380CC4-5D6E-409C-BE32-E72D297353CC}">
                <c16:uniqueId val="{0000000F-3B10-4A99-9EAF-427CE4184768}"/>
              </c:ext>
            </c:extLst>
          </c:dPt>
          <c:dPt>
            <c:idx val="3"/>
            <c:invertIfNegative val="0"/>
            <c:bubble3D val="0"/>
            <c:spPr>
              <a:solidFill>
                <a:schemeClr val="accent3">
                  <a:lumMod val="40000"/>
                  <a:lumOff val="60000"/>
                </a:schemeClr>
              </a:solidFill>
              <a:ln>
                <a:noFill/>
              </a:ln>
              <a:effectLst/>
            </c:spPr>
            <c:extLst xmlns:c16r2="http://schemas.microsoft.com/office/drawing/2015/06/chart">
              <c:ext xmlns:c16="http://schemas.microsoft.com/office/drawing/2014/chart" uri="{C3380CC4-5D6E-409C-BE32-E72D297353CC}">
                <c16:uniqueId val="{0000000E-3B10-4A99-9EAF-427CE4184768}"/>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D-3B10-4A99-9EAF-427CE4184768}"/>
              </c:ext>
            </c:extLst>
          </c:dPt>
          <c:dPt>
            <c:idx val="5"/>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C-3B10-4A99-9EAF-427CE4184768}"/>
              </c:ext>
            </c:extLst>
          </c:dPt>
          <c:dPt>
            <c:idx val="6"/>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B-3B10-4A99-9EAF-427CE4184768}"/>
              </c:ext>
            </c:extLst>
          </c:dPt>
          <c:dPt>
            <c:idx val="7"/>
            <c:invertIfNegative val="0"/>
            <c:bubble3D val="0"/>
            <c:spPr>
              <a:solidFill>
                <a:schemeClr val="accent6">
                  <a:lumMod val="20000"/>
                  <a:lumOff val="80000"/>
                </a:schemeClr>
              </a:solidFill>
              <a:ln>
                <a:noFill/>
              </a:ln>
              <a:effectLst/>
            </c:spPr>
            <c:extLst xmlns:c16r2="http://schemas.microsoft.com/office/drawing/2015/06/chart">
              <c:ext xmlns:c16="http://schemas.microsoft.com/office/drawing/2014/chart" uri="{C3380CC4-5D6E-409C-BE32-E72D297353CC}">
                <c16:uniqueId val="{0000000A-3B10-4A99-9EAF-427CE4184768}"/>
              </c:ext>
            </c:extLst>
          </c:dPt>
          <c:dPt>
            <c:idx val="8"/>
            <c:invertIfNegative val="0"/>
            <c:bubble3D val="0"/>
            <c:spPr>
              <a:solidFill>
                <a:schemeClr val="accent6">
                  <a:lumMod val="20000"/>
                  <a:lumOff val="80000"/>
                </a:schemeClr>
              </a:solidFill>
              <a:ln>
                <a:noFill/>
              </a:ln>
              <a:effectLst/>
            </c:spPr>
            <c:extLst xmlns:c16r2="http://schemas.microsoft.com/office/drawing/2015/06/chart">
              <c:ext xmlns:c16="http://schemas.microsoft.com/office/drawing/2014/chart" uri="{C3380CC4-5D6E-409C-BE32-E72D297353CC}">
                <c16:uniqueId val="{00000009-3B10-4A99-9EAF-427CE4184768}"/>
              </c:ext>
            </c:extLst>
          </c:dPt>
          <c:dPt>
            <c:idx val="9"/>
            <c:invertIfNegative val="0"/>
            <c:bubble3D val="0"/>
            <c:spPr>
              <a:solidFill>
                <a:schemeClr val="accent6">
                  <a:lumMod val="20000"/>
                  <a:lumOff val="80000"/>
                </a:schemeClr>
              </a:solidFill>
              <a:ln>
                <a:noFill/>
              </a:ln>
              <a:effectLst/>
            </c:spPr>
            <c:extLst xmlns:c16r2="http://schemas.microsoft.com/office/drawing/2015/06/chart">
              <c:ext xmlns:c16="http://schemas.microsoft.com/office/drawing/2014/chart" uri="{C3380CC4-5D6E-409C-BE32-E72D297353CC}">
                <c16:uniqueId val="{00000008-3B10-4A99-9EAF-427CE4184768}"/>
              </c:ext>
            </c:extLst>
          </c:dPt>
          <c:dPt>
            <c:idx val="10"/>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7-3B10-4A99-9EAF-427CE4184768}"/>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6-3B10-4A99-9EAF-427CE4184768}"/>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5-3B10-4A99-9EAF-427CE4184768}"/>
              </c:ext>
            </c:extLst>
          </c:dPt>
          <c:dPt>
            <c:idx val="13"/>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4-3B10-4A99-9EAF-427CE4184768}"/>
              </c:ext>
            </c:extLst>
          </c:dPt>
          <c:dPt>
            <c:idx val="14"/>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3-3B10-4A99-9EAF-427CE4184768}"/>
              </c:ext>
            </c:extLst>
          </c:dPt>
          <c:dPt>
            <c:idx val="15"/>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2-3B10-4A99-9EAF-427CE4184768}"/>
              </c:ext>
            </c:extLst>
          </c:dPt>
          <c:dPt>
            <c:idx val="16"/>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3B10-4A99-9EAF-427CE4184768}"/>
              </c:ext>
            </c:extLst>
          </c:dPt>
          <c:cat>
            <c:strRef>
              <c:f>Sheet1!$A$8:$A$24</c:f>
              <c:strCache>
                <c:ptCount val="17"/>
                <c:pt idx="0">
                  <c:v>Labor shortage</c:v>
                </c:pt>
                <c:pt idx="1">
                  <c:v>Road</c:v>
                </c:pt>
                <c:pt idx="2">
                  <c:v>Long bureaucracy</c:v>
                </c:pt>
                <c:pt idx="3">
                  <c:v>Transport logistics</c:v>
                </c:pt>
                <c:pt idx="4">
                  <c:v>High interest rate</c:v>
                </c:pt>
                <c:pt idx="5">
                  <c:v>Access to land</c:v>
                </c:pt>
                <c:pt idx="6">
                  <c:v>Customs</c:v>
                </c:pt>
                <c:pt idx="7">
                  <c:v>Excessive tax</c:v>
                </c:pt>
                <c:pt idx="8">
                  <c:v>Excessive government control</c:v>
                </c:pt>
                <c:pt idx="9">
                  <c:v>Expensive land lease</c:v>
                </c:pt>
                <c:pt idx="10">
                  <c:v>Weak market demand</c:v>
                </c:pt>
                <c:pt idx="11">
                  <c:v>Access to credit</c:v>
                </c:pt>
                <c:pt idx="12">
                  <c:v>Poor internet service</c:v>
                </c:pt>
                <c:pt idx="13">
                  <c:v>Shortage of raw materials</c:v>
                </c:pt>
                <c:pt idx="14">
                  <c:v>Access to electricity</c:v>
                </c:pt>
                <c:pt idx="15">
                  <c:v>Power outage</c:v>
                </c:pt>
                <c:pt idx="16">
                  <c:v>FX shortage</c:v>
                </c:pt>
              </c:strCache>
            </c:strRef>
          </c:cat>
          <c:val>
            <c:numRef>
              <c:f>Sheet1!$B$8:$B$24</c:f>
              <c:numCache>
                <c:formatCode>0.00</c:formatCode>
                <c:ptCount val="17"/>
                <c:pt idx="0">
                  <c:v>1.1000000000000001</c:v>
                </c:pt>
                <c:pt idx="1">
                  <c:v>1.4</c:v>
                </c:pt>
                <c:pt idx="2" formatCode="General">
                  <c:v>2.25</c:v>
                </c:pt>
                <c:pt idx="3">
                  <c:v>2.4</c:v>
                </c:pt>
                <c:pt idx="4">
                  <c:v>2.65</c:v>
                </c:pt>
                <c:pt idx="5">
                  <c:v>2.8</c:v>
                </c:pt>
                <c:pt idx="6">
                  <c:v>2.9</c:v>
                </c:pt>
                <c:pt idx="7">
                  <c:v>3.05</c:v>
                </c:pt>
                <c:pt idx="8">
                  <c:v>3.1</c:v>
                </c:pt>
                <c:pt idx="9">
                  <c:v>3.2</c:v>
                </c:pt>
                <c:pt idx="10">
                  <c:v>3.25</c:v>
                </c:pt>
                <c:pt idx="11">
                  <c:v>3.4</c:v>
                </c:pt>
                <c:pt idx="12">
                  <c:v>3.67</c:v>
                </c:pt>
                <c:pt idx="13">
                  <c:v>3.7800000000000002</c:v>
                </c:pt>
                <c:pt idx="14">
                  <c:v>3.82</c:v>
                </c:pt>
                <c:pt idx="15">
                  <c:v>3.8899999999999997</c:v>
                </c:pt>
                <c:pt idx="16">
                  <c:v>3.8899999999999997</c:v>
                </c:pt>
              </c:numCache>
            </c:numRef>
          </c:val>
          <c:extLst xmlns:c16r2="http://schemas.microsoft.com/office/drawing/2015/06/chart">
            <c:ext xmlns:c16="http://schemas.microsoft.com/office/drawing/2014/chart" uri="{C3380CC4-5D6E-409C-BE32-E72D297353CC}">
              <c16:uniqueId val="{00000000-3B10-4A99-9EAF-427CE4184768}"/>
            </c:ext>
          </c:extLst>
        </c:ser>
        <c:dLbls>
          <c:showLegendKey val="0"/>
          <c:showVal val="0"/>
          <c:showCatName val="0"/>
          <c:showSerName val="0"/>
          <c:showPercent val="0"/>
          <c:showBubbleSize val="0"/>
        </c:dLbls>
        <c:gapWidth val="182"/>
        <c:axId val="120080256"/>
        <c:axId val="120081792"/>
      </c:barChart>
      <c:catAx>
        <c:axId val="120080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081792"/>
        <c:crosses val="autoZero"/>
        <c:auto val="1"/>
        <c:lblAlgn val="ctr"/>
        <c:lblOffset val="100"/>
        <c:noMultiLvlLbl val="0"/>
      </c:catAx>
      <c:valAx>
        <c:axId val="120081792"/>
        <c:scaling>
          <c:orientation val="minMax"/>
          <c:max val="4"/>
        </c:scaling>
        <c:delete val="0"/>
        <c:axPos val="b"/>
        <c:numFmt formatCode="0" sourceLinked="0"/>
        <c:majorTickMark val="in"/>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080256"/>
        <c:crosses val="autoZero"/>
        <c:crossBetween val="between"/>
        <c:majorUnit val="1"/>
      </c:valAx>
      <c:spPr>
        <a:noFill/>
        <a:ln>
          <a:solidFill>
            <a:schemeClr val="bg1">
              <a:lumMod val="85000"/>
            </a:schemeClr>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cy-GB" sz="1800" b="0" i="0" dirty="0" smtClean="0">
                <a:effectLst/>
              </a:rPr>
              <a:t>ለንግድ</a:t>
            </a:r>
            <a:r>
              <a:rPr lang="cy-GB" sz="1800" b="0" i="0" baseline="0" dirty="0" smtClean="0">
                <a:effectLst/>
              </a:rPr>
              <a:t> ሚዛን ጉድለቱ መባባስ ምክንያቶች (ከአጠቃላይ </a:t>
            </a:r>
            <a:r>
              <a:rPr lang="am-ET" sz="1800" b="0" i="0" dirty="0" smtClean="0">
                <a:effectLst/>
              </a:rPr>
              <a:t>የሀገር ውስጥ ምርት</a:t>
            </a:r>
            <a:r>
              <a:rPr lang="en-US" sz="1800" b="0" i="0" dirty="0" smtClean="0">
                <a:effectLst/>
              </a:rPr>
              <a:t> ድርሻ</a:t>
            </a:r>
            <a:r>
              <a:rPr lang="en-US" sz="1800" b="0" i="0" baseline="0" dirty="0" smtClean="0">
                <a:effectLst/>
              </a:rPr>
              <a:t> በመቶኛ)</a:t>
            </a:r>
            <a:endParaRPr lang="en-US" sz="1800" dirty="0">
              <a:effectLst/>
            </a:endParaRPr>
          </a:p>
        </c:rich>
      </c:tx>
      <c:layout>
        <c:manualLayout>
          <c:xMode val="edge"/>
          <c:yMode val="edge"/>
          <c:x val="0.12275701175202794"/>
          <c:y val="2.7837011012684786E-2"/>
        </c:manualLayout>
      </c:layout>
      <c:overlay val="0"/>
      <c:spPr>
        <a:noFill/>
        <a:ln>
          <a:noFill/>
        </a:ln>
        <a:effectLst/>
      </c:spPr>
    </c:title>
    <c:autoTitleDeleted val="0"/>
    <c:plotArea>
      <c:layout>
        <c:manualLayout>
          <c:layoutTarget val="inner"/>
          <c:xMode val="edge"/>
          <c:yMode val="edge"/>
          <c:x val="6.2348593442611518E-2"/>
          <c:y val="0.20371904471868943"/>
          <c:w val="0.91198795489478468"/>
          <c:h val="0.59548613628783131"/>
        </c:manualLayout>
      </c:layout>
      <c:barChart>
        <c:barDir val="col"/>
        <c:grouping val="stacked"/>
        <c:varyColors val="0"/>
        <c:ser>
          <c:idx val="0"/>
          <c:order val="0"/>
          <c:tx>
            <c:strRef>
              <c:f>CA!$A$11</c:f>
              <c:strCache>
                <c:ptCount val="1"/>
                <c:pt idx="0">
                  <c:v>Exports</c:v>
                </c:pt>
              </c:strCache>
            </c:strRef>
          </c:tx>
          <c:spPr>
            <a:solidFill>
              <a:srgbClr val="EFD1D1"/>
            </a:solidFill>
            <a:ln w="3175">
              <a:noFill/>
            </a:ln>
            <a:effectLst/>
          </c:spPr>
          <c:invertIfNegative val="0"/>
          <c:cat>
            <c:numRef>
              <c:f>CA!$B$2:$P$2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CA!$B$11:$P$11</c:f>
              <c:numCache>
                <c:formatCode>#,##0.0</c:formatCode>
                <c:ptCount val="15"/>
                <c:pt idx="0">
                  <c:v>6.0858896786666667</c:v>
                </c:pt>
                <c:pt idx="1">
                  <c:v>6.7523504335367965</c:v>
                </c:pt>
                <c:pt idx="2">
                  <c:v>6.546051847163886</c:v>
                </c:pt>
                <c:pt idx="3">
                  <c:v>6.0134871708828195</c:v>
                </c:pt>
                <c:pt idx="4">
                  <c:v>5.4152770972389774</c:v>
                </c:pt>
                <c:pt idx="5">
                  <c:v>4.4637465957985567</c:v>
                </c:pt>
                <c:pt idx="6">
                  <c:v>6.6517821845863461</c:v>
                </c:pt>
                <c:pt idx="7">
                  <c:v>8.6012224541631515</c:v>
                </c:pt>
                <c:pt idx="8">
                  <c:v>7.3296276137942193</c:v>
                </c:pt>
                <c:pt idx="9">
                  <c:v>6.5693321981672304</c:v>
                </c:pt>
                <c:pt idx="10">
                  <c:v>5.9327901248721426</c:v>
                </c:pt>
                <c:pt idx="11">
                  <c:v>4.6568493580395804</c:v>
                </c:pt>
                <c:pt idx="12">
                  <c:v>3.859844943423735</c:v>
                </c:pt>
                <c:pt idx="13">
                  <c:v>3.5560997498597846</c:v>
                </c:pt>
                <c:pt idx="14">
                  <c:v>3.3620305482903166</c:v>
                </c:pt>
              </c:numCache>
            </c:numRef>
          </c:val>
          <c:extLst xmlns:c16r2="http://schemas.microsoft.com/office/drawing/2015/06/chart">
            <c:ext xmlns:c16="http://schemas.microsoft.com/office/drawing/2014/chart" uri="{C3380CC4-5D6E-409C-BE32-E72D297353CC}">
              <c16:uniqueId val="{00000000-4AAD-48BA-B51E-D506BA79C3DE}"/>
            </c:ext>
          </c:extLst>
        </c:ser>
        <c:ser>
          <c:idx val="1"/>
          <c:order val="1"/>
          <c:tx>
            <c:strRef>
              <c:f>CA!$A$12</c:f>
              <c:strCache>
                <c:ptCount val="1"/>
                <c:pt idx="0">
                  <c:v>Imports</c:v>
                </c:pt>
              </c:strCache>
            </c:strRef>
          </c:tx>
          <c:spPr>
            <a:solidFill>
              <a:srgbClr val="FFC000"/>
            </a:solidFill>
            <a:ln w="3175">
              <a:noFill/>
            </a:ln>
            <a:effectLst/>
          </c:spPr>
          <c:invertIfNegative val="0"/>
          <c:cat>
            <c:numRef>
              <c:f>CA!$B$2:$P$2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CA!$B$12:$P$12</c:f>
              <c:numCache>
                <c:formatCode>#,##0.0</c:formatCode>
                <c:ptCount val="15"/>
                <c:pt idx="0">
                  <c:v>-25.526489122535189</c:v>
                </c:pt>
                <c:pt idx="1">
                  <c:v>-29.295291896075923</c:v>
                </c:pt>
                <c:pt idx="2">
                  <c:v>-30.055896386681127</c:v>
                </c:pt>
                <c:pt idx="3">
                  <c:v>-26.01126284876392</c:v>
                </c:pt>
                <c:pt idx="4">
                  <c:v>-25.162456065037382</c:v>
                </c:pt>
                <c:pt idx="5">
                  <c:v>-23.820042890504201</c:v>
                </c:pt>
                <c:pt idx="6">
                  <c:v>-27.623965784625131</c:v>
                </c:pt>
                <c:pt idx="7">
                  <c:v>-25.828201023513074</c:v>
                </c:pt>
                <c:pt idx="8">
                  <c:v>-25.539097755618808</c:v>
                </c:pt>
                <c:pt idx="9">
                  <c:v>-24.163663451652774</c:v>
                </c:pt>
                <c:pt idx="10">
                  <c:v>-24.651740975773183</c:v>
                </c:pt>
                <c:pt idx="11">
                  <c:v>-25.482028407715116</c:v>
                </c:pt>
                <c:pt idx="12">
                  <c:v>-22.511333519046428</c:v>
                </c:pt>
                <c:pt idx="13">
                  <c:v>-19.328123566934856</c:v>
                </c:pt>
                <c:pt idx="14">
                  <c:v>-18.082132139584218</c:v>
                </c:pt>
              </c:numCache>
            </c:numRef>
          </c:val>
          <c:extLst xmlns:c16r2="http://schemas.microsoft.com/office/drawing/2015/06/chart">
            <c:ext xmlns:c16="http://schemas.microsoft.com/office/drawing/2014/chart" uri="{C3380CC4-5D6E-409C-BE32-E72D297353CC}">
              <c16:uniqueId val="{00000001-4AAD-48BA-B51E-D506BA79C3DE}"/>
            </c:ext>
          </c:extLst>
        </c:ser>
        <c:ser>
          <c:idx val="2"/>
          <c:order val="2"/>
          <c:tx>
            <c:strRef>
              <c:f>CA!$A$13</c:f>
              <c:strCache>
                <c:ptCount val="1"/>
                <c:pt idx="0">
                  <c:v>Service, net</c:v>
                </c:pt>
              </c:strCache>
            </c:strRef>
          </c:tx>
          <c:spPr>
            <a:solidFill>
              <a:schemeClr val="accent3">
                <a:lumMod val="60000"/>
                <a:lumOff val="40000"/>
              </a:schemeClr>
            </a:solidFill>
            <a:ln w="3175">
              <a:noFill/>
            </a:ln>
            <a:effectLst/>
          </c:spPr>
          <c:invertIfNegative val="0"/>
          <c:cat>
            <c:numRef>
              <c:f>CA!$B$2:$P$2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CA!$B$13:$P$13</c:f>
              <c:numCache>
                <c:formatCode>#,##0.0</c:formatCode>
                <c:ptCount val="15"/>
                <c:pt idx="0">
                  <c:v>2.4330810756814811</c:v>
                </c:pt>
                <c:pt idx="1">
                  <c:v>1.9514335831652421</c:v>
                </c:pt>
                <c:pt idx="2">
                  <c:v>0.91159779800223839</c:v>
                </c:pt>
                <c:pt idx="3">
                  <c:v>0.93872334809826508</c:v>
                </c:pt>
                <c:pt idx="4">
                  <c:v>0.53940396515709965</c:v>
                </c:pt>
                <c:pt idx="5">
                  <c:v>1.1896765137894514</c:v>
                </c:pt>
                <c:pt idx="6">
                  <c:v>1.5280390317802295</c:v>
                </c:pt>
                <c:pt idx="7">
                  <c:v>2.1534913837538423</c:v>
                </c:pt>
                <c:pt idx="8">
                  <c:v>0.17293639439505068</c:v>
                </c:pt>
                <c:pt idx="9">
                  <c:v>0.967962638891817</c:v>
                </c:pt>
                <c:pt idx="10">
                  <c:v>1.1984188293473403</c:v>
                </c:pt>
                <c:pt idx="11">
                  <c:v>-0.52862522598679285</c:v>
                </c:pt>
                <c:pt idx="12">
                  <c:v>-0.83641954143892983</c:v>
                </c:pt>
                <c:pt idx="13">
                  <c:v>-0.68207860854196567</c:v>
                </c:pt>
                <c:pt idx="14">
                  <c:v>-0.16622167133683238</c:v>
                </c:pt>
              </c:numCache>
            </c:numRef>
          </c:val>
          <c:extLst xmlns:c16r2="http://schemas.microsoft.com/office/drawing/2015/06/chart">
            <c:ext xmlns:c16="http://schemas.microsoft.com/office/drawing/2014/chart" uri="{C3380CC4-5D6E-409C-BE32-E72D297353CC}">
              <c16:uniqueId val="{00000002-4AAD-48BA-B51E-D506BA79C3DE}"/>
            </c:ext>
          </c:extLst>
        </c:ser>
        <c:ser>
          <c:idx val="3"/>
          <c:order val="3"/>
          <c:tx>
            <c:strRef>
              <c:f>CA!$A$14</c:f>
              <c:strCache>
                <c:ptCount val="1"/>
                <c:pt idx="0">
                  <c:v>Transfers, net</c:v>
                </c:pt>
              </c:strCache>
            </c:strRef>
          </c:tx>
          <c:spPr>
            <a:solidFill>
              <a:schemeClr val="accent4"/>
            </a:solidFill>
            <a:ln w="3175">
              <a:noFill/>
            </a:ln>
            <a:effectLst/>
          </c:spPr>
          <c:invertIfNegative val="0"/>
          <c:cat>
            <c:numRef>
              <c:f>CA!$B$2:$P$2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CA!$B$14:$P$14</c:f>
              <c:numCache>
                <c:formatCode>#,##0.0</c:formatCode>
                <c:ptCount val="15"/>
                <c:pt idx="0">
                  <c:v>13.204237227864494</c:v>
                </c:pt>
                <c:pt idx="1">
                  <c:v>14.292823708486141</c:v>
                </c:pt>
                <c:pt idx="2">
                  <c:v>12.972200268909624</c:v>
                </c:pt>
                <c:pt idx="3">
                  <c:v>14.028968250569651</c:v>
                </c:pt>
                <c:pt idx="4">
                  <c:v>13.693934546404847</c:v>
                </c:pt>
                <c:pt idx="5">
                  <c:v>13.127073775166069</c:v>
                </c:pt>
                <c:pt idx="6">
                  <c:v>15.417947237724864</c:v>
                </c:pt>
                <c:pt idx="7">
                  <c:v>14.445539458029963</c:v>
                </c:pt>
                <c:pt idx="8">
                  <c:v>11.622371633743402</c:v>
                </c:pt>
                <c:pt idx="9">
                  <c:v>10.764277855642518</c:v>
                </c:pt>
                <c:pt idx="10">
                  <c:v>10.027118071418705</c:v>
                </c:pt>
                <c:pt idx="11">
                  <c:v>9.8925684606287696</c:v>
                </c:pt>
                <c:pt idx="12">
                  <c:v>10.524830671220373</c:v>
                </c:pt>
                <c:pt idx="13">
                  <c:v>8.4560141502825168</c:v>
                </c:pt>
                <c:pt idx="14">
                  <c:v>8.6851274848386986</c:v>
                </c:pt>
              </c:numCache>
            </c:numRef>
          </c:val>
          <c:extLst xmlns:c16r2="http://schemas.microsoft.com/office/drawing/2015/06/chart">
            <c:ext xmlns:c16="http://schemas.microsoft.com/office/drawing/2014/chart" uri="{C3380CC4-5D6E-409C-BE32-E72D297353CC}">
              <c16:uniqueId val="{00000003-4AAD-48BA-B51E-D506BA79C3DE}"/>
            </c:ext>
          </c:extLst>
        </c:ser>
        <c:dLbls>
          <c:showLegendKey val="0"/>
          <c:showVal val="0"/>
          <c:showCatName val="0"/>
          <c:showSerName val="0"/>
          <c:showPercent val="0"/>
          <c:showBubbleSize val="0"/>
        </c:dLbls>
        <c:gapWidth val="150"/>
        <c:overlap val="100"/>
        <c:axId val="120242944"/>
        <c:axId val="120244480"/>
      </c:barChart>
      <c:lineChart>
        <c:grouping val="standard"/>
        <c:varyColors val="0"/>
        <c:ser>
          <c:idx val="4"/>
          <c:order val="4"/>
          <c:tx>
            <c:strRef>
              <c:f>CA!$A$15</c:f>
              <c:strCache>
                <c:ptCount val="1"/>
                <c:pt idx="0">
                  <c:v>Current account balance</c:v>
                </c:pt>
              </c:strCache>
            </c:strRef>
          </c:tx>
          <c:spPr>
            <a:ln w="19050" cap="rnd">
              <a:solidFill>
                <a:srgbClr val="C00000"/>
              </a:solidFill>
              <a:round/>
            </a:ln>
            <a:effectLst/>
          </c:spPr>
          <c:marker>
            <c:symbol val="none"/>
          </c:marker>
          <c:cat>
            <c:numRef>
              <c:f>CA!$B$2:$P$2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CA!$B$15:$P$15</c:f>
              <c:numCache>
                <c:formatCode>#,##0.0</c:formatCode>
                <c:ptCount val="15"/>
                <c:pt idx="0">
                  <c:v>-3.8032811403225488</c:v>
                </c:pt>
                <c:pt idx="1">
                  <c:v>-6.2986841708877535</c:v>
                </c:pt>
                <c:pt idx="2">
                  <c:v>-9.6260464726053971</c:v>
                </c:pt>
                <c:pt idx="3">
                  <c:v>-5.0300840792131885</c:v>
                </c:pt>
                <c:pt idx="4">
                  <c:v>-5.5138404562364576</c:v>
                </c:pt>
                <c:pt idx="5">
                  <c:v>-5.0395460057501404</c:v>
                </c:pt>
                <c:pt idx="6">
                  <c:v>-4.0261973305337015</c:v>
                </c:pt>
                <c:pt idx="7">
                  <c:v>-0.6279477275661226</c:v>
                </c:pt>
                <c:pt idx="8">
                  <c:v>-6.4141621136861264</c:v>
                </c:pt>
                <c:pt idx="9">
                  <c:v>-5.862090758951199</c:v>
                </c:pt>
                <c:pt idx="10">
                  <c:v>-7.4934139501350092</c:v>
                </c:pt>
                <c:pt idx="11">
                  <c:v>-11.461235815033564</c:v>
                </c:pt>
                <c:pt idx="12">
                  <c:v>-8.9630774458412397</c:v>
                </c:pt>
                <c:pt idx="13">
                  <c:v>-7.9980882753345286</c:v>
                </c:pt>
                <c:pt idx="14">
                  <c:v>-6.2011957777920506</c:v>
                </c:pt>
              </c:numCache>
            </c:numRef>
          </c:val>
          <c:smooth val="0"/>
          <c:extLst xmlns:c16r2="http://schemas.microsoft.com/office/drawing/2015/06/chart">
            <c:ext xmlns:c16="http://schemas.microsoft.com/office/drawing/2014/chart" uri="{C3380CC4-5D6E-409C-BE32-E72D297353CC}">
              <c16:uniqueId val="{00000004-4AAD-48BA-B51E-D506BA79C3DE}"/>
            </c:ext>
          </c:extLst>
        </c:ser>
        <c:dLbls>
          <c:showLegendKey val="0"/>
          <c:showVal val="0"/>
          <c:showCatName val="0"/>
          <c:showSerName val="0"/>
          <c:showPercent val="0"/>
          <c:showBubbleSize val="0"/>
        </c:dLbls>
        <c:marker val="1"/>
        <c:smooth val="0"/>
        <c:axId val="120242944"/>
        <c:axId val="120244480"/>
      </c:lineChart>
      <c:catAx>
        <c:axId val="12024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120244480"/>
        <c:crosses val="autoZero"/>
        <c:auto val="1"/>
        <c:lblAlgn val="ctr"/>
        <c:lblOffset val="100"/>
        <c:noMultiLvlLbl val="0"/>
      </c:catAx>
      <c:valAx>
        <c:axId val="12024448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242944"/>
        <c:crosses val="autoZero"/>
        <c:crossBetween val="between"/>
      </c:valAx>
      <c:spPr>
        <a:noFill/>
        <a:ln>
          <a:noFill/>
        </a:ln>
        <a:effectLst/>
      </c:spPr>
    </c:plotArea>
    <c:legend>
      <c:legendPos val="b"/>
      <c:layout>
        <c:manualLayout>
          <c:xMode val="edge"/>
          <c:yMode val="edge"/>
          <c:x val="4.6316503544592699E-2"/>
          <c:y val="0.76383296604299322"/>
          <c:w val="0.95368349645540773"/>
          <c:h val="0.185983454257621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52373618257053E-2"/>
          <c:y val="0.16525177890319992"/>
          <c:w val="0.9008570633900449"/>
          <c:h val="0.75598208058372252"/>
        </c:manualLayout>
      </c:layout>
      <c:barChart>
        <c:barDir val="col"/>
        <c:grouping val="clustered"/>
        <c:varyColors val="0"/>
        <c:ser>
          <c:idx val="1"/>
          <c:order val="0"/>
          <c:tx>
            <c:strRef>
              <c:f>Sheet1!$A$16</c:f>
              <c:strCache>
                <c:ptCount val="1"/>
                <c:pt idx="0">
                  <c:v>External debt (% of GDP)</c:v>
                </c:pt>
              </c:strCache>
            </c:strRef>
          </c:tx>
          <c:spPr>
            <a:pattFill prst="pct80">
              <a:fgClr>
                <a:schemeClr val="accent4">
                  <a:lumMod val="60000"/>
                  <a:lumOff val="40000"/>
                </a:schemeClr>
              </a:fgClr>
              <a:bgClr>
                <a:schemeClr val="bg1"/>
              </a:bgClr>
            </a:pattFill>
            <a:ln w="25400">
              <a:noFill/>
              <a:prstDash val="sysDash"/>
            </a:ln>
            <a:effectLst/>
          </c:spPr>
          <c:invertIfNegative val="0"/>
          <c:cat>
            <c:numRef>
              <c:f>Sheet1!$C$23:$L$23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Sheet1!$B$16:$K$16</c:f>
              <c:numCache>
                <c:formatCode>0.0</c:formatCode>
                <c:ptCount val="10"/>
                <c:pt idx="0">
                  <c:v>14.931902155668434</c:v>
                </c:pt>
                <c:pt idx="1">
                  <c:v>19.751721170289862</c:v>
                </c:pt>
                <c:pt idx="2">
                  <c:v>25.635849083187004</c:v>
                </c:pt>
                <c:pt idx="3">
                  <c:v>21.088615021369133</c:v>
                </c:pt>
                <c:pt idx="4">
                  <c:v>24.133827576014596</c:v>
                </c:pt>
                <c:pt idx="5">
                  <c:v>25.94660320924843</c:v>
                </c:pt>
                <c:pt idx="6">
                  <c:v>29.551344807284874</c:v>
                </c:pt>
                <c:pt idx="7">
                  <c:v>29.672012458412965</c:v>
                </c:pt>
                <c:pt idx="8">
                  <c:v>29.533362187417129</c:v>
                </c:pt>
                <c:pt idx="9">
                  <c:v>32.065296768531049</c:v>
                </c:pt>
              </c:numCache>
            </c:numRef>
          </c:val>
          <c:extLst xmlns:c16r2="http://schemas.microsoft.com/office/drawing/2015/06/chart">
            <c:ext xmlns:c16="http://schemas.microsoft.com/office/drawing/2014/chart" uri="{C3380CC4-5D6E-409C-BE32-E72D297353CC}">
              <c16:uniqueId val="{00000000-E552-44FB-87EF-11C05910A0CF}"/>
            </c:ext>
          </c:extLst>
        </c:ser>
        <c:dLbls>
          <c:showLegendKey val="0"/>
          <c:showVal val="0"/>
          <c:showCatName val="0"/>
          <c:showSerName val="0"/>
          <c:showPercent val="0"/>
          <c:showBubbleSize val="0"/>
        </c:dLbls>
        <c:gapWidth val="150"/>
        <c:axId val="120190080"/>
        <c:axId val="120191616"/>
      </c:barChart>
      <c:lineChart>
        <c:grouping val="standard"/>
        <c:varyColors val="0"/>
        <c:ser>
          <c:idx val="0"/>
          <c:order val="1"/>
          <c:tx>
            <c:strRef>
              <c:f>Sheet1!$A$26</c:f>
              <c:strCache>
                <c:ptCount val="1"/>
                <c:pt idx="0">
                  <c:v>External debt service (% of exports of goods and services)</c:v>
                </c:pt>
              </c:strCache>
            </c:strRef>
          </c:tx>
          <c:spPr>
            <a:ln w="19050" cap="rnd">
              <a:solidFill>
                <a:srgbClr val="C00000"/>
              </a:solidFill>
              <a:round/>
            </a:ln>
            <a:effectLst/>
          </c:spPr>
          <c:marker>
            <c:symbol val="none"/>
          </c:marker>
          <c:cat>
            <c:numRef>
              <c:f>Sheet1!$C$23:$L$23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Sheet1!$C$26:$L$26</c:f>
              <c:numCache>
                <c:formatCode>0.0</c:formatCode>
                <c:ptCount val="10"/>
                <c:pt idx="0">
                  <c:v>3.9913097454996898</c:v>
                </c:pt>
                <c:pt idx="1">
                  <c:v>5.4442270058708431</c:v>
                </c:pt>
                <c:pt idx="2">
                  <c:v>9.3552504351189363</c:v>
                </c:pt>
                <c:pt idx="3">
                  <c:v>14.65931328945028</c:v>
                </c:pt>
                <c:pt idx="4">
                  <c:v>19.885029268463654</c:v>
                </c:pt>
                <c:pt idx="5">
                  <c:v>21.215425141981989</c:v>
                </c:pt>
                <c:pt idx="6">
                  <c:v>32.787834985184226</c:v>
                </c:pt>
                <c:pt idx="7">
                  <c:v>35.475229063841034</c:v>
                </c:pt>
                <c:pt idx="8">
                  <c:v>38.646143798606225</c:v>
                </c:pt>
                <c:pt idx="9">
                  <c:v>37.365989842077511</c:v>
                </c:pt>
              </c:numCache>
            </c:numRef>
          </c:val>
          <c:smooth val="0"/>
          <c:extLst xmlns:c16r2="http://schemas.microsoft.com/office/drawing/2015/06/chart">
            <c:ext xmlns:c16="http://schemas.microsoft.com/office/drawing/2014/chart" uri="{C3380CC4-5D6E-409C-BE32-E72D297353CC}">
              <c16:uniqueId val="{00000001-E552-44FB-87EF-11C05910A0CF}"/>
            </c:ext>
          </c:extLst>
        </c:ser>
        <c:dLbls>
          <c:showLegendKey val="0"/>
          <c:showVal val="0"/>
          <c:showCatName val="0"/>
          <c:showSerName val="0"/>
          <c:showPercent val="0"/>
          <c:showBubbleSize val="0"/>
        </c:dLbls>
        <c:marker val="1"/>
        <c:smooth val="0"/>
        <c:axId val="120190080"/>
        <c:axId val="120191616"/>
      </c:lineChart>
      <c:catAx>
        <c:axId val="120190080"/>
        <c:scaling>
          <c:orientation val="minMax"/>
        </c:scaling>
        <c:delete val="0"/>
        <c:axPos val="b"/>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120191616"/>
        <c:crosses val="autoZero"/>
        <c:auto val="1"/>
        <c:lblAlgn val="ctr"/>
        <c:lblOffset val="100"/>
        <c:noMultiLvlLbl val="0"/>
      </c:catAx>
      <c:valAx>
        <c:axId val="120191616"/>
        <c:scaling>
          <c:orientation val="minMax"/>
        </c:scaling>
        <c:delete val="0"/>
        <c:axPos val="l"/>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120190080"/>
        <c:crosses val="autoZero"/>
        <c:crossBetween val="between"/>
      </c:valAx>
      <c:spPr>
        <a:noFill/>
        <a:ln w="3175">
          <a:noFill/>
          <a:prstDash val="solid"/>
        </a:ln>
        <a:effectLst/>
      </c:spPr>
    </c:plotArea>
    <c:legend>
      <c:legendPos val="r"/>
      <c:layout>
        <c:manualLayout>
          <c:xMode val="edge"/>
          <c:yMode val="edge"/>
          <c:x val="0.1005383236950555"/>
          <c:y val="0.16778740999429809"/>
          <c:w val="0.50059172590920131"/>
          <c:h val="0.290507400711436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legend>
    <c:plotVisOnly val="1"/>
    <c:dispBlanksAs val="zero"/>
    <c:showDLblsOverMax val="0"/>
  </c:chart>
  <c:spPr>
    <a:noFill/>
    <a:ln w="25400" cap="flat" cmpd="sng" algn="ctr">
      <a:noFill/>
      <a:round/>
    </a:ln>
    <a:effectLst/>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16353447471903"/>
          <c:y val="0.19338524607329557"/>
          <c:w val="0.53228987927911942"/>
          <c:h val="0.63995132811904532"/>
        </c:manualLayout>
      </c:layout>
      <c:barChart>
        <c:barDir val="bar"/>
        <c:grouping val="clustered"/>
        <c:varyColors val="0"/>
        <c:ser>
          <c:idx val="0"/>
          <c:order val="0"/>
          <c:spPr>
            <a:pattFill prst="pct5">
              <a:fgClr>
                <a:srgbClr val="4B82AD"/>
              </a:fgClr>
              <a:bgClr>
                <a:srgbClr val="4B8CAD"/>
              </a:bgClr>
            </a:pattFill>
            <a:ln>
              <a:noFill/>
              <a:prstDash val="solid"/>
            </a:ln>
            <a:effectLst/>
          </c:spPr>
          <c:invertIfNegative val="0"/>
          <c:dPt>
            <c:idx val="9"/>
            <c:invertIfNegative val="0"/>
            <c:bubble3D val="0"/>
            <c:spPr>
              <a:solidFill>
                <a:srgbClr val="C00000"/>
              </a:solidFill>
              <a:ln>
                <a:noFill/>
                <a:prstDash val="solid"/>
              </a:ln>
              <a:effectLst/>
            </c:spPr>
            <c:extLst xmlns:c16r2="http://schemas.microsoft.com/office/drawing/2015/06/chart">
              <c:ext xmlns:c16="http://schemas.microsoft.com/office/drawing/2014/chart" uri="{C3380CC4-5D6E-409C-BE32-E72D297353CC}">
                <c16:uniqueId val="{00000001-A2D8-4A5A-837A-EF6C7AAF8A7C}"/>
              </c:ext>
            </c:extLst>
          </c:dPt>
          <c:dLbls>
            <c:dLbl>
              <c:idx val="9"/>
              <c:spPr>
                <a:noFill/>
                <a:ln>
                  <a:noFill/>
                </a:ln>
                <a:effectLst/>
              </c:spPr>
              <c:txPr>
                <a:bodyPr rot="0" spcFirstLastPara="1" vertOverflow="ellipsis" vert="horz" wrap="square" anchor="ctr" anchorCtr="1"/>
                <a:lstStyle/>
                <a:p>
                  <a:pPr>
                    <a:defRPr sz="1100" b="0" i="0" u="none" strike="noStrike" kern="1200" baseline="0">
                      <a:solidFill>
                        <a:srgbClr val="C00000"/>
                      </a:solidFill>
                      <a:latin typeface="Century Gothic" panose="020B0502020202020204" pitchFamily="34" charset="0"/>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'ES-WB'!$A$3:$A$12</c:f>
              <c:strCache>
                <c:ptCount val="10"/>
                <c:pt idx="0">
                  <c:v>Poorly educ. work force</c:v>
                </c:pt>
                <c:pt idx="1">
                  <c:v>Transportation</c:v>
                </c:pt>
                <c:pt idx="2">
                  <c:v>Access to land</c:v>
                </c:pt>
                <c:pt idx="3">
                  <c:v>Informal sector</c:v>
                </c:pt>
                <c:pt idx="4">
                  <c:v>Tax administration</c:v>
                </c:pt>
                <c:pt idx="5">
                  <c:v>Corruption</c:v>
                </c:pt>
                <c:pt idx="6">
                  <c:v>Tax rates</c:v>
                </c:pt>
                <c:pt idx="7">
                  <c:v>Trade regulations</c:v>
                </c:pt>
                <c:pt idx="8">
                  <c:v>Electricity</c:v>
                </c:pt>
                <c:pt idx="9">
                  <c:v>Access to finance</c:v>
                </c:pt>
              </c:strCache>
            </c:strRef>
          </c:cat>
          <c:val>
            <c:numRef>
              <c:f>'ES-WB'!$B$3:$B$12</c:f>
              <c:numCache>
                <c:formatCode>General</c:formatCode>
                <c:ptCount val="10"/>
                <c:pt idx="0">
                  <c:v>1.7</c:v>
                </c:pt>
                <c:pt idx="1">
                  <c:v>3.9</c:v>
                </c:pt>
                <c:pt idx="2">
                  <c:v>4.5999999999999996</c:v>
                </c:pt>
                <c:pt idx="3">
                  <c:v>5.8</c:v>
                </c:pt>
                <c:pt idx="4">
                  <c:v>6.6</c:v>
                </c:pt>
                <c:pt idx="5">
                  <c:v>7.1</c:v>
                </c:pt>
                <c:pt idx="6">
                  <c:v>7.6</c:v>
                </c:pt>
                <c:pt idx="7">
                  <c:v>9.9</c:v>
                </c:pt>
                <c:pt idx="8">
                  <c:v>10.1</c:v>
                </c:pt>
                <c:pt idx="9">
                  <c:v>40.4</c:v>
                </c:pt>
              </c:numCache>
            </c:numRef>
          </c:val>
          <c:extLst xmlns:c16r2="http://schemas.microsoft.com/office/drawing/2015/06/chart">
            <c:ext xmlns:c16="http://schemas.microsoft.com/office/drawing/2014/chart" uri="{C3380CC4-5D6E-409C-BE32-E72D297353CC}">
              <c16:uniqueId val="{00000002-A2D8-4A5A-837A-EF6C7AAF8A7C}"/>
            </c:ext>
          </c:extLst>
        </c:ser>
        <c:dLbls>
          <c:showLegendKey val="0"/>
          <c:showVal val="0"/>
          <c:showCatName val="0"/>
          <c:showSerName val="0"/>
          <c:showPercent val="0"/>
          <c:showBubbleSize val="0"/>
        </c:dLbls>
        <c:gapWidth val="182"/>
        <c:axId val="118685696"/>
        <c:axId val="118687232"/>
      </c:barChart>
      <c:catAx>
        <c:axId val="118685696"/>
        <c:scaling>
          <c:orientation val="minMax"/>
        </c:scaling>
        <c:delete val="0"/>
        <c:axPos val="l"/>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8687232"/>
        <c:crosses val="autoZero"/>
        <c:auto val="1"/>
        <c:lblAlgn val="ctr"/>
        <c:lblOffset val="100"/>
        <c:noMultiLvlLbl val="0"/>
      </c:catAx>
      <c:valAx>
        <c:axId val="118687232"/>
        <c:scaling>
          <c:orientation val="minMax"/>
        </c:scaling>
        <c:delete val="0"/>
        <c:axPos val="b"/>
        <c:numFmt formatCode="General" sourceLinked="1"/>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8685696"/>
        <c:crosses val="autoZero"/>
        <c:crossBetween val="between"/>
      </c:valAx>
      <c:spPr>
        <a:noFill/>
        <a:ln w="3175">
          <a:solidFill>
            <a:srgbClr val="B3B3B3"/>
          </a:solidFill>
          <a:prstDash val="solid"/>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25400" cap="flat" cmpd="sng" algn="ctr">
      <a:noFill/>
      <a:round/>
    </a:ln>
    <a:effectLst/>
  </c:spPr>
  <c:txPr>
    <a:bodyPr/>
    <a:lstStyle/>
    <a:p>
      <a:pPr>
        <a:defRPr sz="1200">
          <a:latin typeface="Century Gothic" panose="020B0502020202020204" pitchFamily="34" charset="0"/>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76705922540992"/>
          <c:y val="0.11933496291301418"/>
          <c:w val="0.46037196503960359"/>
          <c:h val="0.70744267968720276"/>
        </c:manualLayout>
      </c:layout>
      <c:barChart>
        <c:barDir val="bar"/>
        <c:grouping val="clustered"/>
        <c:varyColors val="0"/>
        <c:ser>
          <c:idx val="0"/>
          <c:order val="0"/>
          <c:spPr>
            <a:solidFill>
              <a:srgbClr val="4B8CAD"/>
            </a:solidFill>
            <a:ln>
              <a:noFill/>
              <a:prstDash val="solid"/>
            </a:ln>
            <a:effectLst/>
          </c:spPr>
          <c:invertIfNegative val="0"/>
          <c:dPt>
            <c:idx val="11"/>
            <c:invertIfNegative val="0"/>
            <c:bubble3D val="0"/>
            <c:spPr>
              <a:solidFill>
                <a:srgbClr val="C00000"/>
              </a:solidFill>
              <a:ln>
                <a:noFill/>
                <a:prstDash val="solid"/>
              </a:ln>
              <a:effectLst/>
            </c:spPr>
            <c:extLst xmlns:c16r2="http://schemas.microsoft.com/office/drawing/2015/06/chart">
              <c:ext xmlns:c16="http://schemas.microsoft.com/office/drawing/2014/chart" uri="{C3380CC4-5D6E-409C-BE32-E72D297353CC}">
                <c16:uniqueId val="{00000003-E48D-48C7-92C3-AD1F40BFE00C}"/>
              </c:ext>
            </c:extLst>
          </c:dPt>
          <c:dPt>
            <c:idx val="13"/>
            <c:invertIfNegative val="0"/>
            <c:bubble3D val="0"/>
            <c:spPr>
              <a:solidFill>
                <a:srgbClr val="C00000"/>
              </a:solidFill>
              <a:ln>
                <a:noFill/>
                <a:prstDash val="solid"/>
              </a:ln>
              <a:effectLst/>
            </c:spPr>
            <c:extLst xmlns:c16r2="http://schemas.microsoft.com/office/drawing/2015/06/chart">
              <c:ext xmlns:c16="http://schemas.microsoft.com/office/drawing/2014/chart" uri="{C3380CC4-5D6E-409C-BE32-E72D297353CC}">
                <c16:uniqueId val="{00000007-E48D-48C7-92C3-AD1F40BFE00C}"/>
              </c:ext>
            </c:extLst>
          </c:dPt>
          <c:cat>
            <c:strRef>
              <c:f>'GCR-WEF'!$A$3:$A$16</c:f>
              <c:strCache>
                <c:ptCount val="14"/>
                <c:pt idx="0">
                  <c:v>Crime and theft</c:v>
                </c:pt>
                <c:pt idx="1">
                  <c:v>Government instability</c:v>
                </c:pt>
                <c:pt idx="2">
                  <c:v>Restrictive labor regulation</c:v>
                </c:pt>
                <c:pt idx="3">
                  <c:v>Tax regulations</c:v>
                </c:pt>
                <c:pt idx="4">
                  <c:v>Policy instability</c:v>
                </c:pt>
                <c:pt idx="5">
                  <c:v>Tax rates</c:v>
                </c:pt>
                <c:pt idx="6">
                  <c:v>Inadequate educated labor</c:v>
                </c:pt>
                <c:pt idx="7">
                  <c:v>Poor work ethic of workers</c:v>
                </c:pt>
                <c:pt idx="8">
                  <c:v>Inflation</c:v>
                </c:pt>
                <c:pt idx="9">
                  <c:v>Inadequate infrastructure</c:v>
                </c:pt>
                <c:pt idx="10">
                  <c:v>Inefficient gov. bureaucracy</c:v>
                </c:pt>
                <c:pt idx="11">
                  <c:v>Access to financing</c:v>
                </c:pt>
                <c:pt idx="12">
                  <c:v>Corruption</c:v>
                </c:pt>
                <c:pt idx="13">
                  <c:v>FX regulation</c:v>
                </c:pt>
              </c:strCache>
            </c:strRef>
          </c:cat>
          <c:val>
            <c:numRef>
              <c:f>'GCR-WEF'!$B$3:$B$16</c:f>
              <c:numCache>
                <c:formatCode>0.0</c:formatCode>
                <c:ptCount val="14"/>
                <c:pt idx="0">
                  <c:v>1.8</c:v>
                </c:pt>
                <c:pt idx="1">
                  <c:v>2.4</c:v>
                </c:pt>
                <c:pt idx="2">
                  <c:v>3</c:v>
                </c:pt>
                <c:pt idx="3">
                  <c:v>3.1</c:v>
                </c:pt>
                <c:pt idx="4">
                  <c:v>3.2</c:v>
                </c:pt>
                <c:pt idx="5">
                  <c:v>4.3</c:v>
                </c:pt>
                <c:pt idx="6">
                  <c:v>4.5</c:v>
                </c:pt>
                <c:pt idx="7">
                  <c:v>6.2</c:v>
                </c:pt>
                <c:pt idx="8">
                  <c:v>6.8</c:v>
                </c:pt>
                <c:pt idx="9">
                  <c:v>6.8</c:v>
                </c:pt>
                <c:pt idx="10">
                  <c:v>10.3</c:v>
                </c:pt>
                <c:pt idx="11">
                  <c:v>11.1</c:v>
                </c:pt>
                <c:pt idx="12">
                  <c:v>15.9</c:v>
                </c:pt>
                <c:pt idx="13">
                  <c:v>17.399999999999999</c:v>
                </c:pt>
              </c:numCache>
            </c:numRef>
          </c:val>
          <c:extLst xmlns:c16r2="http://schemas.microsoft.com/office/drawing/2015/06/chart">
            <c:ext xmlns:c16="http://schemas.microsoft.com/office/drawing/2014/chart" uri="{C3380CC4-5D6E-409C-BE32-E72D297353CC}">
              <c16:uniqueId val="{00000008-E48D-48C7-92C3-AD1F40BFE00C}"/>
            </c:ext>
          </c:extLst>
        </c:ser>
        <c:dLbls>
          <c:showLegendKey val="0"/>
          <c:showVal val="0"/>
          <c:showCatName val="0"/>
          <c:showSerName val="0"/>
          <c:showPercent val="0"/>
          <c:showBubbleSize val="0"/>
        </c:dLbls>
        <c:gapWidth val="182"/>
        <c:axId val="118743040"/>
        <c:axId val="118744576"/>
      </c:barChart>
      <c:catAx>
        <c:axId val="118743040"/>
        <c:scaling>
          <c:orientation val="minMax"/>
        </c:scaling>
        <c:delete val="0"/>
        <c:axPos val="l"/>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118744576"/>
        <c:crosses val="autoZero"/>
        <c:auto val="1"/>
        <c:lblAlgn val="l"/>
        <c:lblOffset val="100"/>
        <c:noMultiLvlLbl val="0"/>
      </c:catAx>
      <c:valAx>
        <c:axId val="118744576"/>
        <c:scaling>
          <c:orientation val="minMax"/>
        </c:scaling>
        <c:delete val="0"/>
        <c:axPos val="b"/>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118743040"/>
        <c:crosses val="autoZero"/>
        <c:crossBetween val="between"/>
        <c:majorUnit val="5"/>
      </c:valAx>
      <c:spPr>
        <a:noFill/>
        <a:ln w="3175">
          <a:noFill/>
          <a:prstDash val="solid"/>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6350" cap="flat" cmpd="sng" algn="ctr">
      <a:noFill/>
      <a:round/>
    </a:ln>
    <a:effectLst/>
  </c:spPr>
  <c:txPr>
    <a:bodyPr/>
    <a:lstStyle/>
    <a:p>
      <a:pPr>
        <a:defRPr sz="12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r>
              <a:rPr lang="cy-GB" sz="1800" b="1" i="0" u="none" strike="noStrike" baseline="0" dirty="0" smtClean="0">
                <a:effectLst/>
              </a:rPr>
              <a:t>የዋጋ  ንረት </a:t>
            </a:r>
            <a:r>
              <a:rPr lang="en-US" sz="1800" i="1" dirty="0" smtClean="0"/>
              <a:t>(በመቶኛ)</a:t>
            </a:r>
            <a:endParaRPr lang="en-US" sz="1800" i="1" dirty="0"/>
          </a:p>
        </c:rich>
      </c:tx>
      <c:layout>
        <c:manualLayout>
          <c:xMode val="edge"/>
          <c:yMode val="edge"/>
          <c:x val="0.22177633509447023"/>
          <c:y val="3.1241104719199046E-2"/>
        </c:manualLayout>
      </c:layout>
      <c:overlay val="0"/>
      <c:spPr>
        <a:noFill/>
        <a:ln>
          <a:noFill/>
        </a:ln>
        <a:effectLst/>
      </c:spPr>
    </c:title>
    <c:autoTitleDeleted val="0"/>
    <c:plotArea>
      <c:layout>
        <c:manualLayout>
          <c:layoutTarget val="inner"/>
          <c:xMode val="edge"/>
          <c:yMode val="edge"/>
          <c:x val="8.2566365939138228E-2"/>
          <c:y val="0.18287765646954207"/>
          <c:w val="0.88379177602799663"/>
          <c:h val="0.60105557641688434"/>
        </c:manualLayout>
      </c:layout>
      <c:areaChart>
        <c:grouping val="standard"/>
        <c:varyColors val="0"/>
        <c:ser>
          <c:idx val="0"/>
          <c:order val="0"/>
          <c:spPr>
            <a:solidFill>
              <a:srgbClr val="4B8CAD"/>
            </a:solidFill>
            <a:ln>
              <a:noFill/>
            </a:ln>
            <a:effectLst/>
          </c:spPr>
          <c:cat>
            <c:numRef>
              <c:f>Data!$E$1:$S$1</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Data!$E$2:$S$2</c:f>
              <c:numCache>
                <c:formatCode>0.0</c:formatCode>
                <c:ptCount val="15"/>
                <c:pt idx="0">
                  <c:v>9.9699712351289218</c:v>
                </c:pt>
                <c:pt idx="1">
                  <c:v>12.299476311482502</c:v>
                </c:pt>
                <c:pt idx="2">
                  <c:v>17.240400834089591</c:v>
                </c:pt>
                <c:pt idx="3">
                  <c:v>44.356685876695188</c:v>
                </c:pt>
                <c:pt idx="4">
                  <c:v>8.4836440453029223</c:v>
                </c:pt>
                <c:pt idx="5">
                  <c:v>2.801111445438039</c:v>
                </c:pt>
                <c:pt idx="6">
                  <c:v>18.12677258114476</c:v>
                </c:pt>
                <c:pt idx="7">
                  <c:v>34.090340754066354</c:v>
                </c:pt>
                <c:pt idx="8">
                  <c:v>13.5</c:v>
                </c:pt>
                <c:pt idx="9">
                  <c:v>17.991897638488808</c:v>
                </c:pt>
                <c:pt idx="10">
                  <c:v>7.7001575181431861</c:v>
                </c:pt>
                <c:pt idx="11">
                  <c:v>9.6690595697496224</c:v>
                </c:pt>
                <c:pt idx="12">
                  <c:v>7.3690406564506494</c:v>
                </c:pt>
                <c:pt idx="13">
                  <c:v>14.554809765537271</c:v>
                </c:pt>
                <c:pt idx="14">
                  <c:v>12.572144277839529</c:v>
                </c:pt>
              </c:numCache>
            </c:numRef>
          </c:val>
          <c:extLst xmlns:c16r2="http://schemas.microsoft.com/office/drawing/2015/06/chart">
            <c:ext xmlns:c16="http://schemas.microsoft.com/office/drawing/2014/chart" uri="{C3380CC4-5D6E-409C-BE32-E72D297353CC}">
              <c16:uniqueId val="{00000000-B1C0-4DD4-B69F-230CDC1F9C40}"/>
            </c:ext>
          </c:extLst>
        </c:ser>
        <c:dLbls>
          <c:showLegendKey val="0"/>
          <c:showVal val="0"/>
          <c:showCatName val="0"/>
          <c:showSerName val="0"/>
          <c:showPercent val="0"/>
          <c:showBubbleSize val="0"/>
        </c:dLbls>
        <c:axId val="120333056"/>
        <c:axId val="120334592"/>
      </c:areaChart>
      <c:lineChart>
        <c:grouping val="standard"/>
        <c:varyColors val="0"/>
        <c:ser>
          <c:idx val="1"/>
          <c:order val="1"/>
          <c:tx>
            <c:v>average</c:v>
          </c:tx>
          <c:spPr>
            <a:ln w="28575" cap="rnd">
              <a:solidFill>
                <a:srgbClr val="C00000"/>
              </a:solidFill>
              <a:round/>
            </a:ln>
            <a:effectLst/>
          </c:spPr>
          <c:marker>
            <c:symbol val="none"/>
          </c:marker>
          <c:cat>
            <c:numRef>
              <c:f>Data!$E$1:$S$1</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Data!$E$3:$S$3</c:f>
              <c:numCache>
                <c:formatCode>0.0</c:formatCode>
                <c:ptCount val="15"/>
                <c:pt idx="0">
                  <c:v>15.381700833970493</c:v>
                </c:pt>
                <c:pt idx="1">
                  <c:v>15.381700833970493</c:v>
                </c:pt>
                <c:pt idx="2">
                  <c:v>15.381700833970493</c:v>
                </c:pt>
                <c:pt idx="3">
                  <c:v>15.381700833970493</c:v>
                </c:pt>
                <c:pt idx="4">
                  <c:v>15.381700833970493</c:v>
                </c:pt>
                <c:pt idx="5">
                  <c:v>15.381700833970493</c:v>
                </c:pt>
                <c:pt idx="6">
                  <c:v>15.381700833970493</c:v>
                </c:pt>
                <c:pt idx="7">
                  <c:v>15.381700833970493</c:v>
                </c:pt>
                <c:pt idx="8">
                  <c:v>15.381700833970493</c:v>
                </c:pt>
                <c:pt idx="9">
                  <c:v>15.381700833970493</c:v>
                </c:pt>
                <c:pt idx="10">
                  <c:v>15.381700833970493</c:v>
                </c:pt>
                <c:pt idx="11">
                  <c:v>15.381700833970493</c:v>
                </c:pt>
                <c:pt idx="12">
                  <c:v>15.381700833970493</c:v>
                </c:pt>
                <c:pt idx="13">
                  <c:v>15.381700833970493</c:v>
                </c:pt>
                <c:pt idx="14">
                  <c:v>15.381700833970493</c:v>
                </c:pt>
              </c:numCache>
            </c:numRef>
          </c:val>
          <c:smooth val="0"/>
          <c:extLst xmlns:c16r2="http://schemas.microsoft.com/office/drawing/2015/06/chart">
            <c:ext xmlns:c16="http://schemas.microsoft.com/office/drawing/2014/chart" uri="{C3380CC4-5D6E-409C-BE32-E72D297353CC}">
              <c16:uniqueId val="{00000001-B1C0-4DD4-B69F-230CDC1F9C40}"/>
            </c:ext>
          </c:extLst>
        </c:ser>
        <c:dLbls>
          <c:showLegendKey val="0"/>
          <c:showVal val="0"/>
          <c:showCatName val="0"/>
          <c:showSerName val="0"/>
          <c:showPercent val="0"/>
          <c:showBubbleSize val="0"/>
        </c:dLbls>
        <c:marker val="1"/>
        <c:smooth val="0"/>
        <c:axId val="120333056"/>
        <c:axId val="120334592"/>
      </c:lineChart>
      <c:catAx>
        <c:axId val="120333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334592"/>
        <c:crosses val="autoZero"/>
        <c:auto val="1"/>
        <c:lblAlgn val="ctr"/>
        <c:lblOffset val="100"/>
        <c:noMultiLvlLbl val="0"/>
      </c:catAx>
      <c:valAx>
        <c:axId val="120334592"/>
        <c:scaling>
          <c:orientation val="minMax"/>
          <c:max val="45"/>
        </c:scaling>
        <c:delete val="0"/>
        <c:axPos val="l"/>
        <c:numFmt formatCode="0" sourceLinked="0"/>
        <c:majorTickMark val="in"/>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333056"/>
        <c:crosses val="autoZero"/>
        <c:crossBetween val="between"/>
      </c:valAx>
      <c:spPr>
        <a:noFill/>
        <a:ln>
          <a:solidFill>
            <a:schemeClr val="bg1">
              <a:lumMod val="85000"/>
            </a:schemeClr>
          </a:solid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200">
          <a:latin typeface="Century Gothic" panose="020B0502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0266047436748"/>
          <c:y val="0.16498521465838895"/>
          <c:w val="0.88879733952563267"/>
          <c:h val="0.46524407425183084"/>
        </c:manualLayout>
      </c:layout>
      <c:barChart>
        <c:barDir val="col"/>
        <c:grouping val="clustered"/>
        <c:varyColors val="0"/>
        <c:ser>
          <c:idx val="0"/>
          <c:order val="0"/>
          <c:tx>
            <c:strRef>
              <c:f>Charts!$B$53</c:f>
              <c:strCache>
                <c:ptCount val="1"/>
                <c:pt idx="0">
                  <c:v>2005</c:v>
                </c:pt>
              </c:strCache>
            </c:strRef>
          </c:tx>
          <c:spPr>
            <a:solidFill>
              <a:schemeClr val="accent4"/>
            </a:solidFill>
            <a:ln>
              <a:noFill/>
              <a:prstDash val="soli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accent4">
                        <a:lumMod val="75000"/>
                      </a:schemeClr>
                    </a:solidFill>
                    <a:latin typeface="Century Gothic" panose="020B0502020202020204" pitchFamily="34" charset="0"/>
                    <a:ea typeface="Segoe UI"/>
                    <a:cs typeface="Segoe U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Charts!$A$54:$A$57</c:f>
              <c:strCache>
                <c:ptCount val="4"/>
                <c:pt idx="0">
                  <c:v>Under-5 morrtality rate (per 1000 live births)</c:v>
                </c:pt>
                <c:pt idx="1">
                  <c:v>Life expectancy at birth (in years)</c:v>
                </c:pt>
                <c:pt idx="2">
                  <c:v>School enrollment, primary (% gross)</c:v>
                </c:pt>
                <c:pt idx="3">
                  <c:v>School enrollment, secondary (% gross)</c:v>
                </c:pt>
              </c:strCache>
            </c:strRef>
          </c:cat>
          <c:val>
            <c:numRef>
              <c:f>Charts!$B$54:$B$57</c:f>
              <c:numCache>
                <c:formatCode>General</c:formatCode>
                <c:ptCount val="4"/>
                <c:pt idx="0">
                  <c:v>123</c:v>
                </c:pt>
                <c:pt idx="1">
                  <c:v>55</c:v>
                </c:pt>
                <c:pt idx="2" formatCode="0.0">
                  <c:v>49.5</c:v>
                </c:pt>
                <c:pt idx="3">
                  <c:v>8</c:v>
                </c:pt>
              </c:numCache>
            </c:numRef>
          </c:val>
          <c:extLst xmlns:c16r2="http://schemas.microsoft.com/office/drawing/2015/06/chart">
            <c:ext xmlns:c16="http://schemas.microsoft.com/office/drawing/2014/chart" uri="{C3380CC4-5D6E-409C-BE32-E72D297353CC}">
              <c16:uniqueId val="{00000000-B51F-423E-8DF7-9C5FEF298213}"/>
            </c:ext>
          </c:extLst>
        </c:ser>
        <c:ser>
          <c:idx val="1"/>
          <c:order val="1"/>
          <c:tx>
            <c:strRef>
              <c:f>Charts!$C$53</c:f>
              <c:strCache>
                <c:ptCount val="1"/>
                <c:pt idx="0">
                  <c:v>2018</c:v>
                </c:pt>
              </c:strCache>
            </c:strRef>
          </c:tx>
          <c:spPr>
            <a:pattFill prst="ltDnDiag">
              <a:fgClr>
                <a:schemeClr val="bg1">
                  <a:lumMod val="75000"/>
                </a:schemeClr>
              </a:fgClr>
              <a:bgClr>
                <a:srgbClr val="FFFFFF"/>
              </a:bgClr>
            </a:pattFill>
            <a:ln w="6350">
              <a:solidFill>
                <a:schemeClr val="bg1">
                  <a:lumMod val="85000"/>
                </a:schemeClr>
              </a:solidFill>
              <a:prstDash val="soli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2">
                        <a:lumMod val="50000"/>
                      </a:schemeClr>
                    </a:solidFill>
                    <a:latin typeface="Century Gothic" panose="020B0502020202020204" pitchFamily="34" charset="0"/>
                    <a:ea typeface="Segoe UI"/>
                    <a:cs typeface="Segoe U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Charts!$A$54:$A$57</c:f>
              <c:strCache>
                <c:ptCount val="4"/>
                <c:pt idx="0">
                  <c:v>Under-5 morrtality rate (per 1000 live births)</c:v>
                </c:pt>
                <c:pt idx="1">
                  <c:v>Life expectancy at birth (in years)</c:v>
                </c:pt>
                <c:pt idx="2">
                  <c:v>School enrollment, primary (% gross)</c:v>
                </c:pt>
                <c:pt idx="3">
                  <c:v>School enrollment, secondary (% gross)</c:v>
                </c:pt>
              </c:strCache>
            </c:strRef>
          </c:cat>
          <c:val>
            <c:numRef>
              <c:f>Charts!$C$54:$C$57</c:f>
              <c:numCache>
                <c:formatCode>General</c:formatCode>
                <c:ptCount val="4"/>
                <c:pt idx="0">
                  <c:v>55</c:v>
                </c:pt>
                <c:pt idx="1">
                  <c:v>65</c:v>
                </c:pt>
                <c:pt idx="2" formatCode="0.0">
                  <c:v>100</c:v>
                </c:pt>
                <c:pt idx="3">
                  <c:v>78</c:v>
                </c:pt>
              </c:numCache>
            </c:numRef>
          </c:val>
          <c:extLst xmlns:c16r2="http://schemas.microsoft.com/office/drawing/2015/06/chart">
            <c:ext xmlns:c16="http://schemas.microsoft.com/office/drawing/2014/chart" uri="{C3380CC4-5D6E-409C-BE32-E72D297353CC}">
              <c16:uniqueId val="{00000001-B51F-423E-8DF7-9C5FEF298213}"/>
            </c:ext>
          </c:extLst>
        </c:ser>
        <c:dLbls>
          <c:showLegendKey val="0"/>
          <c:showVal val="0"/>
          <c:showCatName val="0"/>
          <c:showSerName val="0"/>
          <c:showPercent val="0"/>
          <c:showBubbleSize val="0"/>
        </c:dLbls>
        <c:gapWidth val="219"/>
        <c:overlap val="-27"/>
        <c:axId val="116608000"/>
        <c:axId val="116622080"/>
      </c:barChart>
      <c:catAx>
        <c:axId val="116608000"/>
        <c:scaling>
          <c:orientation val="minMax"/>
        </c:scaling>
        <c:delete val="0"/>
        <c:axPos val="b"/>
        <c:numFmt formatCode="General" sourceLinked="1"/>
        <c:majorTickMark val="in"/>
        <c:minorTickMark val="none"/>
        <c:tickLblPos val="nextTo"/>
        <c:spPr>
          <a:noFill/>
          <a:ln w="3175" cap="flat" cmpd="sng" algn="ctr">
            <a:solidFill>
              <a:srgbClr val="B3B3B3"/>
            </a:solidFill>
            <a:prstDash val="solid"/>
            <a:round/>
          </a:ln>
          <a:effectLst/>
        </c:spPr>
        <c:txPr>
          <a:bodyPr rot="0" spcFirstLastPara="1" vertOverflow="ellipsis" wrap="square" anchor="ctr" anchorCtr="1"/>
          <a:lstStyle/>
          <a:p>
            <a:pPr>
              <a:defRPr sz="85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116622080"/>
        <c:crosses val="autoZero"/>
        <c:auto val="1"/>
        <c:lblAlgn val="ctr"/>
        <c:lblOffset val="100"/>
        <c:noMultiLvlLbl val="0"/>
      </c:catAx>
      <c:valAx>
        <c:axId val="116622080"/>
        <c:scaling>
          <c:orientation val="minMax"/>
        </c:scaling>
        <c:delete val="0"/>
        <c:axPos val="l"/>
        <c:numFmt formatCode="General" sourceLinked="1"/>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116608000"/>
        <c:crosses val="autoZero"/>
        <c:crossBetween val="between"/>
      </c:valAx>
      <c:spPr>
        <a:noFill/>
        <a:ln w="3175">
          <a:noFill/>
          <a:prstDash val="solid"/>
        </a:ln>
        <a:effectLst/>
      </c:spPr>
    </c:plotArea>
    <c:legend>
      <c:legendPos val="b"/>
      <c:layout>
        <c:manualLayout>
          <c:xMode val="edge"/>
          <c:yMode val="edge"/>
          <c:x val="0.29952815990888165"/>
          <c:y val="7.6176866746141103E-2"/>
          <c:w val="0.30243920570838639"/>
          <c:h val="8.376682021375572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25400"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11327289883524"/>
          <c:y val="0.12035190125709144"/>
          <c:w val="0.85764515980955691"/>
          <c:h val="0.60792547109689399"/>
        </c:manualLayout>
      </c:layout>
      <c:barChart>
        <c:barDir val="col"/>
        <c:grouping val="clustered"/>
        <c:varyColors val="0"/>
        <c:ser>
          <c:idx val="0"/>
          <c:order val="0"/>
          <c:tx>
            <c:strRef>
              <c:f>Charts!$B$66</c:f>
              <c:strCache>
                <c:ptCount val="1"/>
                <c:pt idx="0">
                  <c:v>2005</c:v>
                </c:pt>
              </c:strCache>
            </c:strRef>
          </c:tx>
          <c:spPr>
            <a:gradFill>
              <a:gsLst>
                <a:gs pos="0">
                  <a:schemeClr val="accent4"/>
                </a:gs>
                <a:gs pos="100000">
                  <a:schemeClr val="accent4">
                    <a:lumMod val="75000"/>
                  </a:schemeClr>
                </a:gs>
              </a:gsLst>
              <a:lin ang="5400000" scaled="1"/>
            </a:gradFill>
            <a:ln>
              <a:noFill/>
              <a:prstDash val="soli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33737E"/>
                    </a:solidFill>
                    <a:latin typeface="Century Gothic" panose="020B0502020202020204" pitchFamily="34" charset="0"/>
                    <a:ea typeface="Segoe UI"/>
                    <a:cs typeface="Segoe U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Charts!$A$67:$A$69</c:f>
              <c:strCache>
                <c:ptCount val="3"/>
                <c:pt idx="0">
                  <c:v>Access to electricity (% of population)</c:v>
                </c:pt>
                <c:pt idx="1">
                  <c:v>Access to potable water (% of population)</c:v>
                </c:pt>
                <c:pt idx="2">
                  <c:v>Length of all-weather roads ('000 kms)</c:v>
                </c:pt>
              </c:strCache>
            </c:strRef>
          </c:cat>
          <c:val>
            <c:numRef>
              <c:f>Charts!$B$67:$B$69</c:f>
              <c:numCache>
                <c:formatCode>General</c:formatCode>
                <c:ptCount val="3"/>
                <c:pt idx="0">
                  <c:v>14</c:v>
                </c:pt>
                <c:pt idx="1">
                  <c:v>36</c:v>
                </c:pt>
                <c:pt idx="2">
                  <c:v>36.4</c:v>
                </c:pt>
              </c:numCache>
            </c:numRef>
          </c:val>
          <c:extLst xmlns:c16r2="http://schemas.microsoft.com/office/drawing/2015/06/chart">
            <c:ext xmlns:c16="http://schemas.microsoft.com/office/drawing/2014/chart" uri="{C3380CC4-5D6E-409C-BE32-E72D297353CC}">
              <c16:uniqueId val="{00000000-6744-42D1-96FA-2C11986E891E}"/>
            </c:ext>
          </c:extLst>
        </c:ser>
        <c:ser>
          <c:idx val="1"/>
          <c:order val="1"/>
          <c:tx>
            <c:strRef>
              <c:f>Charts!$C$66</c:f>
              <c:strCache>
                <c:ptCount val="1"/>
                <c:pt idx="0">
                  <c:v>2016</c:v>
                </c:pt>
              </c:strCache>
            </c:strRef>
          </c:tx>
          <c:spPr>
            <a:pattFill prst="ltDnDiag">
              <a:fgClr>
                <a:schemeClr val="bg1">
                  <a:lumMod val="85000"/>
                </a:schemeClr>
              </a:fgClr>
              <a:bgClr>
                <a:srgbClr val="FFFFFF"/>
              </a:bgClr>
            </a:pattFill>
            <a:ln w="6350">
              <a:solidFill>
                <a:schemeClr val="bg1">
                  <a:lumMod val="85000"/>
                </a:schemeClr>
              </a:solidFill>
              <a:prstDash val="soli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50000"/>
                        <a:lumOff val="50000"/>
                      </a:schemeClr>
                    </a:solidFill>
                    <a:latin typeface="Century Gothic" panose="020B0502020202020204" pitchFamily="34" charset="0"/>
                    <a:ea typeface="Segoe UI"/>
                    <a:cs typeface="Segoe U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Charts!$A$67:$A$69</c:f>
              <c:strCache>
                <c:ptCount val="3"/>
                <c:pt idx="0">
                  <c:v>Access to electricity (% of population)</c:v>
                </c:pt>
                <c:pt idx="1">
                  <c:v>Access to potable water (% of population)</c:v>
                </c:pt>
                <c:pt idx="2">
                  <c:v>Length of all-weather roads ('000 kms)</c:v>
                </c:pt>
              </c:strCache>
            </c:strRef>
          </c:cat>
          <c:val>
            <c:numRef>
              <c:f>Charts!$C$67:$C$69</c:f>
              <c:numCache>
                <c:formatCode>General</c:formatCode>
                <c:ptCount val="3"/>
                <c:pt idx="0">
                  <c:v>42.9</c:v>
                </c:pt>
                <c:pt idx="1">
                  <c:v>65.7</c:v>
                </c:pt>
                <c:pt idx="2">
                  <c:v>121.2</c:v>
                </c:pt>
              </c:numCache>
            </c:numRef>
          </c:val>
          <c:extLst xmlns:c16r2="http://schemas.microsoft.com/office/drawing/2015/06/chart">
            <c:ext xmlns:c16="http://schemas.microsoft.com/office/drawing/2014/chart" uri="{C3380CC4-5D6E-409C-BE32-E72D297353CC}">
              <c16:uniqueId val="{00000001-6744-42D1-96FA-2C11986E891E}"/>
            </c:ext>
          </c:extLst>
        </c:ser>
        <c:dLbls>
          <c:showLegendKey val="0"/>
          <c:showVal val="0"/>
          <c:showCatName val="0"/>
          <c:showSerName val="0"/>
          <c:showPercent val="0"/>
          <c:showBubbleSize val="0"/>
        </c:dLbls>
        <c:gapWidth val="219"/>
        <c:overlap val="-27"/>
        <c:axId val="116927488"/>
        <c:axId val="116933376"/>
      </c:barChart>
      <c:catAx>
        <c:axId val="116927488"/>
        <c:scaling>
          <c:orientation val="minMax"/>
        </c:scaling>
        <c:delete val="0"/>
        <c:axPos val="b"/>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116933376"/>
        <c:crosses val="autoZero"/>
        <c:auto val="1"/>
        <c:lblAlgn val="ctr"/>
        <c:lblOffset val="100"/>
        <c:noMultiLvlLbl val="0"/>
      </c:catAx>
      <c:valAx>
        <c:axId val="116933376"/>
        <c:scaling>
          <c:orientation val="minMax"/>
        </c:scaling>
        <c:delete val="0"/>
        <c:axPos val="l"/>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116927488"/>
        <c:crosses val="autoZero"/>
        <c:crossBetween val="between"/>
      </c:valAx>
      <c:spPr>
        <a:noFill/>
        <a:ln w="3175">
          <a:solidFill>
            <a:schemeClr val="bg1"/>
          </a:solidFill>
          <a:prstDash val="solid"/>
        </a:ln>
        <a:effectLst/>
      </c:spPr>
    </c:plotArea>
    <c:legend>
      <c:legendPos val="b"/>
      <c:layout>
        <c:manualLayout>
          <c:xMode val="edge"/>
          <c:yMode val="edge"/>
          <c:x val="0.19718297519053182"/>
          <c:y val="7.2235898333041795E-2"/>
          <c:w val="0.45161889569953723"/>
          <c:h val="0.1104228638086905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25400"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77403732534915E-2"/>
          <c:y val="0.36588306557351635"/>
          <c:w val="0.85620857319020893"/>
          <c:h val="0.54399382216147063"/>
        </c:manualLayout>
      </c:layout>
      <c:barChart>
        <c:barDir val="col"/>
        <c:grouping val="stacked"/>
        <c:varyColors val="0"/>
        <c:ser>
          <c:idx val="0"/>
          <c:order val="0"/>
          <c:tx>
            <c:strRef>
              <c:f>Charts!$B$111</c:f>
              <c:strCache>
                <c:ptCount val="1"/>
                <c:pt idx="0">
                  <c:v>Investment</c:v>
                </c:pt>
              </c:strCache>
            </c:strRef>
          </c:tx>
          <c:spPr>
            <a:solidFill>
              <a:schemeClr val="accent4"/>
            </a:solidFill>
            <a:ln w="6350">
              <a:solidFill>
                <a:srgbClr val="000000"/>
              </a:solidFill>
              <a:prstDash val="solid"/>
            </a:ln>
            <a:effectLst/>
          </c:spPr>
          <c:invertIfNegative val="0"/>
          <c:cat>
            <c:numRef>
              <c:f>Charts!$C$109:$H$109</c:f>
              <c:numCache>
                <c:formatCode>General</c:formatCode>
                <c:ptCount val="6"/>
                <c:pt idx="0">
                  <c:v>2012</c:v>
                </c:pt>
                <c:pt idx="1">
                  <c:v>2013</c:v>
                </c:pt>
                <c:pt idx="2">
                  <c:v>2014</c:v>
                </c:pt>
                <c:pt idx="3">
                  <c:v>2015</c:v>
                </c:pt>
                <c:pt idx="4">
                  <c:v>2016</c:v>
                </c:pt>
                <c:pt idx="5">
                  <c:v>2017</c:v>
                </c:pt>
              </c:numCache>
            </c:numRef>
          </c:cat>
          <c:val>
            <c:numRef>
              <c:f>Charts!$C$111:$H$111</c:f>
              <c:numCache>
                <c:formatCode>0.0</c:formatCode>
                <c:ptCount val="6"/>
                <c:pt idx="0">
                  <c:v>9.9825867437532487</c:v>
                </c:pt>
                <c:pt idx="1">
                  <c:v>2.7323799477864399</c:v>
                </c:pt>
                <c:pt idx="2">
                  <c:v>6.9863143746662262</c:v>
                </c:pt>
                <c:pt idx="3">
                  <c:v>8.4880103406862251</c:v>
                </c:pt>
                <c:pt idx="4">
                  <c:v>3.9100507338232764</c:v>
                </c:pt>
                <c:pt idx="5">
                  <c:v>6.0428157347871867</c:v>
                </c:pt>
              </c:numCache>
            </c:numRef>
          </c:val>
          <c:extLst xmlns:c16r2="http://schemas.microsoft.com/office/drawing/2015/06/chart">
            <c:ext xmlns:c16="http://schemas.microsoft.com/office/drawing/2014/chart" uri="{C3380CC4-5D6E-409C-BE32-E72D297353CC}">
              <c16:uniqueId val="{00000000-A18B-4628-A9DB-2267D64DAFB4}"/>
            </c:ext>
          </c:extLst>
        </c:ser>
        <c:ser>
          <c:idx val="1"/>
          <c:order val="1"/>
          <c:tx>
            <c:strRef>
              <c:f>Charts!$B$112</c:f>
              <c:strCache>
                <c:ptCount val="1"/>
                <c:pt idx="0">
                  <c:v>Government consumption</c:v>
                </c:pt>
              </c:strCache>
            </c:strRef>
          </c:tx>
          <c:spPr>
            <a:pattFill prst="ltDnDiag">
              <a:fgClr>
                <a:srgbClr val="231F20"/>
              </a:fgClr>
              <a:bgClr>
                <a:srgbClr val="FFFFFF"/>
              </a:bgClr>
            </a:pattFill>
            <a:ln w="6350">
              <a:solidFill>
                <a:srgbClr val="000000"/>
              </a:solidFill>
              <a:prstDash val="solid"/>
            </a:ln>
            <a:effectLst/>
          </c:spPr>
          <c:invertIfNegative val="0"/>
          <c:cat>
            <c:numRef>
              <c:f>Charts!$C$109:$H$109</c:f>
              <c:numCache>
                <c:formatCode>General</c:formatCode>
                <c:ptCount val="6"/>
                <c:pt idx="0">
                  <c:v>2012</c:v>
                </c:pt>
                <c:pt idx="1">
                  <c:v>2013</c:v>
                </c:pt>
                <c:pt idx="2">
                  <c:v>2014</c:v>
                </c:pt>
                <c:pt idx="3">
                  <c:v>2015</c:v>
                </c:pt>
                <c:pt idx="4">
                  <c:v>2016</c:v>
                </c:pt>
                <c:pt idx="5">
                  <c:v>2017</c:v>
                </c:pt>
              </c:numCache>
            </c:numRef>
          </c:cat>
          <c:val>
            <c:numRef>
              <c:f>Charts!$C$112:$H$112</c:f>
              <c:numCache>
                <c:formatCode>0.0</c:formatCode>
                <c:ptCount val="6"/>
                <c:pt idx="0">
                  <c:v>-2.9548426750205137E-2</c:v>
                </c:pt>
                <c:pt idx="1">
                  <c:v>1.2935729699396759</c:v>
                </c:pt>
                <c:pt idx="2">
                  <c:v>1.9202609157079431</c:v>
                </c:pt>
                <c:pt idx="3">
                  <c:v>0.43253287892437353</c:v>
                </c:pt>
                <c:pt idx="4">
                  <c:v>1.4290119844200977</c:v>
                </c:pt>
                <c:pt idx="5">
                  <c:v>1.5559966719653131</c:v>
                </c:pt>
              </c:numCache>
            </c:numRef>
          </c:val>
          <c:extLst xmlns:c16r2="http://schemas.microsoft.com/office/drawing/2015/06/chart">
            <c:ext xmlns:c16="http://schemas.microsoft.com/office/drawing/2014/chart" uri="{C3380CC4-5D6E-409C-BE32-E72D297353CC}">
              <c16:uniqueId val="{00000001-A18B-4628-A9DB-2267D64DAFB4}"/>
            </c:ext>
          </c:extLst>
        </c:ser>
        <c:ser>
          <c:idx val="2"/>
          <c:order val="2"/>
          <c:tx>
            <c:strRef>
              <c:f>Charts!$B$113</c:f>
              <c:strCache>
                <c:ptCount val="1"/>
                <c:pt idx="0">
                  <c:v>Private consumption</c:v>
                </c:pt>
              </c:strCache>
            </c:strRef>
          </c:tx>
          <c:spPr>
            <a:pattFill prst="ltUpDiag">
              <a:fgClr>
                <a:srgbClr val="96BA79"/>
              </a:fgClr>
              <a:bgClr>
                <a:srgbClr val="FFFFFF"/>
              </a:bgClr>
            </a:pattFill>
            <a:ln w="6350">
              <a:solidFill>
                <a:srgbClr val="034B64"/>
              </a:solidFill>
              <a:prstDash val="solid"/>
            </a:ln>
            <a:effectLst/>
          </c:spPr>
          <c:invertIfNegative val="0"/>
          <c:cat>
            <c:numRef>
              <c:f>Charts!$C$109:$H$109</c:f>
              <c:numCache>
                <c:formatCode>General</c:formatCode>
                <c:ptCount val="6"/>
                <c:pt idx="0">
                  <c:v>2012</c:v>
                </c:pt>
                <c:pt idx="1">
                  <c:v>2013</c:v>
                </c:pt>
                <c:pt idx="2">
                  <c:v>2014</c:v>
                </c:pt>
                <c:pt idx="3">
                  <c:v>2015</c:v>
                </c:pt>
                <c:pt idx="4">
                  <c:v>2016</c:v>
                </c:pt>
                <c:pt idx="5">
                  <c:v>2017</c:v>
                </c:pt>
              </c:numCache>
            </c:numRef>
          </c:cat>
          <c:val>
            <c:numRef>
              <c:f>Charts!$C$113:$H$113</c:f>
              <c:numCache>
                <c:formatCode>0.0</c:formatCode>
                <c:ptCount val="6"/>
                <c:pt idx="0">
                  <c:v>2.648015789477038</c:v>
                </c:pt>
                <c:pt idx="1">
                  <c:v>7.2105931034707762</c:v>
                </c:pt>
                <c:pt idx="2">
                  <c:v>4.714240749036791</c:v>
                </c:pt>
                <c:pt idx="3">
                  <c:v>7.0169663699504854</c:v>
                </c:pt>
                <c:pt idx="4">
                  <c:v>1.238230228535445</c:v>
                </c:pt>
                <c:pt idx="5">
                  <c:v>-0.14061208421012808</c:v>
                </c:pt>
              </c:numCache>
            </c:numRef>
          </c:val>
          <c:extLst xmlns:c16r2="http://schemas.microsoft.com/office/drawing/2015/06/chart">
            <c:ext xmlns:c16="http://schemas.microsoft.com/office/drawing/2014/chart" uri="{C3380CC4-5D6E-409C-BE32-E72D297353CC}">
              <c16:uniqueId val="{00000002-A18B-4628-A9DB-2267D64DAFB4}"/>
            </c:ext>
          </c:extLst>
        </c:ser>
        <c:ser>
          <c:idx val="3"/>
          <c:order val="3"/>
          <c:tx>
            <c:strRef>
              <c:f>Charts!$B$114</c:f>
              <c:strCache>
                <c:ptCount val="1"/>
                <c:pt idx="0">
                  <c:v>Net exports</c:v>
                </c:pt>
              </c:strCache>
            </c:strRef>
          </c:tx>
          <c:spPr>
            <a:solidFill>
              <a:schemeClr val="accent6">
                <a:lumMod val="40000"/>
                <a:lumOff val="60000"/>
              </a:schemeClr>
            </a:solidFill>
            <a:ln w="6350">
              <a:solidFill>
                <a:srgbClr val="000000"/>
              </a:solidFill>
              <a:prstDash val="solid"/>
            </a:ln>
            <a:effectLst/>
          </c:spPr>
          <c:invertIfNegative val="0"/>
          <c:cat>
            <c:numRef>
              <c:f>Charts!$C$109:$H$109</c:f>
              <c:numCache>
                <c:formatCode>General</c:formatCode>
                <c:ptCount val="6"/>
                <c:pt idx="0">
                  <c:v>2012</c:v>
                </c:pt>
                <c:pt idx="1">
                  <c:v>2013</c:v>
                </c:pt>
                <c:pt idx="2">
                  <c:v>2014</c:v>
                </c:pt>
                <c:pt idx="3">
                  <c:v>2015</c:v>
                </c:pt>
                <c:pt idx="4">
                  <c:v>2016</c:v>
                </c:pt>
                <c:pt idx="5">
                  <c:v>2017</c:v>
                </c:pt>
              </c:numCache>
            </c:numRef>
          </c:cat>
          <c:val>
            <c:numRef>
              <c:f>Charts!$C$114:$H$114</c:f>
              <c:numCache>
                <c:formatCode>0.0</c:formatCode>
                <c:ptCount val="6"/>
                <c:pt idx="0">
                  <c:v>-3.9532424731059259</c:v>
                </c:pt>
                <c:pt idx="1">
                  <c:v>-0.65427597292966799</c:v>
                </c:pt>
                <c:pt idx="2">
                  <c:v>-3.3633230784058226</c:v>
                </c:pt>
                <c:pt idx="3">
                  <c:v>-5.5450465693276945</c:v>
                </c:pt>
                <c:pt idx="4">
                  <c:v>0.98447374527375087</c:v>
                </c:pt>
                <c:pt idx="5">
                  <c:v>2.7876105277165979</c:v>
                </c:pt>
              </c:numCache>
            </c:numRef>
          </c:val>
          <c:extLst xmlns:c16r2="http://schemas.microsoft.com/office/drawing/2015/06/chart">
            <c:ext xmlns:c16="http://schemas.microsoft.com/office/drawing/2014/chart" uri="{C3380CC4-5D6E-409C-BE32-E72D297353CC}">
              <c16:uniqueId val="{00000003-A18B-4628-A9DB-2267D64DAFB4}"/>
            </c:ext>
          </c:extLst>
        </c:ser>
        <c:dLbls>
          <c:showLegendKey val="0"/>
          <c:showVal val="0"/>
          <c:showCatName val="0"/>
          <c:showSerName val="0"/>
          <c:showPercent val="0"/>
          <c:showBubbleSize val="0"/>
        </c:dLbls>
        <c:gapWidth val="150"/>
        <c:overlap val="100"/>
        <c:axId val="104071168"/>
        <c:axId val="104072704"/>
      </c:barChart>
      <c:lineChart>
        <c:grouping val="standard"/>
        <c:varyColors val="0"/>
        <c:ser>
          <c:idx val="4"/>
          <c:order val="4"/>
          <c:tx>
            <c:strRef>
              <c:f>Charts!$B$110</c:f>
              <c:strCache>
                <c:ptCount val="1"/>
                <c:pt idx="0">
                  <c:v>Real GDP</c:v>
                </c:pt>
              </c:strCache>
            </c:strRef>
          </c:tx>
          <c:spPr>
            <a:ln w="9525" cap="rnd">
              <a:solidFill>
                <a:schemeClr val="tx1"/>
              </a:solidFill>
              <a:prstDash val="solid"/>
              <a:round/>
            </a:ln>
            <a:effectLst/>
          </c:spPr>
          <c:marker>
            <c:symbol val="none"/>
          </c:marker>
          <c:cat>
            <c:numRef>
              <c:f>Charts!$C$109:$H$109</c:f>
              <c:numCache>
                <c:formatCode>General</c:formatCode>
                <c:ptCount val="6"/>
                <c:pt idx="0">
                  <c:v>2012</c:v>
                </c:pt>
                <c:pt idx="1">
                  <c:v>2013</c:v>
                </c:pt>
                <c:pt idx="2">
                  <c:v>2014</c:v>
                </c:pt>
                <c:pt idx="3">
                  <c:v>2015</c:v>
                </c:pt>
                <c:pt idx="4">
                  <c:v>2016</c:v>
                </c:pt>
                <c:pt idx="5">
                  <c:v>2017</c:v>
                </c:pt>
              </c:numCache>
            </c:numRef>
          </c:cat>
          <c:val>
            <c:numRef>
              <c:f>Charts!$C$110:$H$110</c:f>
              <c:numCache>
                <c:formatCode>0.0</c:formatCode>
                <c:ptCount val="6"/>
                <c:pt idx="0">
                  <c:v>8.6478116333741415</c:v>
                </c:pt>
                <c:pt idx="1">
                  <c:v>10.582270048267224</c:v>
                </c:pt>
                <c:pt idx="2">
                  <c:v>10.257492961005143</c:v>
                </c:pt>
                <c:pt idx="3">
                  <c:v>10.392463020233389</c:v>
                </c:pt>
                <c:pt idx="4">
                  <c:v>7.5617666920525739</c:v>
                </c:pt>
                <c:pt idx="5">
                  <c:v>10.24581085025897</c:v>
                </c:pt>
              </c:numCache>
            </c:numRef>
          </c:val>
          <c:smooth val="0"/>
          <c:extLst xmlns:c16r2="http://schemas.microsoft.com/office/drawing/2015/06/chart">
            <c:ext xmlns:c16="http://schemas.microsoft.com/office/drawing/2014/chart" uri="{C3380CC4-5D6E-409C-BE32-E72D297353CC}">
              <c16:uniqueId val="{00000004-A18B-4628-A9DB-2267D64DAFB4}"/>
            </c:ext>
          </c:extLst>
        </c:ser>
        <c:dLbls>
          <c:showLegendKey val="0"/>
          <c:showVal val="0"/>
          <c:showCatName val="0"/>
          <c:showSerName val="0"/>
          <c:showPercent val="0"/>
          <c:showBubbleSize val="0"/>
        </c:dLbls>
        <c:marker val="1"/>
        <c:smooth val="0"/>
        <c:axId val="104071168"/>
        <c:axId val="104072704"/>
      </c:lineChart>
      <c:catAx>
        <c:axId val="104071168"/>
        <c:scaling>
          <c:orientation val="minMax"/>
        </c:scaling>
        <c:delete val="0"/>
        <c:axPos val="b"/>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104072704"/>
        <c:crosses val="autoZero"/>
        <c:auto val="1"/>
        <c:lblAlgn val="ctr"/>
        <c:lblOffset val="100"/>
        <c:noMultiLvlLbl val="0"/>
      </c:catAx>
      <c:valAx>
        <c:axId val="104072704"/>
        <c:scaling>
          <c:orientation val="minMax"/>
          <c:max val="20"/>
        </c:scaling>
        <c:delete val="0"/>
        <c:axPos val="l"/>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104071168"/>
        <c:crosses val="autoZero"/>
        <c:crossBetween val="between"/>
      </c:valAx>
      <c:spPr>
        <a:noFill/>
        <a:ln w="3175">
          <a:noFill/>
          <a:prstDash val="solid"/>
        </a:ln>
        <a:effectLst/>
      </c:spPr>
    </c:plotArea>
    <c:legend>
      <c:legendPos val="b"/>
      <c:layout>
        <c:manualLayout>
          <c:xMode val="edge"/>
          <c:yMode val="edge"/>
          <c:x val="0.10450456133848622"/>
          <c:y val="0.24694205146427781"/>
          <c:w val="0.89549543866151404"/>
          <c:h val="0.1726361861443069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Segoe UI"/>
              <a:cs typeface="Segoe UI"/>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25400" cap="flat" cmpd="sng" algn="ctr">
      <a:noFill/>
      <a:roun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3518262850988E-2"/>
          <c:y val="0.36470063017717785"/>
          <c:w val="0.93088608747394652"/>
          <c:h val="0.52266469976490249"/>
        </c:manualLayout>
      </c:layout>
      <c:barChart>
        <c:barDir val="col"/>
        <c:grouping val="stacked"/>
        <c:varyColors val="0"/>
        <c:ser>
          <c:idx val="1"/>
          <c:order val="1"/>
          <c:tx>
            <c:strRef>
              <c:f>Data!$Q$2</c:f>
              <c:strCache>
                <c:ptCount val="1"/>
                <c:pt idx="0">
                  <c:v>Agriculture 1/</c:v>
                </c:pt>
              </c:strCache>
            </c:strRef>
          </c:tx>
          <c:spPr>
            <a:solidFill>
              <a:schemeClr val="accent4"/>
            </a:solidFill>
            <a:ln w="3175">
              <a:solidFill>
                <a:srgbClr val="000000"/>
              </a:solidFill>
              <a:prstDash val="solid"/>
            </a:ln>
            <a:effectLst/>
          </c:spPr>
          <c:invertIfNegative val="0"/>
          <c:cat>
            <c:numRef>
              <c:f>Data!$O$3:$O$16</c:f>
              <c:numCache>
                <c:formatCode>yyyy</c:formatCode>
                <c:ptCount val="14"/>
                <c:pt idx="0">
                  <c:v>38352</c:v>
                </c:pt>
                <c:pt idx="1">
                  <c:v>38717</c:v>
                </c:pt>
                <c:pt idx="2">
                  <c:v>39082</c:v>
                </c:pt>
                <c:pt idx="3">
                  <c:v>39447</c:v>
                </c:pt>
                <c:pt idx="4">
                  <c:v>39813</c:v>
                </c:pt>
                <c:pt idx="5">
                  <c:v>40178</c:v>
                </c:pt>
                <c:pt idx="6">
                  <c:v>40543</c:v>
                </c:pt>
                <c:pt idx="7">
                  <c:v>40908</c:v>
                </c:pt>
                <c:pt idx="8">
                  <c:v>41274</c:v>
                </c:pt>
                <c:pt idx="9">
                  <c:v>41639</c:v>
                </c:pt>
                <c:pt idx="10">
                  <c:v>42004</c:v>
                </c:pt>
                <c:pt idx="11">
                  <c:v>42369</c:v>
                </c:pt>
                <c:pt idx="12">
                  <c:v>42735</c:v>
                </c:pt>
                <c:pt idx="13">
                  <c:v>43100</c:v>
                </c:pt>
              </c:numCache>
            </c:numRef>
          </c:cat>
          <c:val>
            <c:numRef>
              <c:f>Data!$Q$7:$Q$17</c:f>
              <c:numCache>
                <c:formatCode>0.0</c:formatCode>
                <c:ptCount val="11"/>
                <c:pt idx="0">
                  <c:v>3.9146899913455844</c:v>
                </c:pt>
                <c:pt idx="1">
                  <c:v>3.2397751894958273</c:v>
                </c:pt>
                <c:pt idx="2">
                  <c:v>3.7007207160126789</c:v>
                </c:pt>
                <c:pt idx="3">
                  <c:v>4.2716674370468182</c:v>
                </c:pt>
                <c:pt idx="4">
                  <c:v>2.3503656934456409</c:v>
                </c:pt>
                <c:pt idx="5">
                  <c:v>3.1312490950834575</c:v>
                </c:pt>
                <c:pt idx="6">
                  <c:v>2.2718581147104921</c:v>
                </c:pt>
                <c:pt idx="7">
                  <c:v>2.6124297910820373</c:v>
                </c:pt>
                <c:pt idx="8">
                  <c:v>1.4331170879460633</c:v>
                </c:pt>
                <c:pt idx="9">
                  <c:v>2.506572558597632</c:v>
                </c:pt>
                <c:pt idx="10">
                  <c:v>1.2819377310706208</c:v>
                </c:pt>
              </c:numCache>
            </c:numRef>
          </c:val>
          <c:extLst xmlns:c16r2="http://schemas.microsoft.com/office/drawing/2015/06/chart">
            <c:ext xmlns:c16="http://schemas.microsoft.com/office/drawing/2014/chart" uri="{C3380CC4-5D6E-409C-BE32-E72D297353CC}">
              <c16:uniqueId val="{00000000-1405-42B7-8478-538055BABD79}"/>
            </c:ext>
          </c:extLst>
        </c:ser>
        <c:ser>
          <c:idx val="2"/>
          <c:order val="2"/>
          <c:tx>
            <c:strRef>
              <c:f>Data!$R$2</c:f>
              <c:strCache>
                <c:ptCount val="1"/>
                <c:pt idx="0">
                  <c:v>Manufacturing 2/</c:v>
                </c:pt>
              </c:strCache>
            </c:strRef>
          </c:tx>
          <c:spPr>
            <a:pattFill prst="ltDnDiag">
              <a:fgClr>
                <a:srgbClr val="231F20"/>
              </a:fgClr>
              <a:bgClr>
                <a:srgbClr val="FFFFFF"/>
              </a:bgClr>
            </a:pattFill>
            <a:ln w="3175">
              <a:solidFill>
                <a:srgbClr val="000000"/>
              </a:solidFill>
              <a:prstDash val="solid"/>
            </a:ln>
            <a:effectLst/>
          </c:spPr>
          <c:invertIfNegative val="0"/>
          <c:cat>
            <c:numRef>
              <c:f>Data!$O$3:$O$16</c:f>
              <c:numCache>
                <c:formatCode>yyyy</c:formatCode>
                <c:ptCount val="14"/>
                <c:pt idx="0">
                  <c:v>38352</c:v>
                </c:pt>
                <c:pt idx="1">
                  <c:v>38717</c:v>
                </c:pt>
                <c:pt idx="2">
                  <c:v>39082</c:v>
                </c:pt>
                <c:pt idx="3">
                  <c:v>39447</c:v>
                </c:pt>
                <c:pt idx="4">
                  <c:v>39813</c:v>
                </c:pt>
                <c:pt idx="5">
                  <c:v>40178</c:v>
                </c:pt>
                <c:pt idx="6">
                  <c:v>40543</c:v>
                </c:pt>
                <c:pt idx="7">
                  <c:v>40908</c:v>
                </c:pt>
                <c:pt idx="8">
                  <c:v>41274</c:v>
                </c:pt>
                <c:pt idx="9">
                  <c:v>41639</c:v>
                </c:pt>
                <c:pt idx="10">
                  <c:v>42004</c:v>
                </c:pt>
                <c:pt idx="11">
                  <c:v>42369</c:v>
                </c:pt>
                <c:pt idx="12">
                  <c:v>42735</c:v>
                </c:pt>
                <c:pt idx="13">
                  <c:v>43100</c:v>
                </c:pt>
              </c:numCache>
            </c:numRef>
          </c:cat>
          <c:val>
            <c:numRef>
              <c:f>Data!$R$7:$R$17</c:f>
              <c:numCache>
                <c:formatCode>0.0</c:formatCode>
                <c:ptCount val="11"/>
                <c:pt idx="0">
                  <c:v>0.52185980927936471</c:v>
                </c:pt>
                <c:pt idx="1">
                  <c:v>0.45359690398868097</c:v>
                </c:pt>
                <c:pt idx="2">
                  <c:v>0.69170795819766151</c:v>
                </c:pt>
                <c:pt idx="3">
                  <c:v>1.232361180456685</c:v>
                </c:pt>
                <c:pt idx="4">
                  <c:v>0.62365225408820746</c:v>
                </c:pt>
                <c:pt idx="5">
                  <c:v>0.77171282602850244</c:v>
                </c:pt>
                <c:pt idx="6">
                  <c:v>0.74038806197794105</c:v>
                </c:pt>
                <c:pt idx="7">
                  <c:v>0.68857595299451924</c:v>
                </c:pt>
                <c:pt idx="8">
                  <c:v>1.1581970153260164</c:v>
                </c:pt>
                <c:pt idx="9">
                  <c:v>1.3925096462495619</c:v>
                </c:pt>
                <c:pt idx="10">
                  <c:v>0.32991297864002961</c:v>
                </c:pt>
              </c:numCache>
            </c:numRef>
          </c:val>
          <c:extLst xmlns:c16r2="http://schemas.microsoft.com/office/drawing/2015/06/chart">
            <c:ext xmlns:c16="http://schemas.microsoft.com/office/drawing/2014/chart" uri="{C3380CC4-5D6E-409C-BE32-E72D297353CC}">
              <c16:uniqueId val="{00000001-1405-42B7-8478-538055BABD79}"/>
            </c:ext>
          </c:extLst>
        </c:ser>
        <c:ser>
          <c:idx val="3"/>
          <c:order val="3"/>
          <c:tx>
            <c:strRef>
              <c:f>Data!$S$2</c:f>
              <c:strCache>
                <c:ptCount val="1"/>
                <c:pt idx="0">
                  <c:v>Construction</c:v>
                </c:pt>
              </c:strCache>
            </c:strRef>
          </c:tx>
          <c:spPr>
            <a:pattFill prst="ltUpDiag">
              <a:fgClr>
                <a:srgbClr val="96BA79"/>
              </a:fgClr>
              <a:bgClr>
                <a:srgbClr val="FFFFFF"/>
              </a:bgClr>
            </a:pattFill>
            <a:ln w="3175">
              <a:solidFill>
                <a:srgbClr val="000000"/>
              </a:solidFill>
              <a:prstDash val="solid"/>
            </a:ln>
            <a:effectLst/>
          </c:spPr>
          <c:invertIfNegative val="0"/>
          <c:cat>
            <c:numRef>
              <c:f>Data!$O$3:$O$16</c:f>
              <c:numCache>
                <c:formatCode>yyyy</c:formatCode>
                <c:ptCount val="14"/>
                <c:pt idx="0">
                  <c:v>38352</c:v>
                </c:pt>
                <c:pt idx="1">
                  <c:v>38717</c:v>
                </c:pt>
                <c:pt idx="2">
                  <c:v>39082</c:v>
                </c:pt>
                <c:pt idx="3">
                  <c:v>39447</c:v>
                </c:pt>
                <c:pt idx="4">
                  <c:v>39813</c:v>
                </c:pt>
                <c:pt idx="5">
                  <c:v>40178</c:v>
                </c:pt>
                <c:pt idx="6">
                  <c:v>40543</c:v>
                </c:pt>
                <c:pt idx="7">
                  <c:v>40908</c:v>
                </c:pt>
                <c:pt idx="8">
                  <c:v>41274</c:v>
                </c:pt>
                <c:pt idx="9">
                  <c:v>41639</c:v>
                </c:pt>
                <c:pt idx="10">
                  <c:v>42004</c:v>
                </c:pt>
                <c:pt idx="11">
                  <c:v>42369</c:v>
                </c:pt>
                <c:pt idx="12">
                  <c:v>42735</c:v>
                </c:pt>
                <c:pt idx="13">
                  <c:v>43100</c:v>
                </c:pt>
              </c:numCache>
            </c:numRef>
          </c:cat>
          <c:val>
            <c:numRef>
              <c:f>Data!$S$7:$S$17</c:f>
              <c:numCache>
                <c:formatCode>0.0</c:formatCode>
                <c:ptCount val="11"/>
                <c:pt idx="0">
                  <c:v>0.78235160106656809</c:v>
                </c:pt>
                <c:pt idx="1">
                  <c:v>0.81632491153403464</c:v>
                </c:pt>
                <c:pt idx="2">
                  <c:v>0.77800552298825409</c:v>
                </c:pt>
                <c:pt idx="3">
                  <c:v>0.92665422897811089</c:v>
                </c:pt>
                <c:pt idx="4">
                  <c:v>2.2822123673966566</c:v>
                </c:pt>
                <c:pt idx="5">
                  <c:v>3.3631352514116699</c:v>
                </c:pt>
                <c:pt idx="6">
                  <c:v>2.6096646181110441</c:v>
                </c:pt>
                <c:pt idx="7">
                  <c:v>3.874538839382375</c:v>
                </c:pt>
                <c:pt idx="8">
                  <c:v>3.6312241758455093</c:v>
                </c:pt>
                <c:pt idx="9">
                  <c:v>3.3948313005921422</c:v>
                </c:pt>
                <c:pt idx="10">
                  <c:v>2.8150528011096401</c:v>
                </c:pt>
              </c:numCache>
            </c:numRef>
          </c:val>
          <c:extLst xmlns:c16r2="http://schemas.microsoft.com/office/drawing/2015/06/chart">
            <c:ext xmlns:c16="http://schemas.microsoft.com/office/drawing/2014/chart" uri="{C3380CC4-5D6E-409C-BE32-E72D297353CC}">
              <c16:uniqueId val="{00000002-1405-42B7-8478-538055BABD79}"/>
            </c:ext>
          </c:extLst>
        </c:ser>
        <c:ser>
          <c:idx val="4"/>
          <c:order val="4"/>
          <c:tx>
            <c:strRef>
              <c:f>Data!$T$2</c:f>
              <c:strCache>
                <c:ptCount val="1"/>
                <c:pt idx="0">
                  <c:v>Services 3/</c:v>
                </c:pt>
              </c:strCache>
            </c:strRef>
          </c:tx>
          <c:spPr>
            <a:solidFill>
              <a:schemeClr val="accent6">
                <a:lumMod val="40000"/>
                <a:lumOff val="60000"/>
              </a:schemeClr>
            </a:solidFill>
            <a:ln w="3175">
              <a:solidFill>
                <a:srgbClr val="000000"/>
              </a:solidFill>
              <a:prstDash val="solid"/>
            </a:ln>
            <a:effectLst/>
          </c:spPr>
          <c:invertIfNegative val="0"/>
          <c:cat>
            <c:numRef>
              <c:f>Data!$O$3:$O$16</c:f>
              <c:numCache>
                <c:formatCode>yyyy</c:formatCode>
                <c:ptCount val="14"/>
                <c:pt idx="0">
                  <c:v>38352</c:v>
                </c:pt>
                <c:pt idx="1">
                  <c:v>38717</c:v>
                </c:pt>
                <c:pt idx="2">
                  <c:v>39082</c:v>
                </c:pt>
                <c:pt idx="3">
                  <c:v>39447</c:v>
                </c:pt>
                <c:pt idx="4">
                  <c:v>39813</c:v>
                </c:pt>
                <c:pt idx="5">
                  <c:v>40178</c:v>
                </c:pt>
                <c:pt idx="6">
                  <c:v>40543</c:v>
                </c:pt>
                <c:pt idx="7">
                  <c:v>40908</c:v>
                </c:pt>
                <c:pt idx="8">
                  <c:v>41274</c:v>
                </c:pt>
                <c:pt idx="9">
                  <c:v>41639</c:v>
                </c:pt>
                <c:pt idx="10">
                  <c:v>42004</c:v>
                </c:pt>
                <c:pt idx="11">
                  <c:v>42369</c:v>
                </c:pt>
                <c:pt idx="12">
                  <c:v>42735</c:v>
                </c:pt>
                <c:pt idx="13">
                  <c:v>43100</c:v>
                </c:pt>
              </c:numCache>
            </c:numRef>
          </c:cat>
          <c:val>
            <c:numRef>
              <c:f>Data!$T$7:$T$17</c:f>
              <c:numCache>
                <c:formatCode>0.0</c:formatCode>
                <c:ptCount val="11"/>
                <c:pt idx="0">
                  <c:v>5.2276299577524457</c:v>
                </c:pt>
                <c:pt idx="1">
                  <c:v>4.6768951642063126</c:v>
                </c:pt>
                <c:pt idx="2">
                  <c:v>4.1706623771262228</c:v>
                </c:pt>
                <c:pt idx="3">
                  <c:v>6.2806280423573257</c:v>
                </c:pt>
                <c:pt idx="4">
                  <c:v>4.3764050033226338</c:v>
                </c:pt>
                <c:pt idx="5">
                  <c:v>3.1219517239952759</c:v>
                </c:pt>
                <c:pt idx="6">
                  <c:v>4.7163154254758126</c:v>
                </c:pt>
                <c:pt idx="7">
                  <c:v>3.9142931134762753</c:v>
                </c:pt>
                <c:pt idx="8">
                  <c:v>4.5585415271932774</c:v>
                </c:pt>
                <c:pt idx="9">
                  <c:v>2.8540341762697969</c:v>
                </c:pt>
                <c:pt idx="10">
                  <c:v>3.2781461433692649</c:v>
                </c:pt>
              </c:numCache>
            </c:numRef>
          </c:val>
          <c:extLst xmlns:c16r2="http://schemas.microsoft.com/office/drawing/2015/06/chart">
            <c:ext xmlns:c16="http://schemas.microsoft.com/office/drawing/2014/chart" uri="{C3380CC4-5D6E-409C-BE32-E72D297353CC}">
              <c16:uniqueId val="{00000003-1405-42B7-8478-538055BABD79}"/>
            </c:ext>
          </c:extLst>
        </c:ser>
        <c:dLbls>
          <c:showLegendKey val="0"/>
          <c:showVal val="0"/>
          <c:showCatName val="0"/>
          <c:showSerName val="0"/>
          <c:showPercent val="0"/>
          <c:showBubbleSize val="0"/>
        </c:dLbls>
        <c:gapWidth val="150"/>
        <c:overlap val="100"/>
        <c:axId val="31567872"/>
        <c:axId val="31569408"/>
      </c:barChart>
      <c:lineChart>
        <c:grouping val="standard"/>
        <c:varyColors val="0"/>
        <c:ser>
          <c:idx val="0"/>
          <c:order val="0"/>
          <c:tx>
            <c:strRef>
              <c:f>Data!$P$2</c:f>
              <c:strCache>
                <c:ptCount val="1"/>
                <c:pt idx="0">
                  <c:v>Gross Value Added</c:v>
                </c:pt>
              </c:strCache>
            </c:strRef>
          </c:tx>
          <c:spPr>
            <a:ln w="9525" cap="rnd">
              <a:solidFill>
                <a:schemeClr val="tx1"/>
              </a:solidFill>
              <a:prstDash val="sysDash"/>
              <a:round/>
            </a:ln>
            <a:effectLst/>
          </c:spPr>
          <c:marker>
            <c:symbol val="none"/>
          </c:marker>
          <c:cat>
            <c:numRef>
              <c:f>Data!$O$7:$O$17</c:f>
              <c:numCache>
                <c:formatCode>yyyy</c:formatCode>
                <c:ptCount val="11"/>
                <c:pt idx="0">
                  <c:v>39813</c:v>
                </c:pt>
                <c:pt idx="1">
                  <c:v>40178</c:v>
                </c:pt>
                <c:pt idx="2">
                  <c:v>40543</c:v>
                </c:pt>
                <c:pt idx="3">
                  <c:v>40908</c:v>
                </c:pt>
                <c:pt idx="4">
                  <c:v>41274</c:v>
                </c:pt>
                <c:pt idx="5">
                  <c:v>41639</c:v>
                </c:pt>
                <c:pt idx="6">
                  <c:v>42004</c:v>
                </c:pt>
                <c:pt idx="7">
                  <c:v>42369</c:v>
                </c:pt>
                <c:pt idx="8">
                  <c:v>42735</c:v>
                </c:pt>
                <c:pt idx="9">
                  <c:v>43100</c:v>
                </c:pt>
                <c:pt idx="10">
                  <c:v>43465</c:v>
                </c:pt>
              </c:numCache>
            </c:numRef>
          </c:cat>
          <c:val>
            <c:numRef>
              <c:f>Data!$P$7:$P$17</c:f>
              <c:numCache>
                <c:formatCode>0.0</c:formatCode>
                <c:ptCount val="11"/>
                <c:pt idx="0">
                  <c:v>10.446531359443968</c:v>
                </c:pt>
                <c:pt idx="1">
                  <c:v>9.1865921692248573</c:v>
                </c:pt>
                <c:pt idx="2">
                  <c:v>9.3410965743248191</c:v>
                </c:pt>
                <c:pt idx="3">
                  <c:v>12.711310888838931</c:v>
                </c:pt>
                <c:pt idx="4">
                  <c:v>9.6326353182531363</c:v>
                </c:pt>
                <c:pt idx="5">
                  <c:v>10.388048896518908</c:v>
                </c:pt>
                <c:pt idx="6">
                  <c:v>10.338226220275292</c:v>
                </c:pt>
                <c:pt idx="7">
                  <c:v>11.089837696935209</c:v>
                </c:pt>
                <c:pt idx="8">
                  <c:v>10.781079806310863</c:v>
                </c:pt>
                <c:pt idx="9">
                  <c:v>10.147947681709129</c:v>
                </c:pt>
                <c:pt idx="10">
                  <c:v>7.7050496541895583</c:v>
                </c:pt>
              </c:numCache>
            </c:numRef>
          </c:val>
          <c:smooth val="0"/>
          <c:extLst xmlns:c16r2="http://schemas.microsoft.com/office/drawing/2015/06/chart">
            <c:ext xmlns:c16="http://schemas.microsoft.com/office/drawing/2014/chart" uri="{C3380CC4-5D6E-409C-BE32-E72D297353CC}">
              <c16:uniqueId val="{00000004-1405-42B7-8478-538055BABD79}"/>
            </c:ext>
          </c:extLst>
        </c:ser>
        <c:dLbls>
          <c:showLegendKey val="0"/>
          <c:showVal val="0"/>
          <c:showCatName val="0"/>
          <c:showSerName val="0"/>
          <c:showPercent val="0"/>
          <c:showBubbleSize val="0"/>
        </c:dLbls>
        <c:marker val="1"/>
        <c:smooth val="0"/>
        <c:axId val="31567872"/>
        <c:axId val="31569408"/>
      </c:lineChart>
      <c:dateAx>
        <c:axId val="31567872"/>
        <c:scaling>
          <c:orientation val="minMax"/>
        </c:scaling>
        <c:delete val="0"/>
        <c:axPos val="b"/>
        <c:numFmt formatCode="yyyy" sourceLinked="1"/>
        <c:majorTickMark val="in"/>
        <c:minorTickMark val="none"/>
        <c:tickLblPos val="nextTo"/>
        <c:spPr>
          <a:noFill/>
          <a:ln w="12700" cap="flat" cmpd="sng" algn="ctr">
            <a:solidFill>
              <a:srgbClr val="B3B3B3"/>
            </a:solidFill>
            <a:prstDash val="solid"/>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31569408"/>
        <c:crosses val="autoZero"/>
        <c:auto val="1"/>
        <c:lblOffset val="100"/>
        <c:baseTimeUnit val="years"/>
      </c:dateAx>
      <c:valAx>
        <c:axId val="31569408"/>
        <c:scaling>
          <c:orientation val="minMax"/>
        </c:scaling>
        <c:delete val="0"/>
        <c:axPos val="l"/>
        <c:numFmt formatCode="0" sourceLinked="0"/>
        <c:majorTickMark val="in"/>
        <c:minorTickMark val="none"/>
        <c:tickLblPos val="nextTo"/>
        <c:spPr>
          <a:noFill/>
          <a:ln w="12700">
            <a:solidFill>
              <a:srgbClr val="B3B3B3"/>
            </a:solidFill>
            <a:prstDash val="soli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31567872"/>
        <c:crosses val="autoZero"/>
        <c:crossBetween val="between"/>
      </c:valAx>
      <c:spPr>
        <a:solidFill>
          <a:srgbClr val="FFFFFF"/>
        </a:solidFill>
        <a:ln w="12700">
          <a:noFill/>
          <a:prstDash val="solid"/>
        </a:ln>
        <a:effectLst/>
      </c:spPr>
    </c:plotArea>
    <c:legend>
      <c:legendPos val="t"/>
      <c:layout>
        <c:manualLayout>
          <c:xMode val="edge"/>
          <c:yMode val="edge"/>
          <c:x val="9.3567927970037573E-2"/>
          <c:y val="0.24405258157025833"/>
          <c:w val="0.8615767849321293"/>
          <c:h val="0.1471349717648930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25400" cap="flat" cmpd="sng" algn="ctr">
      <a:noFill/>
      <a:round/>
    </a:ln>
    <a:effectLst/>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239989534389353E-2"/>
          <c:y val="0.20184443157377674"/>
          <c:w val="0.88114718355154853"/>
          <c:h val="0.62417350415756667"/>
        </c:manualLayout>
      </c:layout>
      <c:barChart>
        <c:barDir val="col"/>
        <c:grouping val="clustered"/>
        <c:varyColors val="0"/>
        <c:ser>
          <c:idx val="0"/>
          <c:order val="0"/>
          <c:spPr>
            <a:solidFill>
              <a:srgbClr val="4998A7"/>
            </a:solidFill>
          </c:spPr>
          <c:invertIfNegative val="0"/>
          <c:cat>
            <c:numRef>
              <c:f>Sheet1!$A$7:$A$20</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Sheet1!$E$7:$E$20</c:f>
              <c:numCache>
                <c:formatCode>0.0</c:formatCode>
                <c:ptCount val="14"/>
                <c:pt idx="0">
                  <c:v>9.1999999999999993</c:v>
                </c:pt>
                <c:pt idx="1">
                  <c:v>8</c:v>
                </c:pt>
                <c:pt idx="2">
                  <c:v>12.3</c:v>
                </c:pt>
                <c:pt idx="3">
                  <c:v>9.4</c:v>
                </c:pt>
                <c:pt idx="4">
                  <c:v>10.1</c:v>
                </c:pt>
                <c:pt idx="5">
                  <c:v>9.6999999999999993</c:v>
                </c:pt>
                <c:pt idx="6">
                  <c:v>17.2</c:v>
                </c:pt>
                <c:pt idx="7">
                  <c:v>19.2</c:v>
                </c:pt>
                <c:pt idx="8">
                  <c:v>17.600000000000001</c:v>
                </c:pt>
                <c:pt idx="9">
                  <c:v>20.5</c:v>
                </c:pt>
                <c:pt idx="10">
                  <c:v>21.9</c:v>
                </c:pt>
                <c:pt idx="11">
                  <c:v>22.4</c:v>
                </c:pt>
                <c:pt idx="12">
                  <c:v>22.4</c:v>
                </c:pt>
                <c:pt idx="13">
                  <c:v>24.3</c:v>
                </c:pt>
              </c:numCache>
            </c:numRef>
          </c:val>
          <c:extLst xmlns:c16r2="http://schemas.microsoft.com/office/drawing/2015/06/chart">
            <c:ext xmlns:c16="http://schemas.microsoft.com/office/drawing/2014/chart" uri="{C3380CC4-5D6E-409C-BE32-E72D297353CC}">
              <c16:uniqueId val="{00000000-04C9-406B-B6DE-C39B86AE482A}"/>
            </c:ext>
          </c:extLst>
        </c:ser>
        <c:dLbls>
          <c:showLegendKey val="0"/>
          <c:showVal val="0"/>
          <c:showCatName val="0"/>
          <c:showSerName val="0"/>
          <c:showPercent val="0"/>
          <c:showBubbleSize val="0"/>
        </c:dLbls>
        <c:gapWidth val="150"/>
        <c:axId val="116701824"/>
        <c:axId val="116707712"/>
      </c:barChart>
      <c:catAx>
        <c:axId val="116701824"/>
        <c:scaling>
          <c:orientation val="minMax"/>
        </c:scaling>
        <c:delete val="0"/>
        <c:axPos val="b"/>
        <c:numFmt formatCode="General" sourceLinked="1"/>
        <c:majorTickMark val="none"/>
        <c:minorTickMark val="none"/>
        <c:tickLblPos val="nextTo"/>
        <c:txPr>
          <a:bodyPr/>
          <a:lstStyle/>
          <a:p>
            <a:pPr>
              <a:defRPr sz="1200"/>
            </a:pPr>
            <a:endParaRPr lang="en-US"/>
          </a:p>
        </c:txPr>
        <c:crossAx val="116707712"/>
        <c:crosses val="autoZero"/>
        <c:auto val="1"/>
        <c:lblAlgn val="ctr"/>
        <c:lblOffset val="100"/>
        <c:noMultiLvlLbl val="0"/>
      </c:catAx>
      <c:valAx>
        <c:axId val="116707712"/>
        <c:scaling>
          <c:orientation val="minMax"/>
        </c:scaling>
        <c:delete val="0"/>
        <c:axPos val="l"/>
        <c:numFmt formatCode="0" sourceLinked="0"/>
        <c:majorTickMark val="out"/>
        <c:minorTickMark val="none"/>
        <c:tickLblPos val="nextTo"/>
        <c:txPr>
          <a:bodyPr/>
          <a:lstStyle/>
          <a:p>
            <a:pPr>
              <a:defRPr sz="1200"/>
            </a:pPr>
            <a:endParaRPr lang="en-US"/>
          </a:p>
        </c:txPr>
        <c:crossAx val="116701824"/>
        <c:crosses val="autoZero"/>
        <c:crossBetween val="between"/>
      </c:valAx>
    </c:plotArea>
    <c:plotVisOnly val="1"/>
    <c:dispBlanksAs val="gap"/>
    <c:showDLblsOverMax val="0"/>
  </c:chart>
  <c:spPr>
    <a:ln>
      <a:noFill/>
    </a:ln>
  </c:spPr>
  <c:txPr>
    <a:bodyPr/>
    <a:lstStyle/>
    <a:p>
      <a:pPr>
        <a:defRPr>
          <a:latin typeface="Century Gothic"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749152180895466E-2"/>
          <c:y val="0.17224171539961014"/>
          <c:w val="0.88265458029358579"/>
          <c:h val="0.60897768078708459"/>
        </c:manualLayout>
      </c:layout>
      <c:barChart>
        <c:barDir val="col"/>
        <c:grouping val="stacked"/>
        <c:varyColors val="0"/>
        <c:ser>
          <c:idx val="0"/>
          <c:order val="0"/>
          <c:tx>
            <c:strRef>
              <c:f>Sheet1!$B$29</c:f>
              <c:strCache>
                <c:ptCount val="1"/>
                <c:pt idx="0">
                  <c:v>Public and prority sectors</c:v>
                </c:pt>
              </c:strCache>
            </c:strRef>
          </c:tx>
          <c:spPr>
            <a:solidFill>
              <a:srgbClr val="4998A7"/>
            </a:solidFill>
            <a:ln>
              <a:noFill/>
            </a:ln>
            <a:effectLst/>
          </c:spPr>
          <c:invertIfNegative val="0"/>
          <c:cat>
            <c:numRef>
              <c:f>Sheet1!$G$3:$V$3</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Sheet1!$G$29:$V$29</c:f>
              <c:numCache>
                <c:formatCode>_(* #,##0.0_);_(* \(#,##0.0\);_(* "-"??_);_(@_)</c:formatCode>
                <c:ptCount val="16"/>
                <c:pt idx="0">
                  <c:v>2.1010934451712346</c:v>
                </c:pt>
                <c:pt idx="1">
                  <c:v>5.5769557617946184</c:v>
                </c:pt>
                <c:pt idx="2">
                  <c:v>5.4341991951422166</c:v>
                </c:pt>
                <c:pt idx="3">
                  <c:v>6.1326903827254915</c:v>
                </c:pt>
                <c:pt idx="4">
                  <c:v>7.5663473743470524</c:v>
                </c:pt>
                <c:pt idx="5">
                  <c:v>7.5844336180581857</c:v>
                </c:pt>
                <c:pt idx="6">
                  <c:v>8.1416035224899996</c:v>
                </c:pt>
                <c:pt idx="7">
                  <c:v>11.166015941634813</c:v>
                </c:pt>
                <c:pt idx="8">
                  <c:v>13.233271303060363</c:v>
                </c:pt>
                <c:pt idx="9">
                  <c:v>15.609127019004569</c:v>
                </c:pt>
                <c:pt idx="10">
                  <c:v>17.146016505341922</c:v>
                </c:pt>
                <c:pt idx="11">
                  <c:v>18.723660850818501</c:v>
                </c:pt>
                <c:pt idx="12">
                  <c:v>18.85567187489039</c:v>
                </c:pt>
                <c:pt idx="13">
                  <c:v>19.028522542855484</c:v>
                </c:pt>
                <c:pt idx="14">
                  <c:v>20.037320245026617</c:v>
                </c:pt>
                <c:pt idx="15">
                  <c:v>19.712270842840312</c:v>
                </c:pt>
              </c:numCache>
            </c:numRef>
          </c:val>
          <c:extLst xmlns:c16r2="http://schemas.microsoft.com/office/drawing/2015/06/chart">
            <c:ext xmlns:c16="http://schemas.microsoft.com/office/drawing/2014/chart" uri="{C3380CC4-5D6E-409C-BE32-E72D297353CC}">
              <c16:uniqueId val="{00000000-F17B-4250-B42E-F0E4EE8A0146}"/>
            </c:ext>
          </c:extLst>
        </c:ser>
        <c:ser>
          <c:idx val="1"/>
          <c:order val="1"/>
          <c:tx>
            <c:strRef>
              <c:f>Sheet1!$B$30</c:f>
              <c:strCache>
                <c:ptCount val="1"/>
                <c:pt idx="0">
                  <c:v>Private sector</c:v>
                </c:pt>
              </c:strCache>
            </c:strRef>
          </c:tx>
          <c:spPr>
            <a:solidFill>
              <a:schemeClr val="bg1">
                <a:lumMod val="75000"/>
              </a:schemeClr>
            </a:solidFill>
            <a:ln>
              <a:noFill/>
            </a:ln>
            <a:effectLst/>
          </c:spPr>
          <c:invertIfNegative val="0"/>
          <c:cat>
            <c:numRef>
              <c:f>Sheet1!$G$3:$V$3</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Sheet1!$G$30:$V$30</c:f>
              <c:numCache>
                <c:formatCode>_(* #,##0.0_);_(* \(#,##0.0\);_(* "-"??_);_(@_)</c:formatCode>
                <c:ptCount val="16"/>
                <c:pt idx="0">
                  <c:v>11.571419481328222</c:v>
                </c:pt>
                <c:pt idx="1">
                  <c:v>11.798459893326886</c:v>
                </c:pt>
                <c:pt idx="2">
                  <c:v>12.680590171548847</c:v>
                </c:pt>
                <c:pt idx="3">
                  <c:v>12.046740950523063</c:v>
                </c:pt>
                <c:pt idx="4">
                  <c:v>11.175605543842931</c:v>
                </c:pt>
                <c:pt idx="5">
                  <c:v>9.1085706156930417</c:v>
                </c:pt>
                <c:pt idx="6">
                  <c:v>10.36183128846695</c:v>
                </c:pt>
                <c:pt idx="7">
                  <c:v>9.5889201487817353</c:v>
                </c:pt>
                <c:pt idx="8">
                  <c:v>9.1833569642809607</c:v>
                </c:pt>
                <c:pt idx="9">
                  <c:v>8.7807287759778667</c:v>
                </c:pt>
                <c:pt idx="10">
                  <c:v>8.5982462213539961</c:v>
                </c:pt>
                <c:pt idx="11">
                  <c:v>9.2205036537911376</c:v>
                </c:pt>
                <c:pt idx="12">
                  <c:v>9.3763817544450365</c:v>
                </c:pt>
                <c:pt idx="13">
                  <c:v>10.746910486675967</c:v>
                </c:pt>
                <c:pt idx="14">
                  <c:v>10.957379335834569</c:v>
                </c:pt>
                <c:pt idx="15">
                  <c:v>12.120120680030203</c:v>
                </c:pt>
              </c:numCache>
            </c:numRef>
          </c:val>
          <c:extLst xmlns:c16r2="http://schemas.microsoft.com/office/drawing/2015/06/chart">
            <c:ext xmlns:c16="http://schemas.microsoft.com/office/drawing/2014/chart" uri="{C3380CC4-5D6E-409C-BE32-E72D297353CC}">
              <c16:uniqueId val="{00000001-F17B-4250-B42E-F0E4EE8A0146}"/>
            </c:ext>
          </c:extLst>
        </c:ser>
        <c:dLbls>
          <c:showLegendKey val="0"/>
          <c:showVal val="0"/>
          <c:showCatName val="0"/>
          <c:showSerName val="0"/>
          <c:showPercent val="0"/>
          <c:showBubbleSize val="0"/>
        </c:dLbls>
        <c:gapWidth val="150"/>
        <c:overlap val="100"/>
        <c:axId val="116762496"/>
        <c:axId val="116764032"/>
      </c:barChart>
      <c:catAx>
        <c:axId val="11676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116764032"/>
        <c:crosses val="autoZero"/>
        <c:auto val="1"/>
        <c:lblAlgn val="ctr"/>
        <c:lblOffset val="100"/>
        <c:noMultiLvlLbl val="0"/>
      </c:catAx>
      <c:valAx>
        <c:axId val="116764032"/>
        <c:scaling>
          <c:orientation val="minMax"/>
        </c:scaling>
        <c:delete val="0"/>
        <c:axPos val="l"/>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6762496"/>
        <c:crosses val="autoZero"/>
        <c:crossBetween val="between"/>
      </c:valAx>
      <c:spPr>
        <a:noFill/>
        <a:ln>
          <a:noFill/>
        </a:ln>
        <a:effectLst/>
      </c:spPr>
    </c:plotArea>
    <c:legend>
      <c:legendPos val="b"/>
      <c:layout>
        <c:manualLayout>
          <c:xMode val="edge"/>
          <c:yMode val="edge"/>
          <c:x val="9.764114101302547E-2"/>
          <c:y val="0.28247744723089951"/>
          <c:w val="0.57399676168713376"/>
          <c:h val="0.1370031046037195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2000" b="0" dirty="0" smtClean="0">
                <a:solidFill>
                  <a:srgbClr val="034B64"/>
                </a:solidFill>
              </a:rPr>
              <a:t>የውጭ</a:t>
            </a:r>
            <a:r>
              <a:rPr lang="en-US" sz="2000" b="0" baseline="0" dirty="0" smtClean="0">
                <a:solidFill>
                  <a:srgbClr val="034B64"/>
                </a:solidFill>
              </a:rPr>
              <a:t> </a:t>
            </a:r>
            <a:r>
              <a:rPr lang="en-US" sz="2000" b="0" baseline="0" dirty="0" err="1" smtClean="0">
                <a:solidFill>
                  <a:srgbClr val="034B64"/>
                </a:solidFill>
              </a:rPr>
              <a:t>ብድርና</a:t>
            </a:r>
            <a:r>
              <a:rPr lang="en-US" sz="2000" b="0" baseline="0" dirty="0" smtClean="0">
                <a:solidFill>
                  <a:srgbClr val="034B64"/>
                </a:solidFill>
              </a:rPr>
              <a:t> </a:t>
            </a:r>
            <a:r>
              <a:rPr lang="en-US" sz="2000" b="0" baseline="0" dirty="0" err="1" smtClean="0">
                <a:solidFill>
                  <a:srgbClr val="034B64"/>
                </a:solidFill>
              </a:rPr>
              <a:t>ዕርዳታ</a:t>
            </a:r>
            <a:r>
              <a:rPr lang="en-US" sz="2000" b="0" baseline="0" dirty="0" smtClean="0">
                <a:solidFill>
                  <a:srgbClr val="034B64"/>
                </a:solidFill>
              </a:rPr>
              <a:t>  </a:t>
            </a:r>
            <a:r>
              <a:rPr lang="en-US" sz="2000" b="0" i="1" dirty="0" smtClean="0">
                <a:solidFill>
                  <a:srgbClr val="034B64"/>
                </a:solidFill>
              </a:rPr>
              <a:t>(</a:t>
            </a:r>
            <a:r>
              <a:rPr lang="am-ET" sz="1600" b="0" i="0" u="none" strike="noStrike" baseline="0" dirty="0" smtClean="0">
                <a:effectLst/>
              </a:rPr>
              <a:t>ከአጠቃላይ የሀገር ው</a:t>
            </a:r>
            <a:r>
              <a:rPr lang="en-US" sz="1600" b="0" i="0" u="none" strike="noStrike" baseline="0" dirty="0" smtClean="0">
                <a:effectLst/>
              </a:rPr>
              <a:t>ስ</a:t>
            </a:r>
            <a:r>
              <a:rPr lang="am-ET" sz="1600" b="0" i="0" u="none" strike="noStrike" baseline="0" dirty="0" smtClean="0">
                <a:effectLst/>
              </a:rPr>
              <a:t>ጥ ምርት ድርሻ</a:t>
            </a:r>
            <a:r>
              <a:rPr lang="en-US" sz="1600" b="0" i="0" u="none" strike="noStrike" baseline="0" dirty="0" smtClean="0">
                <a:effectLst/>
              </a:rPr>
              <a:t> በመቶኛ</a:t>
            </a:r>
            <a:r>
              <a:rPr lang="en-US" sz="2000" b="0" i="1" dirty="0" smtClean="0">
                <a:solidFill>
                  <a:srgbClr val="034B64"/>
                </a:solidFill>
              </a:rPr>
              <a:t>)</a:t>
            </a:r>
            <a:endParaRPr lang="en-US" sz="2000" b="0" i="1" dirty="0">
              <a:solidFill>
                <a:srgbClr val="034B64"/>
              </a:solidFill>
            </a:endParaRPr>
          </a:p>
        </c:rich>
      </c:tx>
      <c:layout>
        <c:manualLayout>
          <c:xMode val="edge"/>
          <c:yMode val="edge"/>
          <c:x val="2.4641151542042994E-2"/>
          <c:y val="3.450981764860736E-2"/>
        </c:manualLayout>
      </c:layout>
      <c:overlay val="0"/>
      <c:spPr>
        <a:noFill/>
        <a:ln>
          <a:noFill/>
        </a:ln>
        <a:effectLst/>
      </c:spPr>
    </c:title>
    <c:autoTitleDeleted val="0"/>
    <c:plotArea>
      <c:layout>
        <c:manualLayout>
          <c:layoutTarget val="inner"/>
          <c:xMode val="edge"/>
          <c:yMode val="edge"/>
          <c:x val="6.6580927384076991E-2"/>
          <c:y val="0.19592884895987922"/>
          <c:w val="0.90286351706036749"/>
          <c:h val="0.6463239380497241"/>
        </c:manualLayout>
      </c:layout>
      <c:barChart>
        <c:barDir val="col"/>
        <c:grouping val="stacked"/>
        <c:varyColors val="0"/>
        <c:ser>
          <c:idx val="0"/>
          <c:order val="0"/>
          <c:tx>
            <c:strRef>
              <c:f>'Official flows'!$A$8</c:f>
              <c:strCache>
                <c:ptCount val="1"/>
                <c:pt idx="0">
                  <c:v>Loan disbursement- net</c:v>
                </c:pt>
              </c:strCache>
            </c:strRef>
          </c:tx>
          <c:spPr>
            <a:solidFill>
              <a:srgbClr val="57A7B5"/>
            </a:solidFill>
            <a:ln>
              <a:noFill/>
            </a:ln>
            <a:effectLst/>
          </c:spPr>
          <c:invertIfNegative val="0"/>
          <c:cat>
            <c:numRef>
              <c:f>'Official flows'!$B$2:$P$2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'Official flows'!$B$8:$P$8</c:f>
              <c:numCache>
                <c:formatCode>#,##0.0</c:formatCode>
                <c:ptCount val="15"/>
                <c:pt idx="0">
                  <c:v>4.3617790155928846</c:v>
                </c:pt>
                <c:pt idx="1">
                  <c:v>4.0109217531669055</c:v>
                </c:pt>
                <c:pt idx="2">
                  <c:v>1.7957102352606908</c:v>
                </c:pt>
                <c:pt idx="3">
                  <c:v>1.3688616087376702</c:v>
                </c:pt>
                <c:pt idx="4">
                  <c:v>1.1316399625179421</c:v>
                </c:pt>
                <c:pt idx="5">
                  <c:v>2.2267513498577896</c:v>
                </c:pt>
                <c:pt idx="6">
                  <c:v>4.8925310949339327</c:v>
                </c:pt>
                <c:pt idx="7">
                  <c:v>5.9776051124599263</c:v>
                </c:pt>
                <c:pt idx="8">
                  <c:v>3.0755433216286132</c:v>
                </c:pt>
                <c:pt idx="9">
                  <c:v>4.5357270868034325</c:v>
                </c:pt>
                <c:pt idx="10">
                  <c:v>4.7476808571839504</c:v>
                </c:pt>
                <c:pt idx="11">
                  <c:v>8.7674681447305272</c:v>
                </c:pt>
                <c:pt idx="12">
                  <c:v>3.6989017053178452</c:v>
                </c:pt>
                <c:pt idx="13">
                  <c:v>2.558061399217221</c:v>
                </c:pt>
                <c:pt idx="14">
                  <c:v>3.0447531888662334</c:v>
                </c:pt>
              </c:numCache>
            </c:numRef>
          </c:val>
          <c:extLst xmlns:c16r2="http://schemas.microsoft.com/office/drawing/2015/06/chart">
            <c:ext xmlns:c16="http://schemas.microsoft.com/office/drawing/2014/chart" uri="{C3380CC4-5D6E-409C-BE32-E72D297353CC}">
              <c16:uniqueId val="{00000000-1D99-4C93-8CEE-53AC34FE4E16}"/>
            </c:ext>
          </c:extLst>
        </c:ser>
        <c:ser>
          <c:idx val="1"/>
          <c:order val="1"/>
          <c:tx>
            <c:strRef>
              <c:f>'Official flows'!$A$9</c:f>
              <c:strCache>
                <c:ptCount val="1"/>
                <c:pt idx="0">
                  <c:v>Grants</c:v>
                </c:pt>
              </c:strCache>
            </c:strRef>
          </c:tx>
          <c:spPr>
            <a:solidFill>
              <a:schemeClr val="bg1">
                <a:lumMod val="65000"/>
              </a:schemeClr>
            </a:solidFill>
            <a:ln>
              <a:noFill/>
            </a:ln>
            <a:effectLst/>
          </c:spPr>
          <c:invertIfNegative val="0"/>
          <c:cat>
            <c:numRef>
              <c:f>'Official flows'!$B$2:$P$2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'Official flows'!$B$9:$P$9</c:f>
              <c:numCache>
                <c:formatCode>#,##0.0</c:formatCode>
                <c:ptCount val="15"/>
                <c:pt idx="0">
                  <c:v>5.6570862349100475</c:v>
                </c:pt>
                <c:pt idx="1">
                  <c:v>6.0880615269435658</c:v>
                </c:pt>
                <c:pt idx="2">
                  <c:v>5.0052936037157805</c:v>
                </c:pt>
                <c:pt idx="3">
                  <c:v>6.1127786981462826</c:v>
                </c:pt>
                <c:pt idx="4">
                  <c:v>4.9292286046092499</c:v>
                </c:pt>
                <c:pt idx="5">
                  <c:v>4.8298246027001976</c:v>
                </c:pt>
                <c:pt idx="6">
                  <c:v>6.3964502276991801</c:v>
                </c:pt>
                <c:pt idx="7">
                  <c:v>5.9264014029270156</c:v>
                </c:pt>
                <c:pt idx="8">
                  <c:v>4.183975562713151</c:v>
                </c:pt>
                <c:pt idx="9">
                  <c:v>3.2379430306352659</c:v>
                </c:pt>
                <c:pt idx="10">
                  <c:v>2.7837209010499064</c:v>
                </c:pt>
                <c:pt idx="11">
                  <c:v>2.3606854294074844</c:v>
                </c:pt>
                <c:pt idx="12">
                  <c:v>1.9045220801139251</c:v>
                </c:pt>
                <c:pt idx="13">
                  <c:v>1.7936418480633511</c:v>
                </c:pt>
                <c:pt idx="14">
                  <c:v>1.5119963617263965</c:v>
                </c:pt>
              </c:numCache>
            </c:numRef>
          </c:val>
          <c:extLst xmlns:c16r2="http://schemas.microsoft.com/office/drawing/2015/06/chart">
            <c:ext xmlns:c16="http://schemas.microsoft.com/office/drawing/2014/chart" uri="{C3380CC4-5D6E-409C-BE32-E72D297353CC}">
              <c16:uniqueId val="{00000001-1D99-4C93-8CEE-53AC34FE4E16}"/>
            </c:ext>
          </c:extLst>
        </c:ser>
        <c:dLbls>
          <c:showLegendKey val="0"/>
          <c:showVal val="0"/>
          <c:showCatName val="0"/>
          <c:showSerName val="0"/>
          <c:showPercent val="0"/>
          <c:showBubbleSize val="0"/>
        </c:dLbls>
        <c:gapWidth val="150"/>
        <c:overlap val="100"/>
        <c:axId val="117285632"/>
        <c:axId val="117287168"/>
      </c:barChart>
      <c:catAx>
        <c:axId val="11728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7287168"/>
        <c:crosses val="autoZero"/>
        <c:auto val="1"/>
        <c:lblAlgn val="ctr"/>
        <c:lblOffset val="100"/>
        <c:noMultiLvlLbl val="0"/>
      </c:catAx>
      <c:valAx>
        <c:axId val="1172871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7285632"/>
        <c:crosses val="autoZero"/>
        <c:crossBetween val="between"/>
      </c:valAx>
      <c:spPr>
        <a:noFill/>
        <a:ln>
          <a:noFill/>
        </a:ln>
        <a:effectLst/>
      </c:spPr>
    </c:plotArea>
    <c:legend>
      <c:legendPos val="b"/>
      <c:layout>
        <c:manualLayout>
          <c:xMode val="edge"/>
          <c:yMode val="edge"/>
          <c:x val="7.3736202194986666E-2"/>
          <c:y val="0.19888980728366651"/>
          <c:w val="0.40837714603497954"/>
          <c:h val="6.323740911226577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entury Gothic" panose="020B0502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ectangle 1">
          <a:extLst xmlns:a="http://schemas.openxmlformats.org/drawingml/2006/main">
            <a:ext uri="{FF2B5EF4-FFF2-40B4-BE49-F238E27FC236}">
              <a16:creationId xmlns="" xmlns:a16="http://schemas.microsoft.com/office/drawing/2014/main" id="{2404AD05-F5EF-4517-9298-AB55F91C6A75}"/>
            </a:ext>
          </a:extLst>
        </cdr:cNvPr>
        <cdr:cNvSpPr/>
      </cdr:nvSpPr>
      <cdr:spPr>
        <a:xfrm xmlns:a="http://schemas.openxmlformats.org/drawingml/2006/main">
          <a:off x="0" y="0"/>
          <a:ext cx="3179291" cy="237394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0.06292</cdr:x>
      <cdr:y>0</cdr:y>
    </cdr:from>
    <cdr:to>
      <cdr:x>1</cdr:x>
      <cdr:y>0.09828</cdr:y>
    </cdr:to>
    <cdr:sp macro="" textlink="">
      <cdr:nvSpPr>
        <cdr:cNvPr id="3" name="TextBox 2">
          <a:extLst xmlns:a="http://schemas.openxmlformats.org/drawingml/2006/main">
            <a:ext uri="{FF2B5EF4-FFF2-40B4-BE49-F238E27FC236}">
              <a16:creationId xmlns="" xmlns:a16="http://schemas.microsoft.com/office/drawing/2014/main" id="{36EBB3A3-DFB7-4917-83FB-AEAAE3FFC278}"/>
            </a:ext>
          </a:extLst>
        </cdr:cNvPr>
        <cdr:cNvSpPr txBox="1"/>
      </cdr:nvSpPr>
      <cdr:spPr>
        <a:xfrm xmlns:a="http://schemas.openxmlformats.org/drawingml/2006/main">
          <a:off x="240188" y="-1066292"/>
          <a:ext cx="3577160" cy="369332"/>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lvl="0" rtl="0">
            <a:defRPr/>
          </a:pPr>
          <a:r>
            <a:rPr lang="am-ET" sz="1800" dirty="0">
              <a:solidFill>
                <a:srgbClr val="034B64"/>
              </a:solidFill>
              <a:latin typeface="Century Gothic" panose="020B0502020202020204" pitchFamily="34" charset="0"/>
            </a:rPr>
            <a:t>ቢዝነስ ለማካናወን </a:t>
          </a:r>
          <a:r>
            <a:rPr lang="en-US" sz="1800" dirty="0" smtClean="0">
              <a:solidFill>
                <a:srgbClr val="034B64"/>
              </a:solidFill>
              <a:latin typeface="Century Gothic" panose="020B0502020202020204" pitchFamily="34" charset="0"/>
            </a:rPr>
            <a:t> ዋናዎቹ </a:t>
          </a:r>
          <a:r>
            <a:rPr lang="am-ET" sz="1800" dirty="0" smtClean="0">
              <a:solidFill>
                <a:srgbClr val="034B64"/>
              </a:solidFill>
              <a:latin typeface="Century Gothic" panose="020B0502020202020204" pitchFamily="34" charset="0"/>
            </a:rPr>
            <a:t>እንቅፋት </a:t>
          </a:r>
          <a:endParaRPr lang="en-US" sz="1800" dirty="0">
            <a:solidFill>
              <a:srgbClr val="034B64"/>
            </a:solidFill>
            <a:latin typeface="Century Gothic" panose="020B0502020202020204" pitchFamily="34" charset="0"/>
          </a:endParaRPr>
        </a:p>
      </cdr:txBody>
    </cdr:sp>
  </cdr:relSizeAnchor>
  <cdr:relSizeAnchor xmlns:cdr="http://schemas.openxmlformats.org/drawingml/2006/chartDrawing">
    <cdr:from>
      <cdr:x>0.00648</cdr:x>
      <cdr:y>0.90955</cdr:y>
    </cdr:from>
    <cdr:to>
      <cdr:x>0.98984</cdr:x>
      <cdr:y>0.97507</cdr:y>
    </cdr:to>
    <cdr:sp macro="" textlink="">
      <cdr:nvSpPr>
        <cdr:cNvPr id="4" name="TextBox 1">
          <a:extLst xmlns:a="http://schemas.openxmlformats.org/drawingml/2006/main">
            <a:ext uri="{FF2B5EF4-FFF2-40B4-BE49-F238E27FC236}">
              <a16:creationId xmlns="" xmlns:a16="http://schemas.microsoft.com/office/drawing/2014/main" id="{49E172D7-33DA-46C8-9286-F464A26CB55F}"/>
            </a:ext>
          </a:extLst>
        </cdr:cNvPr>
        <cdr:cNvSpPr txBox="1"/>
      </cdr:nvSpPr>
      <cdr:spPr>
        <a:xfrm xmlns:a="http://schemas.openxmlformats.org/drawingml/2006/main">
          <a:off x="24722" y="3418041"/>
          <a:ext cx="3753825" cy="24622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Segoe UI" panose="020B0502040204020203" pitchFamily="34" charset="0"/>
            </a:rPr>
            <a:t>Source: Global Competitiveness Report (2018)</a:t>
          </a:r>
          <a:r>
            <a:rPr lang="en-US" sz="1000" baseline="0" dirty="0">
              <a:latin typeface="Segoe UI" panose="020B0502040204020203" pitchFamily="34" charset="0"/>
            </a:rPr>
            <a:t>.</a:t>
          </a:r>
          <a:endParaRPr lang="en-US" sz="1000" dirty="0">
            <a:latin typeface="Segoe UI" panose="020B0502040204020203"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0.7082</cdr:x>
      <cdr:y>0.46692</cdr:y>
    </cdr:from>
    <cdr:to>
      <cdr:x>0.89314</cdr:x>
      <cdr:y>0.57594</cdr:y>
    </cdr:to>
    <cdr:sp macro="" textlink="">
      <cdr:nvSpPr>
        <cdr:cNvPr id="4" name="TextBox 3">
          <a:extLst xmlns:a="http://schemas.openxmlformats.org/drawingml/2006/main">
            <a:ext uri="{FF2B5EF4-FFF2-40B4-BE49-F238E27FC236}">
              <a16:creationId xmlns="" xmlns:a16="http://schemas.microsoft.com/office/drawing/2014/main" id="{A1A1F481-1133-4E8D-9EFC-BC3BC32E461A}"/>
            </a:ext>
          </a:extLst>
        </cdr:cNvPr>
        <cdr:cNvSpPr txBox="1"/>
      </cdr:nvSpPr>
      <cdr:spPr>
        <a:xfrm xmlns:a="http://schemas.openxmlformats.org/drawingml/2006/main">
          <a:off x="2717588" y="1328674"/>
          <a:ext cx="709669" cy="3102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rgbClr val="C00000"/>
              </a:solidFill>
            </a:rPr>
            <a:t>አማካይ</a:t>
          </a:r>
          <a:endParaRPr lang="en-US" sz="1100" b="1" dirty="0">
            <a:solidFill>
              <a:srgbClr val="C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0.00313</cdr:x>
      <cdr:y>0.0971</cdr:y>
    </cdr:from>
    <cdr:to>
      <cdr:x>1</cdr:x>
      <cdr:y>0.19424</cdr:y>
    </cdr:to>
    <cdr:sp macro="" textlink="">
      <cdr:nvSpPr>
        <cdr:cNvPr id="2" name="TextBox 1">
          <a:extLst xmlns:a="http://schemas.openxmlformats.org/drawingml/2006/main">
            <a:ext uri="{FF2B5EF4-FFF2-40B4-BE49-F238E27FC236}">
              <a16:creationId xmlns="" xmlns:a16="http://schemas.microsoft.com/office/drawing/2014/main" id="{EF757520-4626-45BB-8C2C-B6775F188AEA}"/>
            </a:ext>
          </a:extLst>
        </cdr:cNvPr>
        <cdr:cNvSpPr txBox="1"/>
      </cdr:nvSpPr>
      <cdr:spPr>
        <a:xfrm xmlns:a="http://schemas.openxmlformats.org/drawingml/2006/main">
          <a:off x="14110" y="369172"/>
          <a:ext cx="4493953" cy="369332"/>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800" dirty="0" smtClean="0">
              <a:solidFill>
                <a:srgbClr val="034B64"/>
              </a:solidFill>
              <a:latin typeface="Century Gothic" panose="020B0502020202020204" pitchFamily="34" charset="0"/>
            </a:rPr>
            <a:t>ለኢኮኖሚ ዕድገቱ ያላቸው ድርሻ </a:t>
          </a:r>
          <a:r>
            <a:rPr lang="en-US" sz="1800" b="0" dirty="0" smtClean="0">
              <a:solidFill>
                <a:srgbClr val="034B64"/>
              </a:solidFill>
              <a:latin typeface="Century Gothic" panose="020B0502020202020204" pitchFamily="34" charset="0"/>
            </a:rPr>
            <a:t>(በመቶኛ</a:t>
          </a:r>
          <a:r>
            <a:rPr lang="en-US" sz="1200" b="0" dirty="0" smtClean="0">
              <a:solidFill>
                <a:srgbClr val="034B64"/>
              </a:solidFill>
              <a:latin typeface="Century Gothic" panose="020B0502020202020204" pitchFamily="34" charset="0"/>
            </a:rPr>
            <a:t>)</a:t>
          </a:r>
          <a:endParaRPr lang="en-US" sz="1200" b="0" dirty="0">
            <a:solidFill>
              <a:srgbClr val="034B64"/>
            </a:solidFill>
            <a:latin typeface="Century Gothic" panose="020B0502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0.07817</cdr:x>
      <cdr:y>0.06559</cdr:y>
    </cdr:from>
    <cdr:to>
      <cdr:x>0.93691</cdr:x>
      <cdr:y>0.14294</cdr:y>
    </cdr:to>
    <cdr:sp macro="" textlink="">
      <cdr:nvSpPr>
        <cdr:cNvPr id="2" name="TBTitle">
          <a:extLst xmlns:a="http://schemas.openxmlformats.org/drawingml/2006/main">
            <a:ext uri="{FF2B5EF4-FFF2-40B4-BE49-F238E27FC236}">
              <a16:creationId xmlns="" xmlns:a16="http://schemas.microsoft.com/office/drawing/2014/main" id="{00000000-0008-0000-0000-000002000000}"/>
            </a:ext>
          </a:extLst>
        </cdr:cNvPr>
        <cdr:cNvSpPr txBox="1">
          <a:spLocks xmlns:a="http://schemas.openxmlformats.org/drawingml/2006/main" noChangeArrowheads="1"/>
        </cdr:cNvSpPr>
      </cdr:nvSpPr>
      <cdr:spPr bwMode="auto">
        <a:xfrm xmlns:a="http://schemas.openxmlformats.org/drawingml/2006/main">
          <a:off x="574124" y="273086"/>
          <a:ext cx="6306865" cy="3220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4114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am-ET" sz="2000" dirty="0">
              <a:solidFill>
                <a:srgbClr val="034B64"/>
              </a:solidFill>
              <a:latin typeface="Century Gothic" panose="020B0502020202020204" pitchFamily="34" charset="0"/>
              <a:cs typeface="Arial"/>
            </a:rPr>
            <a:t>ለኢኮኖሚ ዕድገቱ ያላቸው ድርሻ (በመቶኛ)</a:t>
          </a:r>
        </a:p>
      </cdr:txBody>
    </cdr:sp>
  </cdr:relSizeAnchor>
</c:userShapes>
</file>

<file path=ppt/drawings/drawing4.xml><?xml version="1.0" encoding="utf-8"?>
<c:userShapes xmlns:c="http://schemas.openxmlformats.org/drawingml/2006/chart">
  <cdr:relSizeAnchor xmlns:cdr="http://schemas.openxmlformats.org/drawingml/2006/chartDrawing">
    <cdr:from>
      <cdr:x>0.07081</cdr:x>
      <cdr:y>0.01878</cdr:y>
    </cdr:from>
    <cdr:to>
      <cdr:x>0.98991</cdr:x>
      <cdr:y>0.21726</cdr:y>
    </cdr:to>
    <cdr:sp macro="" textlink="">
      <cdr:nvSpPr>
        <cdr:cNvPr id="2" name="TextBox 1">
          <a:extLst xmlns:a="http://schemas.openxmlformats.org/drawingml/2006/main">
            <a:ext uri="{FF2B5EF4-FFF2-40B4-BE49-F238E27FC236}">
              <a16:creationId xmlns="" xmlns:a16="http://schemas.microsoft.com/office/drawing/2014/main" id="{0DAE9E99-0E24-4CE1-A27D-C75DE6385867}"/>
            </a:ext>
          </a:extLst>
        </cdr:cNvPr>
        <cdr:cNvSpPr txBox="1"/>
      </cdr:nvSpPr>
      <cdr:spPr>
        <a:xfrm xmlns:a="http://schemas.openxmlformats.org/drawingml/2006/main">
          <a:off x="285776" y="50800"/>
          <a:ext cx="3709561" cy="5370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40" b="0"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am-ET" sz="1800" kern="1200" dirty="0">
              <a:solidFill>
                <a:srgbClr val="034B64"/>
              </a:solidFill>
              <a:latin typeface="Century Gothic" panose="020B0502020202020204" pitchFamily="34" charset="0"/>
              <a:cs typeface="Segoe UI" panose="020B0502040204020203" pitchFamily="34" charset="0"/>
            </a:rPr>
            <a:t>ጠቅላላ የሀገር ውስጥ ቁጠባ ከአጠቃላይ የሀገር </a:t>
          </a:r>
          <a:r>
            <a:rPr lang="am-ET" sz="1800" kern="1200" dirty="0" smtClean="0">
              <a:solidFill>
                <a:srgbClr val="034B64"/>
              </a:solidFill>
              <a:latin typeface="Century Gothic" panose="020B0502020202020204" pitchFamily="34" charset="0"/>
              <a:cs typeface="Segoe UI" panose="020B0502040204020203" pitchFamily="34" charset="0"/>
            </a:rPr>
            <a:t>ው</a:t>
          </a:r>
          <a:r>
            <a:rPr lang="en-US" sz="1800" kern="1200" dirty="0">
              <a:solidFill>
                <a:srgbClr val="034B64"/>
              </a:solidFill>
              <a:latin typeface="Century Gothic" panose="020B0502020202020204" pitchFamily="34" charset="0"/>
              <a:cs typeface="Segoe UI" panose="020B0502040204020203" pitchFamily="34" charset="0"/>
            </a:rPr>
            <a:t>ስ</a:t>
          </a:r>
          <a:r>
            <a:rPr lang="am-ET" sz="1800" kern="1200" dirty="0" smtClean="0">
              <a:solidFill>
                <a:srgbClr val="034B64"/>
              </a:solidFill>
              <a:latin typeface="Century Gothic" panose="020B0502020202020204" pitchFamily="34" charset="0"/>
              <a:cs typeface="Segoe UI" panose="020B0502040204020203" pitchFamily="34" charset="0"/>
            </a:rPr>
            <a:t>ጥ </a:t>
          </a:r>
          <a:r>
            <a:rPr lang="am-ET" sz="1800" kern="1200" dirty="0">
              <a:solidFill>
                <a:srgbClr val="034B64"/>
              </a:solidFill>
              <a:latin typeface="Century Gothic" panose="020B0502020202020204" pitchFamily="34" charset="0"/>
              <a:cs typeface="Segoe UI" panose="020B0502040204020203" pitchFamily="34" charset="0"/>
            </a:rPr>
            <a:t>ምርት ድርሻ</a:t>
          </a:r>
          <a:endParaRPr lang="en-US" sz="1800" dirty="0">
            <a:solidFill>
              <a:srgbClr val="034B64"/>
            </a:solidFill>
            <a:latin typeface="Century Gothic" panose="020B0502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0.08697</cdr:x>
      <cdr:y>0.0089</cdr:y>
    </cdr:from>
    <cdr:to>
      <cdr:x>0.99005</cdr:x>
      <cdr:y>0.18564</cdr:y>
    </cdr:to>
    <cdr:sp macro="" textlink="">
      <cdr:nvSpPr>
        <cdr:cNvPr id="2" name="TextBox 1">
          <a:extLst xmlns:a="http://schemas.openxmlformats.org/drawingml/2006/main">
            <a:ext uri="{FF2B5EF4-FFF2-40B4-BE49-F238E27FC236}">
              <a16:creationId xmlns="" xmlns:a16="http://schemas.microsoft.com/office/drawing/2014/main" id="{476605AF-4D0D-4833-A317-DDBEC4AAEEF0}"/>
            </a:ext>
          </a:extLst>
        </cdr:cNvPr>
        <cdr:cNvSpPr txBox="1"/>
      </cdr:nvSpPr>
      <cdr:spPr>
        <a:xfrm xmlns:a="http://schemas.openxmlformats.org/drawingml/2006/main">
          <a:off x="344531" y="24399"/>
          <a:ext cx="3577390" cy="484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40" b="0"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en-US" sz="1800" kern="1200" dirty="0" smtClean="0">
              <a:solidFill>
                <a:srgbClr val="034B64"/>
              </a:solidFill>
              <a:latin typeface="Century Gothic" panose="020B0502020202020204" pitchFamily="34" charset="0"/>
              <a:cs typeface="Segoe UI" panose="020B0502040204020203" pitchFamily="34" charset="0"/>
            </a:rPr>
            <a:t>የባንክ የብድር አቅርቦት </a:t>
          </a:r>
          <a:r>
            <a:rPr lang="am-ET" sz="1800" kern="1200" dirty="0" smtClean="0">
              <a:solidFill>
                <a:srgbClr val="034B64"/>
              </a:solidFill>
              <a:latin typeface="Century Gothic" panose="020B0502020202020204" pitchFamily="34" charset="0"/>
              <a:cs typeface="Segoe UI" panose="020B0502040204020203" pitchFamily="34" charset="0"/>
            </a:rPr>
            <a:t>ከአጠቃላይ </a:t>
          </a:r>
          <a:r>
            <a:rPr lang="am-ET" sz="1800" kern="1200" dirty="0">
              <a:solidFill>
                <a:srgbClr val="034B64"/>
              </a:solidFill>
              <a:latin typeface="Century Gothic" panose="020B0502020202020204" pitchFamily="34" charset="0"/>
              <a:cs typeface="Segoe UI" panose="020B0502040204020203" pitchFamily="34" charset="0"/>
            </a:rPr>
            <a:t>የሀገር </a:t>
          </a:r>
          <a:r>
            <a:rPr lang="am-ET" sz="1800" kern="1200" dirty="0" smtClean="0">
              <a:solidFill>
                <a:srgbClr val="034B64"/>
              </a:solidFill>
              <a:latin typeface="Century Gothic" panose="020B0502020202020204" pitchFamily="34" charset="0"/>
              <a:cs typeface="Segoe UI" panose="020B0502040204020203" pitchFamily="34" charset="0"/>
            </a:rPr>
            <a:t>ው</a:t>
          </a:r>
          <a:r>
            <a:rPr lang="en-US" sz="1800" kern="1200" dirty="0">
              <a:solidFill>
                <a:srgbClr val="034B64"/>
              </a:solidFill>
              <a:latin typeface="Century Gothic" panose="020B0502020202020204" pitchFamily="34" charset="0"/>
              <a:cs typeface="Segoe UI" panose="020B0502040204020203" pitchFamily="34" charset="0"/>
            </a:rPr>
            <a:t>ስ</a:t>
          </a:r>
          <a:r>
            <a:rPr lang="am-ET" sz="1800" kern="1200" dirty="0" smtClean="0">
              <a:solidFill>
                <a:srgbClr val="034B64"/>
              </a:solidFill>
              <a:latin typeface="Century Gothic" panose="020B0502020202020204" pitchFamily="34" charset="0"/>
              <a:cs typeface="Segoe UI" panose="020B0502040204020203" pitchFamily="34" charset="0"/>
            </a:rPr>
            <a:t>ጥ </a:t>
          </a:r>
          <a:r>
            <a:rPr lang="am-ET" sz="1800" kern="1200" dirty="0">
              <a:solidFill>
                <a:srgbClr val="034B64"/>
              </a:solidFill>
              <a:latin typeface="Century Gothic" panose="020B0502020202020204" pitchFamily="34" charset="0"/>
              <a:cs typeface="Segoe UI" panose="020B0502040204020203" pitchFamily="34" charset="0"/>
            </a:rPr>
            <a:t>ምርት </a:t>
          </a:r>
          <a:r>
            <a:rPr lang="am-ET" sz="1800" kern="1200" dirty="0" smtClean="0">
              <a:solidFill>
                <a:srgbClr val="034B64"/>
              </a:solidFill>
              <a:latin typeface="Century Gothic" panose="020B0502020202020204" pitchFamily="34" charset="0"/>
              <a:cs typeface="Segoe UI" panose="020B0502040204020203" pitchFamily="34" charset="0"/>
            </a:rPr>
            <a:t>ድርሻ</a:t>
          </a:r>
          <a:r>
            <a:rPr lang="en-US" sz="1800" kern="1200" dirty="0" smtClean="0">
              <a:solidFill>
                <a:srgbClr val="034B64"/>
              </a:solidFill>
              <a:latin typeface="Century Gothic" panose="020B0502020202020204" pitchFamily="34" charset="0"/>
              <a:cs typeface="Segoe UI" panose="020B0502040204020203" pitchFamily="34" charset="0"/>
            </a:rPr>
            <a:t> </a:t>
          </a:r>
          <a:endParaRPr lang="en-US" sz="1800" i="1" dirty="0">
            <a:solidFill>
              <a:srgbClr val="034B64"/>
            </a:solidFill>
            <a:latin typeface="Century Gothic" panose="020B0502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0.02118</cdr:x>
      <cdr:y>0</cdr:y>
    </cdr:from>
    <cdr:to>
      <cdr:x>1</cdr:x>
      <cdr:y>0.0839</cdr:y>
    </cdr:to>
    <cdr:sp macro="" textlink="">
      <cdr:nvSpPr>
        <cdr:cNvPr id="3" name="TextBox 2">
          <a:extLst xmlns:a="http://schemas.openxmlformats.org/drawingml/2006/main">
            <a:ext uri="{FF2B5EF4-FFF2-40B4-BE49-F238E27FC236}">
              <a16:creationId xmlns="" xmlns:a16="http://schemas.microsoft.com/office/drawing/2014/main" id="{36EBB3A3-DFB7-4917-83FB-AEAAE3FFC278}"/>
            </a:ext>
          </a:extLst>
        </cdr:cNvPr>
        <cdr:cNvSpPr txBox="1"/>
      </cdr:nvSpPr>
      <cdr:spPr>
        <a:xfrm xmlns:a="http://schemas.openxmlformats.org/drawingml/2006/main">
          <a:off x="87751" y="0"/>
          <a:ext cx="4054669" cy="307777"/>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lvl="0" rtl="0">
            <a:defRPr/>
          </a:pPr>
          <a:r>
            <a:rPr lang="am-ET" sz="1400" dirty="0">
              <a:solidFill>
                <a:srgbClr val="034B64"/>
              </a:solidFill>
            </a:rPr>
            <a:t>የቢዝነስ ተግባራትን ለማከናወን </a:t>
          </a:r>
          <a:r>
            <a:rPr lang="am-ET" sz="1400" dirty="0" smtClean="0">
              <a:solidFill>
                <a:srgbClr val="034B64"/>
              </a:solidFill>
            </a:rPr>
            <a:t>ማነቆ </a:t>
          </a:r>
          <a:r>
            <a:rPr lang="am-ET" sz="1400" dirty="0">
              <a:solidFill>
                <a:srgbClr val="034B64"/>
              </a:solidFill>
            </a:rPr>
            <a:t>የሆኑ ግምባር </a:t>
          </a:r>
          <a:r>
            <a:rPr lang="am-ET" sz="1400" dirty="0" smtClean="0">
              <a:solidFill>
                <a:srgbClr val="034B64"/>
              </a:solidFill>
            </a:rPr>
            <a:t>ቀደም</a:t>
          </a:r>
          <a:r>
            <a:rPr lang="en-US" sz="1400" dirty="0" smtClean="0">
              <a:solidFill>
                <a:srgbClr val="034B64"/>
              </a:solidFill>
            </a:rPr>
            <a:t> </a:t>
          </a:r>
          <a:r>
            <a:rPr lang="cy-GB" sz="1400" dirty="0">
              <a:solidFill>
                <a:srgbClr val="000000"/>
              </a:solidFill>
              <a:ea typeface="Arial"/>
              <a:cs typeface="Arial"/>
              <a:sym typeface="Arial"/>
            </a:rPr>
            <a:t>አሰራሮች</a:t>
          </a:r>
          <a:r>
            <a:rPr lang="en-US" sz="1400" dirty="0" smtClean="0">
              <a:solidFill>
                <a:srgbClr val="034B64"/>
              </a:solidFill>
            </a:rPr>
            <a:t> </a:t>
          </a:r>
          <a:endParaRPr lang="en-US" sz="1600" i="1" dirty="0"/>
        </a:p>
      </cdr:txBody>
    </cdr:sp>
  </cdr:relSizeAnchor>
  <cdr:relSizeAnchor xmlns:cdr="http://schemas.openxmlformats.org/drawingml/2006/chartDrawing">
    <cdr:from>
      <cdr:x>0.09481</cdr:x>
      <cdr:y>0.89093</cdr:y>
    </cdr:from>
    <cdr:to>
      <cdr:x>0.98984</cdr:x>
      <cdr:y>1</cdr:y>
    </cdr:to>
    <cdr:sp macro="" textlink="">
      <cdr:nvSpPr>
        <cdr:cNvPr id="4" name="TextBox 1">
          <a:extLst xmlns:a="http://schemas.openxmlformats.org/drawingml/2006/main">
            <a:ext uri="{FF2B5EF4-FFF2-40B4-BE49-F238E27FC236}">
              <a16:creationId xmlns="" xmlns:a16="http://schemas.microsoft.com/office/drawing/2014/main" id="{49E172D7-33DA-46C8-9286-F464A26CB55F}"/>
            </a:ext>
          </a:extLst>
        </cdr:cNvPr>
        <cdr:cNvSpPr txBox="1"/>
      </cdr:nvSpPr>
      <cdr:spPr>
        <a:xfrm xmlns:a="http://schemas.openxmlformats.org/drawingml/2006/main">
          <a:off x="361934" y="3268150"/>
          <a:ext cx="3416629" cy="400110"/>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Century Gothic" panose="020B0502020202020204" pitchFamily="34" charset="0"/>
            </a:rPr>
            <a:t>Source: World Economic Forum, Global Competitiveness Report, 2018</a:t>
          </a:r>
          <a:r>
            <a:rPr lang="en-US" sz="1000" baseline="0" dirty="0">
              <a:latin typeface="Century Gothic" panose="020B0502020202020204" pitchFamily="34" charset="0"/>
            </a:rPr>
            <a:t>.</a:t>
          </a:r>
          <a:endParaRPr lang="en-US" sz="1000" dirty="0">
            <a:latin typeface="Century Gothic" panose="020B0502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0.05845</cdr:x>
      <cdr:y>0.90745</cdr:y>
    </cdr:from>
    <cdr:to>
      <cdr:x>0.92059</cdr:x>
      <cdr:y>1</cdr:y>
    </cdr:to>
    <cdr:sp macro="" textlink="">
      <cdr:nvSpPr>
        <cdr:cNvPr id="2" name="TextBox 1">
          <a:extLst xmlns:a="http://schemas.openxmlformats.org/drawingml/2006/main">
            <a:ext uri="{FF2B5EF4-FFF2-40B4-BE49-F238E27FC236}">
              <a16:creationId xmlns="" xmlns:a16="http://schemas.microsoft.com/office/drawing/2014/main" id="{5BDA4397-38D5-4CC7-8B2D-ABF2EAD9BF41}"/>
            </a:ext>
          </a:extLst>
        </cdr:cNvPr>
        <cdr:cNvSpPr txBox="1"/>
      </cdr:nvSpPr>
      <cdr:spPr>
        <a:xfrm xmlns:a="http://schemas.openxmlformats.org/drawingml/2006/main">
          <a:off x="289288" y="3290217"/>
          <a:ext cx="4267200" cy="3355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latin typeface="Century Gothic" panose="020B0502020202020204" pitchFamily="34" charset="0"/>
            </a:rPr>
            <a:t>Source:</a:t>
          </a:r>
          <a:r>
            <a:rPr lang="en-US" sz="1000" baseline="0" dirty="0">
              <a:latin typeface="Century Gothic" panose="020B0502020202020204" pitchFamily="34" charset="0"/>
            </a:rPr>
            <a:t> UNDP, Growing Manufacturing Industry in Ethiopia, 2017.</a:t>
          </a:r>
          <a:endParaRPr lang="en-US" sz="1000" dirty="0">
            <a:latin typeface="Century Gothic" panose="020B0502020202020204" pitchFamily="34" charset="0"/>
          </a:endParaRPr>
        </a:p>
      </cdr:txBody>
    </cdr:sp>
  </cdr:relSizeAnchor>
  <cdr:relSizeAnchor xmlns:cdr="http://schemas.openxmlformats.org/drawingml/2006/chartDrawing">
    <cdr:from>
      <cdr:x>0.01278</cdr:x>
      <cdr:y>0.01303</cdr:y>
    </cdr:from>
    <cdr:to>
      <cdr:x>1</cdr:x>
      <cdr:y>0.1481</cdr:y>
    </cdr:to>
    <cdr:sp macro="" textlink="">
      <cdr:nvSpPr>
        <cdr:cNvPr id="3" name="TextBox 2">
          <a:extLst xmlns:a="http://schemas.openxmlformats.org/drawingml/2006/main">
            <a:ext uri="{FF2B5EF4-FFF2-40B4-BE49-F238E27FC236}">
              <a16:creationId xmlns="" xmlns:a16="http://schemas.microsoft.com/office/drawing/2014/main" id="{E50FD4CF-D642-4443-B72D-CD73F8D354A4}"/>
            </a:ext>
          </a:extLst>
        </cdr:cNvPr>
        <cdr:cNvSpPr txBox="1"/>
      </cdr:nvSpPr>
      <cdr:spPr>
        <a:xfrm xmlns:a="http://schemas.openxmlformats.org/drawingml/2006/main">
          <a:off x="73821" y="52388"/>
          <a:ext cx="5700712" cy="542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rtl="0"/>
          <a:r>
            <a:rPr lang="en-US" sz="1500" dirty="0">
              <a:solidFill>
                <a:srgbClr val="034B64"/>
              </a:solidFill>
              <a:latin typeface="Nyala" pitchFamily="2" charset="0"/>
            </a:rPr>
            <a:t>የ</a:t>
          </a:r>
          <a:r>
            <a:rPr lang="am-ET" sz="1500" dirty="0" smtClean="0">
              <a:solidFill>
                <a:srgbClr val="034B64"/>
              </a:solidFill>
              <a:latin typeface="Nyala" pitchFamily="2" charset="0"/>
            </a:rPr>
            <a:t>አምራች ኢንዱስትሪ ዘርፉ </a:t>
          </a:r>
          <a:r>
            <a:rPr lang="en-US" sz="1500" dirty="0" smtClean="0">
              <a:solidFill>
                <a:srgbClr val="034B64"/>
              </a:solidFill>
              <a:latin typeface="Nyala" pitchFamily="2" charset="0"/>
            </a:rPr>
            <a:t>ማነቆዎች በንግድ ተ</a:t>
          </a:r>
          <a:r>
            <a:rPr lang="cy-GB" sz="1500" dirty="0" smtClean="0">
              <a:solidFill>
                <a:srgbClr val="000000"/>
              </a:solidFill>
              <a:latin typeface="Nyala" pitchFamily="2" charset="0"/>
              <a:ea typeface="Arial"/>
              <a:cs typeface="Arial"/>
              <a:sym typeface="Arial"/>
            </a:rPr>
            <a:t>ቋማቱ እንደተገለጸው</a:t>
          </a:r>
          <a:endParaRPr lang="en-US" sz="1500" dirty="0">
            <a:latin typeface="Nyala" pitchFamily="2"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0.10284</cdr:x>
      <cdr:y>0</cdr:y>
    </cdr:from>
    <cdr:to>
      <cdr:x>0.88972</cdr:x>
      <cdr:y>0.0781</cdr:y>
    </cdr:to>
    <cdr:sp macro="" textlink="">
      <cdr:nvSpPr>
        <cdr:cNvPr id="3" name="TextBox 2">
          <a:extLst xmlns:a="http://schemas.openxmlformats.org/drawingml/2006/main">
            <a:ext uri="{FF2B5EF4-FFF2-40B4-BE49-F238E27FC236}">
              <a16:creationId xmlns="" xmlns:a16="http://schemas.microsoft.com/office/drawing/2014/main" id="{69A4E8C5-5716-4168-B5ED-AB79BC98FAB3}"/>
            </a:ext>
          </a:extLst>
        </cdr:cNvPr>
        <cdr:cNvSpPr txBox="1"/>
      </cdr:nvSpPr>
      <cdr:spPr>
        <a:xfrm xmlns:a="http://schemas.openxmlformats.org/drawingml/2006/main">
          <a:off x="392085" y="0"/>
          <a:ext cx="3000040" cy="276999"/>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endParaRPr lang="en-US" sz="1200" b="1" dirty="0">
            <a:solidFill>
              <a:srgbClr val="034B64"/>
            </a:solidFill>
            <a:latin typeface="Century Gothic" panose="020B0502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0.09642</cdr:x>
      <cdr:y>0.91532</cdr:y>
    </cdr:from>
    <cdr:to>
      <cdr:x>0.92468</cdr:x>
      <cdr:y>0.98577</cdr:y>
    </cdr:to>
    <cdr:sp macro="" textlink="">
      <cdr:nvSpPr>
        <cdr:cNvPr id="2" name="TextBox 1">
          <a:extLst xmlns:a="http://schemas.openxmlformats.org/drawingml/2006/main">
            <a:ext uri="{FF2B5EF4-FFF2-40B4-BE49-F238E27FC236}">
              <a16:creationId xmlns="" xmlns:a16="http://schemas.microsoft.com/office/drawing/2014/main" id="{B47EDA09-F3C7-4361-AABC-A5B4ED20B8F1}"/>
            </a:ext>
          </a:extLst>
        </cdr:cNvPr>
        <cdr:cNvSpPr txBox="1"/>
      </cdr:nvSpPr>
      <cdr:spPr>
        <a:xfrm xmlns:a="http://schemas.openxmlformats.org/drawingml/2006/main">
          <a:off x="368079" y="3365443"/>
          <a:ext cx="3161757" cy="259032"/>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US" sz="1000" dirty="0">
              <a:latin typeface="Segoe UI" panose="020B0502040204020203" pitchFamily="34" charset="0"/>
            </a:rPr>
            <a:t>Source: The </a:t>
          </a:r>
          <a:r>
            <a:rPr lang="en-US" sz="1000" baseline="0" dirty="0">
              <a:latin typeface="Segoe UI" panose="020B0502040204020203" pitchFamily="34" charset="0"/>
            </a:rPr>
            <a:t>World Bank’s </a:t>
          </a:r>
          <a:r>
            <a:rPr lang="en-US" sz="1000" dirty="0">
              <a:latin typeface="Segoe UI" panose="020B0502040204020203" pitchFamily="34" charset="0"/>
            </a:rPr>
            <a:t>Enterprise</a:t>
          </a:r>
          <a:r>
            <a:rPr lang="en-US" sz="1000" baseline="0" dirty="0">
              <a:latin typeface="Segoe UI" panose="020B0502040204020203" pitchFamily="34" charset="0"/>
            </a:rPr>
            <a:t> Survey (2015).</a:t>
          </a:r>
          <a:endParaRPr lang="en-US" sz="1000" dirty="0">
            <a:latin typeface="Segoe UI" panose="020B0502040204020203" pitchFamily="34" charset="0"/>
          </a:endParaRPr>
        </a:p>
      </cdr:txBody>
    </cdr:sp>
  </cdr:relSizeAnchor>
  <cdr:relSizeAnchor xmlns:cdr="http://schemas.openxmlformats.org/drawingml/2006/chartDrawing">
    <cdr:from>
      <cdr:x>0.07497</cdr:x>
      <cdr:y>0</cdr:y>
    </cdr:from>
    <cdr:to>
      <cdr:x>0.99325</cdr:x>
      <cdr:y>0.15904</cdr:y>
    </cdr:to>
    <cdr:sp macro="" textlink="">
      <cdr:nvSpPr>
        <cdr:cNvPr id="3" name="TextBox 2">
          <a:extLst xmlns:a="http://schemas.openxmlformats.org/drawingml/2006/main">
            <a:ext uri="{FF2B5EF4-FFF2-40B4-BE49-F238E27FC236}">
              <a16:creationId xmlns="" xmlns:a16="http://schemas.microsoft.com/office/drawing/2014/main" id="{CC9F6B74-A180-416D-B3CA-633DFE57201B}"/>
            </a:ext>
          </a:extLst>
        </cdr:cNvPr>
        <cdr:cNvSpPr txBox="1"/>
      </cdr:nvSpPr>
      <cdr:spPr>
        <a:xfrm xmlns:a="http://schemas.openxmlformats.org/drawingml/2006/main">
          <a:off x="286184" y="-1081707"/>
          <a:ext cx="3505394" cy="584775"/>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lvl="0" rtl="0">
            <a:defRPr/>
          </a:pPr>
          <a:r>
            <a:rPr lang="am-ET" sz="1600" dirty="0">
              <a:solidFill>
                <a:srgbClr val="034B64"/>
              </a:solidFill>
              <a:latin typeface="Century Gothic" panose="020B0502020202020204" pitchFamily="34" charset="0"/>
            </a:rPr>
            <a:t>ቢዝነስ ለማካናወን እንቅፋት የሚሆኑ ጉዳዮች በንግድ ድርጅቶቹ ከተነሱት (በመቶኛ)</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205398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ctr">
              <a:lnSpc>
                <a:spcPct val="200000"/>
              </a:lnSpc>
              <a:spcBef>
                <a:spcPts val="0"/>
              </a:spcBef>
              <a:spcAft>
                <a:spcPts val="800"/>
              </a:spcAft>
              <a:buNone/>
            </a:pPr>
            <a:r>
              <a:rPr lang="en-GB" sz="2000" b="1" dirty="0" err="1" smtClean="0">
                <a:effectLst/>
                <a:latin typeface="Power Geez Unicode1"/>
                <a:ea typeface="Calibri"/>
                <a:cs typeface="Times New Roman"/>
              </a:rPr>
              <a:t>ሀገር</a:t>
            </a:r>
            <a:r>
              <a:rPr lang="en-GB" sz="2000" b="1" dirty="0" smtClean="0">
                <a:effectLst/>
                <a:latin typeface="Power Geez Unicode1"/>
                <a:ea typeface="Calibri"/>
                <a:cs typeface="Times New Roman"/>
              </a:rPr>
              <a:t> </a:t>
            </a:r>
            <a:r>
              <a:rPr lang="en-GB" sz="2000" b="1" dirty="0" err="1" smtClean="0">
                <a:effectLst/>
                <a:latin typeface="Power Geez Unicode1"/>
                <a:ea typeface="Calibri"/>
                <a:cs typeface="Times New Roman"/>
              </a:rPr>
              <a:t>በቀል</a:t>
            </a:r>
            <a:r>
              <a:rPr lang="en-GB" sz="2000" b="1" dirty="0" smtClean="0">
                <a:effectLst/>
                <a:latin typeface="Power Geez Unicode1"/>
                <a:ea typeface="Calibri"/>
                <a:cs typeface="Times New Roman"/>
              </a:rPr>
              <a:t> </a:t>
            </a:r>
            <a:r>
              <a:rPr lang="en-GB" sz="2000" b="1" dirty="0" err="1" smtClean="0">
                <a:effectLst/>
                <a:latin typeface="Power Geez Unicode1"/>
                <a:ea typeface="Calibri"/>
                <a:cs typeface="Times New Roman"/>
              </a:rPr>
              <a:t>የኢኮኖሚ</a:t>
            </a:r>
            <a:r>
              <a:rPr lang="en-GB" sz="2000" b="1" dirty="0" smtClean="0">
                <a:effectLst/>
                <a:latin typeface="Power Geez Unicode1"/>
                <a:ea typeface="Calibri"/>
                <a:cs typeface="Times New Roman"/>
              </a:rPr>
              <a:t> </a:t>
            </a:r>
            <a:r>
              <a:rPr lang="en-GB" sz="2000" b="1" dirty="0" err="1" smtClean="0">
                <a:effectLst/>
                <a:latin typeface="Power Geez Unicode1"/>
                <a:ea typeface="Calibri"/>
                <a:cs typeface="Times New Roman"/>
              </a:rPr>
              <a:t>ማሻሻያ</a:t>
            </a:r>
            <a:r>
              <a:rPr lang="en-GB" sz="2000" b="1" dirty="0" smtClean="0">
                <a:effectLst/>
                <a:latin typeface="Power Geez Unicode1"/>
                <a:ea typeface="Calibri"/>
                <a:cs typeface="Times New Roman"/>
              </a:rPr>
              <a:t> </a:t>
            </a:r>
            <a:r>
              <a:rPr lang="en-GB" sz="2000" b="1" dirty="0" err="1" smtClean="0">
                <a:effectLst/>
                <a:latin typeface="Power Geez Unicode1"/>
                <a:ea typeface="Calibri"/>
                <a:cs typeface="Times New Roman"/>
              </a:rPr>
              <a:t>አጀንዳ</a:t>
            </a:r>
            <a:endParaRPr lang="en-US" sz="2000" b="1" dirty="0" smtClean="0">
              <a:effectLst/>
              <a:latin typeface="Calibri"/>
              <a:ea typeface="Calibri"/>
              <a:cs typeface="Times New Roman"/>
            </a:endParaRPr>
          </a:p>
          <a:p>
            <a:pPr marL="0" marR="0" indent="0" algn="ctr">
              <a:lnSpc>
                <a:spcPct val="200000"/>
              </a:lnSpc>
              <a:spcBef>
                <a:spcPts val="0"/>
              </a:spcBef>
              <a:spcAft>
                <a:spcPts val="800"/>
              </a:spcAft>
              <a:buNone/>
            </a:pPr>
            <a:r>
              <a:rPr lang="en-GB" sz="2000" b="1" dirty="0" err="1" smtClean="0">
                <a:effectLst/>
                <a:latin typeface="Power Geez Unicode1"/>
                <a:ea typeface="Calibri"/>
                <a:cs typeface="Times New Roman"/>
              </a:rPr>
              <a:t>የኢትዮጵያን</a:t>
            </a:r>
            <a:r>
              <a:rPr lang="en-GB" sz="2000" b="1" dirty="0" smtClean="0">
                <a:effectLst/>
                <a:latin typeface="Power Geez Unicode1"/>
                <a:ea typeface="Calibri"/>
                <a:cs typeface="Times New Roman"/>
              </a:rPr>
              <a:t> </a:t>
            </a:r>
            <a:r>
              <a:rPr lang="en-GB" sz="2000" b="1" dirty="0" err="1" smtClean="0">
                <a:effectLst/>
                <a:latin typeface="Power Geez Unicode1"/>
                <a:ea typeface="Calibri"/>
                <a:cs typeface="Times New Roman"/>
              </a:rPr>
              <a:t>የልማት</a:t>
            </a:r>
            <a:r>
              <a:rPr lang="en-GB" sz="2000" b="1" dirty="0" smtClean="0">
                <a:effectLst/>
                <a:latin typeface="Power Geez Unicode1"/>
                <a:ea typeface="Calibri"/>
                <a:cs typeface="Times New Roman"/>
              </a:rPr>
              <a:t> </a:t>
            </a:r>
            <a:r>
              <a:rPr lang="en-GB" sz="2000" b="1" dirty="0" err="1" smtClean="0">
                <a:effectLst/>
                <a:latin typeface="Power Geez Unicode1"/>
                <a:ea typeface="Calibri"/>
                <a:cs typeface="Times New Roman"/>
              </a:rPr>
              <a:t>እምቅ</a:t>
            </a:r>
            <a:r>
              <a:rPr lang="en-GB" sz="2000" b="1" dirty="0" smtClean="0">
                <a:effectLst/>
                <a:latin typeface="Power Geez Unicode1"/>
                <a:ea typeface="Calibri"/>
                <a:cs typeface="Times New Roman"/>
              </a:rPr>
              <a:t> </a:t>
            </a:r>
            <a:r>
              <a:rPr lang="en-GB" sz="2000" b="1" dirty="0" err="1" smtClean="0">
                <a:effectLst/>
                <a:latin typeface="Power Geez Unicode1"/>
                <a:ea typeface="Calibri"/>
                <a:cs typeface="Times New Roman"/>
              </a:rPr>
              <a:t>ኃይል</a:t>
            </a:r>
            <a:r>
              <a:rPr lang="en-GB" sz="2000" b="1" dirty="0" smtClean="0">
                <a:effectLst/>
                <a:latin typeface="Power Geez Unicode1"/>
                <a:ea typeface="Calibri"/>
                <a:cs typeface="Times New Roman"/>
              </a:rPr>
              <a:t> </a:t>
            </a:r>
            <a:r>
              <a:rPr lang="en-GB" sz="2000" b="1" dirty="0" err="1" smtClean="0">
                <a:effectLst/>
                <a:latin typeface="Power Geez Unicode1"/>
                <a:ea typeface="Calibri"/>
                <a:cs typeface="Times New Roman"/>
              </a:rPr>
              <a:t>ማበልጸግ</a:t>
            </a:r>
            <a:endParaRPr lang="en-US" sz="2000" b="1" dirty="0" smtClean="0">
              <a:effectLst/>
              <a:latin typeface="Calibri"/>
              <a:ea typeface="Calibri"/>
              <a:cs typeface="Times New Roman"/>
            </a:endParaRPr>
          </a:p>
          <a:p>
            <a:pPr marL="0" marR="0" indent="0" algn="ctr">
              <a:lnSpc>
                <a:spcPct val="200000"/>
              </a:lnSpc>
              <a:spcBef>
                <a:spcPts val="0"/>
              </a:spcBef>
              <a:spcAft>
                <a:spcPts val="800"/>
              </a:spcAft>
              <a:buNone/>
            </a:pPr>
            <a:r>
              <a:rPr lang="en-GB" sz="2000" b="1" dirty="0" err="1" smtClean="0">
                <a:effectLst/>
                <a:latin typeface="Power Geez Unicode1"/>
                <a:ea typeface="Calibri"/>
                <a:cs typeface="Times New Roman"/>
              </a:rPr>
              <a:t>ነሐሴ</a:t>
            </a:r>
            <a:r>
              <a:rPr lang="en-GB" sz="2000" b="1" dirty="0" smtClean="0">
                <a:effectLst/>
                <a:latin typeface="Power Geez Unicode1"/>
                <a:ea typeface="Calibri"/>
                <a:cs typeface="Times New Roman"/>
              </a:rPr>
              <a:t>  2011</a:t>
            </a:r>
            <a:endParaRPr lang="en-US" sz="2000" b="1" dirty="0" smtClean="0">
              <a:effectLst/>
              <a:latin typeface="Calibri"/>
              <a:ea typeface="Calibri"/>
              <a:cs typeface="Times New Roman"/>
            </a:endParaRPr>
          </a:p>
        </p:txBody>
      </p:sp>
    </p:spTree>
    <p:extLst>
      <p:ext uri="{BB962C8B-B14F-4D97-AF65-F5344CB8AC3E}">
        <p14:creationId xmlns:p14="http://schemas.microsoft.com/office/powerpoint/2010/main" val="39079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GB" sz="1100" b="0" i="0" u="none" strike="noStrike" cap="none" dirty="0" smtClean="0">
                <a:solidFill>
                  <a:srgbClr val="000000"/>
                </a:solidFill>
                <a:effectLst/>
                <a:latin typeface="Arial"/>
                <a:ea typeface="Arial"/>
                <a:cs typeface="Arial"/>
                <a:sym typeface="Arial"/>
              </a:rPr>
              <a:t>ይህም የመንግሥት ከፍተኛ ኢንቨስትመንት የኮንስትራክሽንና የአገልግሎት ዘርፉን እንዲነቃቃ ከማድረጉም በተጨማሪ ለኢኮኖሚ ዕድገቱ የነበራቸው ሚና ከፍተኛ ነበር፤</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07184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cy-GB" sz="1100" b="0" i="0" u="none" strike="noStrike" cap="none" dirty="0" smtClean="0">
                <a:solidFill>
                  <a:srgbClr val="000000"/>
                </a:solidFill>
                <a:effectLst/>
                <a:latin typeface="Arial"/>
                <a:ea typeface="Arial"/>
                <a:cs typeface="Arial"/>
                <a:sym typeface="Arial"/>
              </a:rPr>
              <a:t>የመንግሥት የኢንቨስትመንት ተግባሩም የተሸፈነው የአገር ውስጥ ቁጠባን በማሳደግና ይህንኑ በመንግሥት ትኩረት ለተሰጣቸው ዘርፎች ልማት እንዲውል በመደረጉ ነው፡፡  በመሆኑም፤</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የንግድ ባንኮች ቅርንጫፎች በመላው አገሪቱ እንዲስፋፉ፤ የግሉ ዘርፍ ሰራተኞች የጡረታ መብት መዋጮ ሥራ</a:t>
            </a:r>
            <a:r>
              <a:rPr lang="cy-GB" sz="1100" b="0" i="0" u="none" strike="noStrike" cap="none" baseline="0" dirty="0" smtClean="0">
                <a:solidFill>
                  <a:srgbClr val="000000"/>
                </a:solidFill>
                <a:effectLst/>
                <a:latin typeface="Arial"/>
                <a:ea typeface="Arial"/>
                <a:cs typeface="Arial"/>
                <a:sym typeface="Arial"/>
              </a:rPr>
              <a:t> ላይ መዋሉ </a:t>
            </a:r>
            <a:r>
              <a:rPr lang="cy-GB" sz="1100" b="0" i="0" u="none" strike="noStrike" cap="none" dirty="0" smtClean="0">
                <a:solidFill>
                  <a:srgbClr val="000000"/>
                </a:solidFill>
                <a:effectLst/>
                <a:latin typeface="Arial"/>
                <a:ea typeface="Arial"/>
                <a:cs typeface="Arial"/>
                <a:sym typeface="Arial"/>
              </a:rPr>
              <a:t>እንዲሁም የከተማ ቤቶች ቁጠባ ስርዓት እንዲበረታታ በመደረጉ የአገር ውስጥ ቁጠባ ለሀገራዊ ምርት ያለው ድርሻ በ15 በመቶ ነጥብ በማደግ በ2010 በጀት ዓመት ከአጠቃላይ ምርት ያለው ድርሻ 24 በመቶ መድረስ ተችሏል፤</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በሌላ በኩል የመንግሥት የልማት ድርጅቶች ከአገር ውስጥ ብድር በመጠቀም የኢንቨስትመነት ፍላጎታቸውን ማሳደግ ችለዋል፤</a:t>
            </a:r>
          </a:p>
          <a:p>
            <a:pPr marL="457200" lvl="0" indent="-317500"/>
            <a:endParaRPr lang="cy-GB"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240297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GB" sz="1100" b="0" i="0" u="none" strike="noStrike" cap="none" dirty="0" smtClean="0">
                <a:solidFill>
                  <a:srgbClr val="000000"/>
                </a:solidFill>
                <a:effectLst/>
                <a:latin typeface="Arial"/>
                <a:ea typeface="Arial"/>
                <a:cs typeface="Arial"/>
                <a:sym typeface="Arial"/>
              </a:rPr>
              <a:t>ምንም እንኳ የአገር ውስጥ ቁጠባ ያደገ ቢሆንም ከፍተኛ የሆነውን የመንግሥት ኢንቨስትመንት ፍላጎት መሸፍን የሚችል አልነበረም፡፡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GB" sz="1100" b="0" i="0" u="none" strike="noStrike" cap="none" dirty="0" smtClean="0">
                <a:solidFill>
                  <a:srgbClr val="000000"/>
                </a:solidFill>
                <a:effectLst/>
                <a:latin typeface="Arial"/>
                <a:ea typeface="Arial"/>
                <a:cs typeface="Arial"/>
                <a:sym typeface="Arial"/>
              </a:rPr>
              <a:t>በመሆኑም የኢንቨስትመነት ፍላጎቱን በውጭ ብድርና እርዳታ መሸፈኑ ሌላው የፋይናንስ ምንጭ ነበር፡፡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GB" sz="1100" b="0" i="0" u="none" strike="noStrike" cap="none" dirty="0" smtClean="0">
                <a:solidFill>
                  <a:srgbClr val="000000"/>
                </a:solidFill>
                <a:effectLst/>
                <a:latin typeface="Arial"/>
                <a:ea typeface="Arial"/>
                <a:cs typeface="Arial"/>
                <a:sym typeface="Arial"/>
              </a:rPr>
              <a:t>በዚህ መሰረት ከ1997-2010 ባሉት ዓመታት የውጭ የተጣራ ብድርና እርዳታ ከአጠቃለይ የአገር ውስጥ ምርት በአማካይ 8 በመቶ ድርሻ ነበረው፡፡</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453162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GB" sz="1100" b="0" i="0" u="none" strike="noStrike" cap="none" dirty="0" smtClean="0">
                <a:solidFill>
                  <a:srgbClr val="000000"/>
                </a:solidFill>
                <a:effectLst/>
                <a:latin typeface="Arial"/>
                <a:ea typeface="Arial"/>
                <a:cs typeface="Arial"/>
                <a:sym typeface="Arial"/>
              </a:rPr>
              <a:t>በተመሳሳይ በኢኮኖሚው ውስጥ የነበረው ከዜሮ በታች የወለድ መጣኔና (</a:t>
            </a:r>
            <a:r>
              <a:rPr lang="en-US" sz="1100" b="0" i="0" u="none" strike="noStrike" cap="none" dirty="0" smtClean="0">
                <a:solidFill>
                  <a:srgbClr val="000000"/>
                </a:solidFill>
                <a:effectLst/>
                <a:latin typeface="Arial"/>
                <a:ea typeface="Arial"/>
                <a:cs typeface="Arial"/>
                <a:sym typeface="Arial"/>
              </a:rPr>
              <a:t>negative real interest rates) እና </a:t>
            </a:r>
            <a:r>
              <a:rPr lang="cy-GB" sz="1100" b="0" i="0" u="none" strike="noStrike" cap="none" dirty="0" smtClean="0">
                <a:solidFill>
                  <a:srgbClr val="000000"/>
                </a:solidFill>
                <a:effectLst/>
                <a:latin typeface="Arial"/>
                <a:ea typeface="Arial"/>
                <a:cs typeface="Arial"/>
                <a:sym typeface="Arial"/>
              </a:rPr>
              <a:t>ጠንካራ የብር የውጭ ምንዛሬ የመግዛት አቅም (</a:t>
            </a:r>
            <a:r>
              <a:rPr lang="en-US" sz="1100" b="0" i="0" u="none" strike="noStrike" cap="none" dirty="0" smtClean="0">
                <a:solidFill>
                  <a:srgbClr val="000000"/>
                </a:solidFill>
                <a:effectLst/>
                <a:latin typeface="Arial"/>
                <a:ea typeface="Arial"/>
                <a:cs typeface="Arial"/>
                <a:sym typeface="Arial"/>
              </a:rPr>
              <a:t>overvalued exchange rates ) </a:t>
            </a:r>
            <a:r>
              <a:rPr lang="cy-GB" sz="1100" b="0" i="0" u="none" strike="noStrike" cap="none" dirty="0" smtClean="0">
                <a:solidFill>
                  <a:srgbClr val="000000"/>
                </a:solidFill>
                <a:effectLst/>
                <a:latin typeface="Arial"/>
                <a:ea typeface="Arial"/>
                <a:cs typeface="Arial"/>
                <a:sym typeface="Arial"/>
              </a:rPr>
              <a:t>የመበደር ወጪን (</a:t>
            </a:r>
            <a:r>
              <a:rPr lang="en-US" sz="1100" b="0" i="0" u="none" strike="noStrike" cap="none" dirty="0" smtClean="0">
                <a:solidFill>
                  <a:srgbClr val="000000"/>
                </a:solidFill>
                <a:effectLst/>
                <a:latin typeface="Arial"/>
                <a:ea typeface="Arial"/>
                <a:cs typeface="Arial"/>
                <a:sym typeface="Arial"/>
              </a:rPr>
              <a:t>cost of financing) </a:t>
            </a:r>
            <a:r>
              <a:rPr lang="cy-GB" sz="1100" b="0" i="0" u="none" strike="noStrike" cap="none" dirty="0" smtClean="0">
                <a:solidFill>
                  <a:srgbClr val="000000"/>
                </a:solidFill>
                <a:effectLst/>
                <a:latin typeface="Arial"/>
                <a:ea typeface="Arial"/>
                <a:cs typeface="Arial"/>
                <a:sym typeface="Arial"/>
              </a:rPr>
              <a:t>ዝቅተኛ </a:t>
            </a:r>
            <a:r>
              <a:rPr lang="en-US" sz="1100" b="0" i="0" u="none" strike="noStrike" cap="none" dirty="0" smtClean="0">
                <a:solidFill>
                  <a:srgbClr val="000000"/>
                </a:solidFill>
                <a:effectLst/>
                <a:latin typeface="Arial"/>
                <a:ea typeface="Arial"/>
                <a:cs typeface="Arial"/>
                <a:sym typeface="Arial"/>
              </a:rPr>
              <a:t>እንዲሆን </a:t>
            </a:r>
            <a:r>
              <a:rPr lang="cy-GB" sz="1100" b="0" i="0" u="none" strike="noStrike" cap="none" dirty="0" smtClean="0">
                <a:solidFill>
                  <a:srgbClr val="000000"/>
                </a:solidFill>
                <a:effectLst/>
                <a:latin typeface="Arial"/>
                <a:ea typeface="Arial"/>
                <a:cs typeface="Arial"/>
                <a:sym typeface="Arial"/>
              </a:rPr>
              <a:t>በማድረጉ ለኢንቨስትመንት ሂደቱ አጋዥ ነበሩ፡፡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cy-GB"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331433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lvl="0" indent="0">
              <a:buNone/>
            </a:pPr>
            <a:r>
              <a:rPr lang="cy-GB" sz="1100" b="0" i="0" u="none" strike="noStrike" cap="none" dirty="0" smtClean="0">
                <a:solidFill>
                  <a:srgbClr val="000000"/>
                </a:solidFill>
                <a:effectLst/>
                <a:latin typeface="Arial"/>
                <a:ea typeface="Arial"/>
                <a:cs typeface="Arial"/>
                <a:sym typeface="Arial"/>
              </a:rPr>
              <a:t>ሆኖም የተገኘው ስኬት በተለይ በቅርብ ዓመታት ወዲህ ከፍተኛ ተግዳሮቶች ያጋጠሙት መሆኑ ግልጽ ነው፡፡ </a:t>
            </a:r>
            <a:endParaRPr lang="en-US" sz="1100" b="0" i="0" u="none" strike="noStrike" cap="none" dirty="0" smtClean="0">
              <a:solidFill>
                <a:srgbClr val="000000"/>
              </a:solidFill>
              <a:effectLst/>
              <a:latin typeface="Arial"/>
              <a:ea typeface="Arial"/>
              <a:cs typeface="Arial"/>
              <a:sym typeface="Arial"/>
            </a:endParaRPr>
          </a:p>
          <a:p>
            <a:pPr marL="139700" lvl="0" indent="0">
              <a:buNone/>
            </a:pPr>
            <a:r>
              <a:rPr lang="cy-GB" sz="1100" b="0" i="0" u="none" strike="noStrike" cap="none" dirty="0" smtClean="0">
                <a:solidFill>
                  <a:srgbClr val="000000"/>
                </a:solidFill>
                <a:effectLst/>
                <a:latin typeface="Arial"/>
                <a:ea typeface="Arial"/>
                <a:cs typeface="Arial"/>
                <a:sym typeface="Arial"/>
              </a:rPr>
              <a:t>ቀጣይ የትኩረት አቅጣጫየም ይኸው ነው፡፡</a:t>
            </a:r>
            <a:endParaRPr lang="en-US" sz="1100" b="0" i="0" u="none" strike="noStrike" cap="none" dirty="0" smtClean="0">
              <a:solidFill>
                <a:srgbClr val="000000"/>
              </a:solidFill>
              <a:effectLst/>
              <a:latin typeface="Arial"/>
              <a:ea typeface="Arial"/>
              <a:cs typeface="Arial"/>
              <a:sym typeface="Arial"/>
            </a:endParaRPr>
          </a:p>
          <a:p>
            <a:pPr marL="139700" indent="0">
              <a:buNone/>
            </a:pPr>
            <a:r>
              <a:rPr lang="cy-GB" sz="1100" b="1" i="0" u="none" strike="noStrike" cap="none" dirty="0" smtClean="0">
                <a:solidFill>
                  <a:srgbClr val="000000"/>
                </a:solidFill>
                <a:effectLst/>
                <a:latin typeface="Arial"/>
                <a:ea typeface="Arial"/>
                <a:cs typeface="Arial"/>
                <a:sym typeface="Arial"/>
              </a:rPr>
              <a:t>ሀ</a:t>
            </a:r>
            <a:r>
              <a:rPr lang="cy-GB" sz="1100" b="0" i="0" u="none" strike="noStrike" cap="none" dirty="0" smtClean="0">
                <a:solidFill>
                  <a:srgbClr val="000000"/>
                </a:solidFill>
                <a:effectLst/>
                <a:latin typeface="Arial"/>
                <a:ea typeface="Arial"/>
                <a:cs typeface="Arial"/>
                <a:sym typeface="Arial"/>
              </a:rPr>
              <a:t>. </a:t>
            </a:r>
            <a:r>
              <a:rPr lang="cy-GB" sz="1100" b="1" i="0" u="none" strike="noStrike" cap="none" dirty="0" smtClean="0">
                <a:solidFill>
                  <a:srgbClr val="000000"/>
                </a:solidFill>
                <a:effectLst/>
                <a:latin typeface="Arial"/>
                <a:ea typeface="Arial"/>
                <a:cs typeface="Arial"/>
                <a:sym typeface="Arial"/>
              </a:rPr>
              <a:t>የኢኮኖሚ እድገቱን ለማስቀጠል ያጋጠሙ ክፍተቶች</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062758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cy-GB" sz="1100" b="0" i="0" u="none" strike="noStrike" cap="none" dirty="0" smtClean="0">
                <a:solidFill>
                  <a:srgbClr val="000000"/>
                </a:solidFill>
                <a:effectLst/>
                <a:latin typeface="Arial"/>
                <a:ea typeface="Arial"/>
                <a:cs typeface="Arial"/>
                <a:sym typeface="Arial"/>
              </a:rPr>
              <a:t>በመካከለኛ ዘመን የዕድገትና ትራንስፎርሜሽን ዕቅዳችን በ2025 ዝቅተኛ መካከለኛ ገቢ ካለቸው አገሮች ጎራ ለመሰለፍ ግብ መጣሉ ይታወቃል፡፡</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በዚህ ረገድ እቅዱን ለማሳካት ያሉትን ስኬቶችና ድክመቶች ማመልከት ተገቢ ነው፡፡ </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ትምህርትና ጤናን በተመለከተ የተገኙ ውጤቶች ዝቅተኛ የመካከለኛ ገቢ ካላቸው አገሮች ጋር ተቀራራቢ ደረጃ ላይ መድረሳችንን ያመለክታሉ፡፡ </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19404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cy-GB" sz="1100" b="0" i="0" u="none" strike="noStrike" cap="none" dirty="0" smtClean="0">
                <a:solidFill>
                  <a:srgbClr val="000000"/>
                </a:solidFill>
                <a:effectLst/>
                <a:latin typeface="Arial"/>
                <a:ea typeface="Arial"/>
                <a:cs typeface="Arial"/>
                <a:sym typeface="Arial"/>
              </a:rPr>
              <a:t>ሆኖም በዕቅድ የያዝነውን ዝቅተኛ መካከለኛ ገቢ ካላቸው አገሮች የመቀላቀል ተስፋ እውን ለማድረግ የሚከተሉትን ማከናወን ይጠበቅብናል፡፡እነዚህም፣</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የነፍስ ወከፍ ገቢያችንን በሶስት እጥፍ ማሳደግ፣</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ከድኅነት ወለል በታች የሚገኝን ዜጋ የሚያመለክተውን መጣኔን በግማሽ መቀነስ፤</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ከ40-50 ሚሊዮን የሚሆኑ ተጨማሪ ዜጎችን የኤሌክትሪክ ኃይል እና የንጹህ ውሃ ተጠቃሚ ማድረግ፤</a:t>
            </a:r>
          </a:p>
        </p:txBody>
      </p:sp>
    </p:spTree>
    <p:extLst>
      <p:ext uri="{BB962C8B-B14F-4D97-AF65-F5344CB8AC3E}">
        <p14:creationId xmlns:p14="http://schemas.microsoft.com/office/powerpoint/2010/main" val="2962330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cy-GB" sz="1100" b="0" i="0" u="none" strike="noStrike" cap="none" dirty="0" smtClean="0">
                <a:solidFill>
                  <a:srgbClr val="000000"/>
                </a:solidFill>
                <a:effectLst/>
                <a:latin typeface="Arial"/>
                <a:ea typeface="Arial"/>
                <a:cs typeface="Arial"/>
                <a:sym typeface="Arial"/>
              </a:rPr>
              <a:t>ከሁሉም በላይ የተገኘው የኢኮኖሚ እድገት የኢኮኖሚ መዋቅራዊ ለውጥን ማምጣት አልቻለም፡፡ </a:t>
            </a:r>
            <a:endParaRPr lang="en-US" sz="1050" b="0" i="0" u="none" strike="noStrike" cap="none" dirty="0" smtClean="0">
              <a:solidFill>
                <a:srgbClr val="000000"/>
              </a:solidFill>
              <a:effectLst/>
              <a:latin typeface="Arial"/>
              <a:ea typeface="Arial"/>
              <a:cs typeface="Arial"/>
              <a:sym typeface="Arial"/>
            </a:endParaRPr>
          </a:p>
          <a:p>
            <a:pPr marL="139700" lvl="0" indent="0">
              <a:buNone/>
            </a:pPr>
            <a:r>
              <a:rPr lang="cy-GB" sz="1100" b="0" i="0" u="none" strike="noStrike" cap="none" dirty="0" smtClean="0">
                <a:solidFill>
                  <a:srgbClr val="000000"/>
                </a:solidFill>
                <a:effectLst/>
                <a:latin typeface="Arial"/>
                <a:ea typeface="Arial"/>
                <a:cs typeface="Arial"/>
                <a:sym typeface="Arial"/>
              </a:rPr>
              <a:t>ከቀረበው ቻርት መመልከት እንደሚቻለው፣</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የግብርናው ዘርፍ ለአጠቃላይ አገር ውስጥ ምርት ያለው ድርሻ ወደ 35 በመቶ ዝቅ ያለ ቢሆንም አሁንም 70 በመቶ የሚሆነው የሰው ኃይል ህልውናው በዚሁ ዘርፍ ላይ የተመሰረተ ነው፡፡ ይህም ዝቅተኛ መካከለኛ ገቢ ያላቸው አገሮች 40 በመቶ አማካይ ድርሻ አንጻር በጣም ከፍተኛ ነው፡፡</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በሌላ በኩል የማንፋክቸር ዘርፉ ለውጭ ንግድ ምርት ገቢ ያለው ድርሻ ከ10 በመቶ በታች ሲሆን ይህም እንደርስባቸዋለን ያልነው ዝቅተኛ መካከለኛ ገቢ አገሮች ካላቸው የ60 በመቶ አንጻር እጅግ ያነሰ ነው፡፡ </a:t>
            </a:r>
            <a:endParaRPr lang="en-US" sz="105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574087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cy-GB" sz="1100" b="0" i="0" u="none" strike="noStrike" cap="none" dirty="0" smtClean="0">
                <a:solidFill>
                  <a:srgbClr val="000000"/>
                </a:solidFill>
                <a:effectLst/>
                <a:latin typeface="Arial"/>
                <a:ea typeface="Arial"/>
                <a:cs typeface="Arial"/>
                <a:sym typeface="Arial"/>
              </a:rPr>
              <a:t>ከዚህ እውነታ በመነሳት ማየት እንደሚቻለው ባለፉት ጊዜያት በሀገሪቱ የታየው የኢኮኖሚ ዕድገት በዋናነት ሊመጣ የቻለው ምርታማነት በመጨመሩ ሳይሆን በሀብት (ካፒታል) ክምችት ምክንያት ነው፡፡ </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በዚህም መሠረት ከ1996-2009 ባሉት ዓመታት ለታየው ዕድገት ድርሻ ግማሽ ያህሉ ከሀብት (ካፒታል) ክምችት ወይም ኢንቨስትመንት የመጣ መሆኑን መገንዘብ ይቻላል፡፡</a:t>
            </a:r>
            <a:endParaRPr lang="cy-GB" sz="1100" b="0" i="0" u="none" strike="noStrike" cap="none" baseline="0" dirty="0" smtClean="0">
              <a:solidFill>
                <a:srgbClr val="000000"/>
              </a:solidFill>
              <a:effectLst/>
              <a:latin typeface="Arial"/>
              <a:ea typeface="Arial"/>
              <a:cs typeface="Arial"/>
              <a:sym typeface="Arial"/>
            </a:endParaRPr>
          </a:p>
          <a:p>
            <a:pPr marL="139700" lvl="0" indent="0">
              <a:buNone/>
            </a:pPr>
            <a:endParaRPr lang="cy-GB"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79305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GB" sz="1100" b="1" i="0" u="none" strike="noStrike" cap="none" dirty="0" smtClean="0">
                <a:solidFill>
                  <a:srgbClr val="000000"/>
                </a:solidFill>
                <a:effectLst/>
                <a:latin typeface="Arial"/>
                <a:ea typeface="Arial"/>
                <a:cs typeface="Arial"/>
                <a:sym typeface="Arial"/>
              </a:rPr>
              <a:t>ለ. መዋቅራዊና ተቋማዊ ማነቆዎች</a:t>
            </a:r>
            <a:endParaRPr lang="en-US" sz="1100" b="0" i="0" u="none" strike="noStrike" cap="none" dirty="0" smtClean="0">
              <a:solidFill>
                <a:srgbClr val="000000"/>
              </a:solidFill>
              <a:effectLst/>
              <a:latin typeface="Arial"/>
              <a:ea typeface="Arial"/>
              <a:cs typeface="Arial"/>
              <a:sym typeface="Arial"/>
            </a:endParaRPr>
          </a:p>
          <a:p>
            <a:pPr marL="139700" indent="0">
              <a:buNone/>
            </a:pPr>
            <a:r>
              <a:rPr lang="cy-GB" sz="1100" b="0" i="0" u="none" strike="noStrike" cap="none" dirty="0" smtClean="0">
                <a:solidFill>
                  <a:srgbClr val="000000"/>
                </a:solidFill>
                <a:effectLst/>
                <a:latin typeface="Arial"/>
                <a:ea typeface="Arial"/>
                <a:cs typeface="Arial"/>
                <a:sym typeface="Arial"/>
              </a:rPr>
              <a:t>የመስክ ዳሰሳ መረጃዎችን  በመንተራስ የተደረጉ የቢዝነስ ከባቢያዊ ጥናቶች የአገራችን የኢኮኖሚ ምርታማነት እድገት ማነቆዎች ከመዋቅራዊና ተቋማዊ ድክመቶች የመነጩ መሆናቸውን ያመለክታሉ፡፡</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በ2010 በተደረገ የዓለም አቀፋዊ የቢዝነስ የተወዳዳሪነት የመስክ ዳሰሳ ጥናት ሪፖረት በአገራቸን የቢዝነስ ተግባራትን ለማከናወን ከፍተኛ ማነቆ የሆኑ ግምባር ቀደም የሆኑ አራት አሰራሮች የውጭ ምንዛሬ አስተዳደር፣ ሙሰኝነት፣ የፋይናንስ አቅርቦት ማነስ እና ቀልጣፋ ያልሆነው የመንግሥት ቢሮክራሲ መሆናቸው ተመልክተዋል፡፡ </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በተመሳሳይ በተባበሩት መንግሥታት የልማት ድርጅት የተከናወነና ትኩረቱን በአምራች ኢንዱስትሪ ዘርፉ ላይ ያደረገው የመስክ ጥናት በዘርፉ እድገትና ምርታማነት ማነስ ላይ ተጽእኖ ያሳደሩት አሰራሮች የውጭ ምንዛሬ፣ የፋይናንስ፣ የኤሌክትሪክ ኃይል እና  የጥሬ ዕቃ  አቅርቦት እጥረቶች፣ ደካማ የኢንተርኔት አገልግሎት፣ እንዲሁም ውስን የብድር አቅርቦት መሆናቸውን ያመለክታል፡፡</a:t>
            </a:r>
          </a:p>
        </p:txBody>
      </p:sp>
    </p:spTree>
    <p:extLst>
      <p:ext uri="{BB962C8B-B14F-4D97-AF65-F5344CB8AC3E}">
        <p14:creationId xmlns:p14="http://schemas.microsoft.com/office/powerpoint/2010/main" val="5179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cy-GB" sz="1100" b="1" i="0" u="none" strike="noStrike" cap="none" dirty="0" smtClean="0">
                <a:solidFill>
                  <a:srgbClr val="000000"/>
                </a:solidFill>
                <a:effectLst/>
                <a:latin typeface="Arial"/>
                <a:ea typeface="Arial"/>
                <a:cs typeface="Arial"/>
                <a:sym typeface="Arial"/>
              </a:rPr>
              <a:t>እንደምን አደራችሁ/አረፈዳችሁ/ዋላችሁ</a:t>
            </a:r>
            <a:endParaRPr lang="en-US" sz="105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የዚህ መግለጫ ዓላማ የአገራችንን ኢኮኖሚ ለማበልጸግ መንግሥት የዘረጋውን  አገር በቀል ኢኮኖሚ ማሻሻያ መርሀ-ግብር በአጭሩ ማመልከት ነው፡፡</a:t>
            </a:r>
            <a:endParaRPr lang="en-US" sz="105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በሚቀርበው መግለጫም ላይ በመንተራስ የሪፎርም አጀንዳውን ለማዳበር የሚያስችል ግብዓት በመስጠትም ሆነ ሪፎረሙን በመደገፍ ለተግባራዊነቱ ርብርብ እንደምታደረጉ የጸና እምነት አለን፡፡</a:t>
            </a:r>
            <a:endParaRPr lang="en-US" sz="105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የዛሬው መግለጫዬ ሰባት ክፍሎች ይኖሩታል፡፡ እነዚህም፤</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የመጀመሪያው ክፍል የኢኮኖሚ ማሻሻያው ለምን እንዳስፈልገ ያስገነዝባል፤</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ሁለተኛና ሶስተኛው ክፍሎች ካለፈው መነሳት ጠቃሚ በመሆኑ ባለፉት 15 ዓመታት የተገኙ የኢኮኖሚ  እድገት ሰኬቶችን እና ይህንንም ያስገኙ ተግባራትን በአጭሩ አመለክታለሁ፤</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ቀጥሎ ባለው አራተኛ ክፍል የኢኮኖሚ ሪፎርም ማድረግ አስፈላጊ የሆነበትን ምክንያት ለመጠቆም እንዲረዳ በኢኮኖሚ እድገቱ ቀጣይነት ላይ ማነቆ የሆኑ ተግዳሮቶችን ለመዳሰስ እሞክራለሁ፤</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አምስተኛው ክፍል በቀጣይ የሚከናወኑ አገር በቀል የኢኮኖሚ ማሻሻያ አጀንዳዎችን የሚያመለክት ሲሆን በስድተኛው ክፍል ሪፎርሙን ተከትሎ የሚጠበቀውን የማክሮ ኢኮኖሚክ እይታዎችንና የልማት ግቦችን ይጠቁማል፡፡</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ሰባተኛውና የመጨረሻው ክፍል ማሻሻያውን ተግባራዊ ለማድረግ የሚያስፈልገውን ሀብትና ቀጣይ ተግባራተን ያመለክታል፡፡  </a:t>
            </a:r>
          </a:p>
        </p:txBody>
      </p:sp>
    </p:spTree>
    <p:extLst>
      <p:ext uri="{BB962C8B-B14F-4D97-AF65-F5344CB8AC3E}">
        <p14:creationId xmlns:p14="http://schemas.microsoft.com/office/powerpoint/2010/main" val="2944600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cy-GB" sz="1100" b="0" i="0" u="none" strike="noStrike" cap="none" dirty="0" smtClean="0">
                <a:solidFill>
                  <a:srgbClr val="000000"/>
                </a:solidFill>
                <a:effectLst/>
                <a:latin typeface="Arial"/>
                <a:ea typeface="Arial"/>
                <a:cs typeface="Arial"/>
                <a:sym typeface="Arial"/>
              </a:rPr>
              <a:t>ከዚህም በላይ ከተጠቀሱት አገልግሎቶች ባሻገር የሚከተሉት የአምራችና አገልግሎት ዘርፎች ያሉባቸው ችግሮች በአገራችን የቢዝነስ እንቅስቃሴ ላይ አሉታዊ ተጽዕኖ እንዳላቸው ተመልክተዋል፡፡ እነዚሀም፤ </a:t>
            </a:r>
            <a:endParaRPr lang="en-US" sz="1100" b="0" i="0" u="none" strike="noStrike" cap="none" dirty="0" smtClean="0">
              <a:solidFill>
                <a:srgbClr val="000000"/>
              </a:solidFill>
              <a:effectLst/>
              <a:latin typeface="Arial"/>
              <a:ea typeface="Arial"/>
              <a:cs typeface="Arial"/>
              <a:sym typeface="Arial"/>
            </a:endParaRPr>
          </a:p>
          <a:p>
            <a:pPr marL="139700" lvl="0" indent="0">
              <a:buNone/>
            </a:pPr>
            <a:r>
              <a:rPr lang="cy-GB" sz="1100" b="1" i="0" u="none" strike="noStrike" cap="none" dirty="0" smtClean="0">
                <a:solidFill>
                  <a:srgbClr val="000000"/>
                </a:solidFill>
                <a:effectLst/>
                <a:latin typeface="Arial"/>
                <a:ea typeface="Arial"/>
                <a:cs typeface="Arial"/>
                <a:sym typeface="Arial"/>
              </a:rPr>
              <a:t>ግብርና ዘርፍ፡ </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ቀልጣፋ ያልሆነ የግብርና ግብኣትና አገልግሎት አቅርቦት፤</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በግብርና አምራቾችና በሸማቾች መካከል የጠበቀ የገበያ ትስስር አለመኖር፣</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የግሉ ዘርፍ ኢንቨስትመንት በግብርና ምርምርና ጥናት እንዲሁም የመስኖ ልማት ተሳትፎ አናሳ መሆን፣</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ገበያና የሎጂስቲክ ችግር መኖር፤ እና</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ግብርና ተኮር የሆነ የፋይናንስ አገልግሎት አለመኖር ናቸው፡፡</a:t>
            </a:r>
            <a:endParaRPr lang="en-US" sz="1100" b="0" i="0" u="none" strike="noStrike" cap="none" dirty="0" smtClean="0">
              <a:solidFill>
                <a:srgbClr val="000000"/>
              </a:solidFill>
              <a:effectLst/>
              <a:latin typeface="Arial"/>
              <a:ea typeface="Arial"/>
              <a:cs typeface="Arial"/>
              <a:sym typeface="Arial"/>
            </a:endParaRPr>
          </a:p>
          <a:p>
            <a:pPr marL="139700" lvl="0" indent="0">
              <a:buNone/>
            </a:pPr>
            <a:r>
              <a:rPr lang="cy-GB" sz="1100" b="1" i="0" u="none" strike="noStrike" cap="none" dirty="0" smtClean="0">
                <a:solidFill>
                  <a:srgbClr val="000000"/>
                </a:solidFill>
                <a:effectLst/>
                <a:latin typeface="Arial"/>
                <a:ea typeface="Arial"/>
                <a:cs typeface="Arial"/>
                <a:sym typeface="Arial"/>
              </a:rPr>
              <a:t>የማምረቻው ዘርፍ</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ውጤታማ ያልሆነ የማበረታቻ ስርዓት መኖር፤</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የአምራቾችና የግብዓት አቅርቦት ተመጋጋቢ አለመሆን፤ እና</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የገቢ ምርቶችን የሚተኩ አምራቾችን መደገፍ የሚያስችል ውጤታማ አሰራር አለመኖር፤</a:t>
            </a:r>
            <a:endParaRPr lang="en-US" sz="1100" b="0" i="0" u="none" strike="noStrike" cap="none" dirty="0" smtClean="0">
              <a:solidFill>
                <a:srgbClr val="000000"/>
              </a:solidFill>
              <a:effectLst/>
              <a:latin typeface="Arial"/>
              <a:ea typeface="Arial"/>
              <a:cs typeface="Arial"/>
              <a:sym typeface="Arial"/>
            </a:endParaRPr>
          </a:p>
          <a:p>
            <a:pPr marL="139700" lvl="0" indent="0">
              <a:buNone/>
            </a:pPr>
            <a:r>
              <a:rPr lang="cy-GB" sz="1100" b="1" i="0" u="none" strike="noStrike" cap="none" dirty="0" smtClean="0">
                <a:solidFill>
                  <a:srgbClr val="000000"/>
                </a:solidFill>
                <a:effectLst/>
                <a:latin typeface="Arial"/>
                <a:ea typeface="Arial"/>
                <a:cs typeface="Arial"/>
                <a:sym typeface="Arial"/>
              </a:rPr>
              <a:t>ማዕድን ዘርፍ</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ከፍተኛ የማዕድን አምራቾችን የሚደግፉ የቴክኒክና ተቋማዊ አሰራሮች አለመኖር፤</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ማዕድን አውጪዎችን ከአካባቢ ማህበረሰብ ጋር በተገናኘ በሚኖራቸው ግንኙነት ዙሪያ የሚወስን ሕግና ማእቀፎች አለመኖር፤ </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የወርቅ ምርትን በተመለከተ የሚነሱ ዋጋ እና የህገ-ወጥ አሰራር ጉዳይ፤</a:t>
            </a:r>
            <a:endParaRPr lang="en-US" sz="1100" b="0" i="0" u="none" strike="noStrike" cap="none" dirty="0" smtClean="0">
              <a:solidFill>
                <a:srgbClr val="000000"/>
              </a:solidFill>
              <a:effectLst/>
              <a:latin typeface="Arial"/>
              <a:ea typeface="Arial"/>
              <a:cs typeface="Arial"/>
              <a:sym typeface="Arial"/>
            </a:endParaRPr>
          </a:p>
          <a:p>
            <a:pPr marL="139700" lvl="0" indent="0">
              <a:buNone/>
            </a:pPr>
            <a:r>
              <a:rPr lang="cy-GB" sz="1100" b="1" i="0" u="none" strike="noStrike" cap="none" dirty="0" smtClean="0">
                <a:solidFill>
                  <a:srgbClr val="000000"/>
                </a:solidFill>
                <a:effectLst/>
                <a:latin typeface="Arial"/>
                <a:ea typeface="Arial"/>
                <a:cs typeface="Arial"/>
                <a:sym typeface="Arial"/>
              </a:rPr>
              <a:t>ቱሪዝም </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የቱሪስት ማራኪነትና ተደራሽ ማነስ፤</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የቱሪስት መዳረሻዎችን በአግባቡ ማስተዋወቅ አለመቻል፤</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ዘርፉን የሚደግፉ ተቋማት አቅም አለመጠናከር፤</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224034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6287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GB" sz="1100" b="1" i="0" u="none" strike="noStrike" cap="none" dirty="0" smtClean="0">
                <a:solidFill>
                  <a:srgbClr val="000000"/>
                </a:solidFill>
                <a:effectLst/>
                <a:latin typeface="Arial"/>
                <a:ea typeface="Arial"/>
                <a:cs typeface="Arial"/>
                <a:sym typeface="Arial"/>
              </a:rPr>
              <a:t>ሐ</a:t>
            </a:r>
            <a:r>
              <a:rPr lang="cy-GB" sz="1100" b="0" i="0" u="none" strike="noStrike" cap="none" dirty="0" smtClean="0">
                <a:solidFill>
                  <a:srgbClr val="000000"/>
                </a:solidFill>
                <a:effectLst/>
                <a:latin typeface="Arial"/>
                <a:ea typeface="Arial"/>
                <a:cs typeface="Arial"/>
                <a:sym typeface="Arial"/>
              </a:rPr>
              <a:t>. </a:t>
            </a:r>
            <a:r>
              <a:rPr lang="cy-GB" sz="1100" b="1" i="0" u="none" strike="noStrike" cap="none" dirty="0" smtClean="0">
                <a:solidFill>
                  <a:srgbClr val="000000"/>
                </a:solidFill>
                <a:effectLst/>
                <a:latin typeface="Arial"/>
                <a:ea typeface="Arial"/>
                <a:cs typeface="Arial"/>
                <a:sym typeface="Arial"/>
              </a:rPr>
              <a:t>የማክሮኢኮኖሚ መዛባትን የሚያባብሱ ሁኔታዎች</a:t>
            </a:r>
            <a:r>
              <a:rPr lang="cy-GB" sz="1100" b="0" i="0" u="none" strike="noStrike" cap="none" dirty="0" smtClean="0">
                <a:solidFill>
                  <a:srgbClr val="000000"/>
                </a:solidFill>
                <a:effectLst/>
                <a:latin typeface="Arial"/>
                <a:ea typeface="Arial"/>
                <a:cs typeface="Arial"/>
                <a:sym typeface="Arial"/>
              </a:rPr>
              <a:t> </a:t>
            </a:r>
            <a:endParaRPr lang="en-US" sz="1100" b="0" i="0" u="none" strike="noStrike" cap="none" dirty="0" smtClean="0">
              <a:solidFill>
                <a:srgbClr val="000000"/>
              </a:solidFill>
              <a:effectLst/>
              <a:latin typeface="Arial"/>
              <a:ea typeface="Arial"/>
              <a:cs typeface="Arial"/>
              <a:sym typeface="Arial"/>
            </a:endParaRPr>
          </a:p>
          <a:p>
            <a:pPr marL="139700" lvl="0" indent="0">
              <a:buNone/>
            </a:pPr>
            <a:r>
              <a:rPr lang="cy-GB" sz="1100" b="0" i="0" u="none" strike="noStrike" cap="none" dirty="0" smtClean="0">
                <a:solidFill>
                  <a:srgbClr val="000000"/>
                </a:solidFill>
                <a:effectLst/>
                <a:latin typeface="Arial"/>
                <a:ea typeface="Arial"/>
                <a:cs typeface="Arial"/>
                <a:sym typeface="Arial"/>
              </a:rPr>
              <a:t>ከፍ ብሉ ከተጠቀሱት የመዋቅራዊ ችግሮች በተጨማሪ ከማክሮ-ኢኮኖሚ ሚዛን መዛባት ጋር በተያያዘ ቀጣይነት ያለው የኢኮኖሚ ዕድገት ማረጋገጥ ትልቅ ተግዳሮት መሆኑ ይታወቃል፡፡ ከፍተኛ የመንግሥት ኢንቨስትመነትን ፕሮጄክቶችን ፋይናንስ ለማድረግ የተከሄደበት መንገድ ፕሮጀክቶችን ውጤታማ በሆነ መልኩ መስተዳደር ካለመቻል እንዲሁም ደካማ የገቢ ንግድ አፈጻጸም ጋር ተደምሮ የማክሮ-ኢኮኖሚ ሚዛን መዛባትን ያስከተለ ሲሆን፣ </a:t>
            </a:r>
            <a:r>
              <a:rPr lang="am-ET" sz="1100" dirty="0" smtClean="0">
                <a:solidFill>
                  <a:srgbClr val="034B64"/>
                </a:solidFill>
                <a:latin typeface="Nyala" pitchFamily="2" charset="0"/>
                <a:cs typeface="Segoe UI" panose="020B0502040204020203" pitchFamily="34" charset="0"/>
              </a:rPr>
              <a:t>ከዚ</a:t>
            </a:r>
            <a:r>
              <a:rPr lang="cy-GB" sz="1100" dirty="0" smtClean="0">
                <a:solidFill>
                  <a:srgbClr val="034B64"/>
                </a:solidFill>
                <a:latin typeface="Nyala" pitchFamily="2" charset="0"/>
                <a:cs typeface="Segoe UI" panose="020B0502040204020203" pitchFamily="34" charset="0"/>
              </a:rPr>
              <a:t>ህ</a:t>
            </a:r>
            <a:r>
              <a:rPr lang="am-ET" sz="1100" dirty="0" smtClean="0">
                <a:solidFill>
                  <a:srgbClr val="034B64"/>
                </a:solidFill>
                <a:latin typeface="Nyala" pitchFamily="2" charset="0"/>
                <a:cs typeface="Segoe UI" panose="020B0502040204020203" pitchFamily="34" charset="0"/>
              </a:rPr>
              <a:t>ም </a:t>
            </a:r>
            <a:r>
              <a:rPr lang="cy-GB" sz="1100" dirty="0" smtClean="0">
                <a:solidFill>
                  <a:srgbClr val="034B64"/>
                </a:solidFill>
                <a:latin typeface="Nyala" pitchFamily="2" charset="0"/>
                <a:cs typeface="Segoe UI" panose="020B0502040204020203" pitchFamily="34" charset="0"/>
              </a:rPr>
              <a:t>በተጨማሪ</a:t>
            </a:r>
            <a:r>
              <a:rPr lang="cy-GB" sz="1100" b="0" i="0" u="none" strike="noStrike" cap="none" dirty="0" smtClean="0">
                <a:solidFill>
                  <a:srgbClr val="000000"/>
                </a:solidFill>
                <a:effectLst/>
                <a:latin typeface="Arial"/>
                <a:ea typeface="Arial"/>
                <a:cs typeface="Arial"/>
                <a:sym typeface="Arial"/>
              </a:rPr>
              <a:t>፣</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የውጭ ምንዛሬ ዕጥረት፤</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እያደገ የመጣ የውጭ ዕዳ ጫና፤</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ከፍተኛ የዋጋ ንረት፤</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ለግሉ ዘርፍ የሚሆን የብድር አቅርቦት </a:t>
            </a:r>
            <a:r>
              <a:rPr lang="cy-GB" sz="1100" b="0" i="0" u="none" strike="noStrike" cap="none" dirty="0" smtClean="0">
                <a:solidFill>
                  <a:srgbClr val="000000"/>
                </a:solidFill>
                <a:effectLst/>
                <a:latin typeface="Nyala" pitchFamily="2" charset="0"/>
                <a:ea typeface="Arial"/>
                <a:cs typeface="Arial"/>
                <a:sym typeface="Arial"/>
              </a:rPr>
              <a:t>ውስንነት</a:t>
            </a:r>
            <a:r>
              <a:rPr lang="cy-GB" sz="1100" b="0" i="0" u="none" strike="noStrike" cap="none" dirty="0" smtClean="0">
                <a:solidFill>
                  <a:srgbClr val="000000"/>
                </a:solidFill>
                <a:effectLst/>
                <a:latin typeface="Arial"/>
                <a:ea typeface="Arial"/>
                <a:cs typeface="Arial"/>
                <a:sym typeface="Arial"/>
              </a:rPr>
              <a:t> ተከስ</a:t>
            </a:r>
            <a:r>
              <a:rPr lang="am-ET" sz="1100" b="0" i="0" u="none" strike="noStrike" cap="none" dirty="0" smtClean="0">
                <a:solidFill>
                  <a:srgbClr val="000000"/>
                </a:solidFill>
                <a:effectLst/>
                <a:latin typeface="Arial"/>
                <a:ea typeface="Arial"/>
                <a:cs typeface="Arial"/>
                <a:sym typeface="Arial"/>
              </a:rPr>
              <a:t>ቷ</a:t>
            </a:r>
            <a:r>
              <a:rPr lang="cy-GB" sz="1100" b="0" i="0" u="none" strike="noStrike" cap="none" dirty="0" smtClean="0">
                <a:solidFill>
                  <a:srgbClr val="000000"/>
                </a:solidFill>
                <a:effectLst/>
                <a:latin typeface="Arial"/>
                <a:ea typeface="Arial"/>
                <a:cs typeface="Arial"/>
                <a:sym typeface="Arial"/>
              </a:rPr>
              <a:t>ል፡፡</a:t>
            </a:r>
          </a:p>
        </p:txBody>
      </p:sp>
    </p:spTree>
    <p:extLst>
      <p:ext uri="{BB962C8B-B14F-4D97-AF65-F5344CB8AC3E}">
        <p14:creationId xmlns:p14="http://schemas.microsoft.com/office/powerpoint/2010/main" val="3491873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cy-GB" sz="1100" b="1" i="0" u="none" strike="noStrike" cap="none" dirty="0" smtClean="0">
                <a:solidFill>
                  <a:srgbClr val="000000"/>
                </a:solidFill>
                <a:effectLst/>
                <a:latin typeface="Arial"/>
                <a:ea typeface="Arial"/>
                <a:cs typeface="Arial"/>
                <a:sym typeface="Arial"/>
              </a:rPr>
              <a:t>እነዚህን ጉዳዮች በተወሰነ መልኩ ለማብራራት እሞክራለሁ፡፡ </a:t>
            </a:r>
            <a:endParaRPr lang="en-US" sz="1100" b="0" i="0" u="none" strike="noStrike" cap="none" dirty="0" smtClean="0">
              <a:solidFill>
                <a:srgbClr val="000000"/>
              </a:solidFill>
              <a:effectLst/>
              <a:latin typeface="Arial"/>
              <a:ea typeface="Arial"/>
              <a:cs typeface="Arial"/>
              <a:sym typeface="Arial"/>
            </a:endParaRPr>
          </a:p>
          <a:p>
            <a:pPr lvl="0"/>
            <a:r>
              <a:rPr lang="cy-GB" sz="1100" b="1" i="0" u="none" strike="noStrike" cap="none" dirty="0" smtClean="0">
                <a:solidFill>
                  <a:srgbClr val="000000"/>
                </a:solidFill>
                <a:effectLst/>
                <a:latin typeface="Arial"/>
                <a:ea typeface="Arial"/>
                <a:cs typeface="Arial"/>
                <a:sym typeface="Arial"/>
              </a:rPr>
              <a:t>አንደኛ፡</a:t>
            </a:r>
            <a:r>
              <a:rPr lang="cy-GB" sz="1100" b="0" i="0" u="none" strike="noStrike" cap="none" dirty="0" smtClean="0">
                <a:solidFill>
                  <a:srgbClr val="000000"/>
                </a:solidFill>
                <a:effectLst/>
                <a:latin typeface="Arial"/>
                <a:ea typeface="Arial"/>
                <a:cs typeface="Arial"/>
                <a:sym typeface="Arial"/>
              </a:rPr>
              <a:t> ከሀገሪቱ የልማት አጀንዳ ጋር በተያያዘ የገቢ ዕቃዎች ፍላጎት በመጨመር እንዲሁም የወጪ ንግዱ አፈጻጸሙ አጅግ ደካማ መሆን የውጭ ንግድ ሚዛን ጉድለት እንዲሰፋ አድርጎታል፡፡ እንደሚታወቀው የውጭ ምንዛሬ እጥረት በንግድ እንቅስቃሴ ከፍተኛ ተጽዕኖ እንዲኖር አድርጓል፤</a:t>
            </a:r>
          </a:p>
        </p:txBody>
      </p:sp>
    </p:spTree>
    <p:extLst>
      <p:ext uri="{BB962C8B-B14F-4D97-AF65-F5344CB8AC3E}">
        <p14:creationId xmlns:p14="http://schemas.microsoft.com/office/powerpoint/2010/main" val="3637795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cy-GB" sz="1100" b="1" i="0" u="none" strike="noStrike" cap="none" dirty="0" smtClean="0">
                <a:solidFill>
                  <a:srgbClr val="000000"/>
                </a:solidFill>
                <a:effectLst/>
                <a:latin typeface="Arial"/>
                <a:ea typeface="Arial"/>
                <a:cs typeface="Arial"/>
                <a:sym typeface="Arial"/>
              </a:rPr>
              <a:t>ሁለተኛ፡ </a:t>
            </a:r>
            <a:r>
              <a:rPr lang="cy-GB" sz="1100" b="0" i="0" u="none" strike="noStrike" cap="none" dirty="0" smtClean="0">
                <a:solidFill>
                  <a:srgbClr val="000000"/>
                </a:solidFill>
                <a:effectLst/>
                <a:latin typeface="Arial"/>
                <a:ea typeface="Arial"/>
                <a:cs typeface="Arial"/>
                <a:sym typeface="Arial"/>
              </a:rPr>
              <a:t>በከፍተኛ ሁኔታ እያደገ የመጣ የብድር ጫና በተለይም በንግድ ብድር መልክ ከውጭ የተወሰዱ ብድሮች የሀገሪቱን የዕዳ ጫና ሁኔታ በከፍተኛ ስጋት ደረጃ (High Risk) እንዲደርስ አድርጎታል፡፡ </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ምንም እንኳ የውጭ ብድር ከሀገሪቱ ጠቅላላ ምርት ያለው ድርሻ ከ32 በመቶ በዓለም አቀፍ መመዘኛዎች ከፍተኛ የማያሰኝ ቢሆንም የፕሮጅክቶች አፈጻጸም ደካማ መሆን እያሽቆለቆለ ከመጣው ከገቢ ንግድ አፈጻጻም ጋር ተዳምሮ የሀገሪቱን የዕዳ ጫና ሁኔታ ከፍተኛ ስጋት ደረጃ እንድትመደብ አድርጎታል፡፡ </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ይህም በአጠቃላይ ሀገሪቱ በዓለም አቀፍ ደረጃ ያላትን የመበደር ተአማኒነትና አቅም እንዲሸረሽር የሚያደርግ ነው፡፡</a:t>
            </a:r>
          </a:p>
        </p:txBody>
      </p:sp>
    </p:spTree>
    <p:extLst>
      <p:ext uri="{BB962C8B-B14F-4D97-AF65-F5344CB8AC3E}">
        <p14:creationId xmlns:p14="http://schemas.microsoft.com/office/powerpoint/2010/main" val="176621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GB" sz="1100" b="1" i="0" u="none" strike="noStrike" cap="none" dirty="0" smtClean="0">
                <a:solidFill>
                  <a:srgbClr val="000000"/>
                </a:solidFill>
                <a:effectLst/>
                <a:latin typeface="Arial"/>
                <a:ea typeface="Arial"/>
                <a:cs typeface="Arial"/>
                <a:sym typeface="Arial"/>
              </a:rPr>
              <a:t>ሶስተኛ፡ </a:t>
            </a:r>
            <a:r>
              <a:rPr lang="cy-GB" sz="1100" b="0" i="0" u="none" strike="noStrike" cap="none" dirty="0" smtClean="0">
                <a:solidFill>
                  <a:srgbClr val="000000"/>
                </a:solidFill>
                <a:effectLst/>
                <a:latin typeface="Arial"/>
                <a:ea typeface="Arial"/>
                <a:cs typeface="Arial"/>
                <a:sym typeface="Arial"/>
              </a:rPr>
              <a:t>የመንግሥት የልማት ድርጅቶችን ፕሮጀክቶችን ፋይናንስ ለማድረግ ከአገር ውስጥ የተወሰደው ብድር የግሉን ዘርፍ የመበደር እድል ጠባብ አድረጎታል፡፡ ይህም በኢኮኖሚው ውስጥ የፋይናንስ አቅርቦት ችግር ቢዝነስ ለማካናወን እንቅፋት ከሚሆኑ ምክንቶች እንደ ዋነኛ እንደሚታይ የተደረጉ ጥናቶች ያመለክታሉ፣ </a:t>
            </a:r>
          </a:p>
        </p:txBody>
      </p:sp>
    </p:spTree>
    <p:extLst>
      <p:ext uri="{BB962C8B-B14F-4D97-AF65-F5344CB8AC3E}">
        <p14:creationId xmlns:p14="http://schemas.microsoft.com/office/powerpoint/2010/main" val="4079612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cy-GB" sz="1100" b="1" i="0" u="none" strike="noStrike" cap="none" dirty="0" smtClean="0">
                <a:solidFill>
                  <a:srgbClr val="000000"/>
                </a:solidFill>
                <a:effectLst/>
                <a:latin typeface="Arial"/>
                <a:ea typeface="Arial"/>
                <a:cs typeface="Arial"/>
                <a:sym typeface="Arial"/>
              </a:rPr>
              <a:t>አራተኛ፡</a:t>
            </a:r>
            <a:r>
              <a:rPr lang="cy-GB" sz="1100" b="0" i="0" u="none" strike="noStrike" cap="none" dirty="0" smtClean="0">
                <a:solidFill>
                  <a:srgbClr val="000000"/>
                </a:solidFill>
                <a:effectLst/>
                <a:latin typeface="Arial"/>
                <a:ea typeface="Arial"/>
                <a:cs typeface="Arial"/>
                <a:sym typeface="Arial"/>
              </a:rPr>
              <a:t> ልቅ የሆኑ የፊሲካልና የሞነተሪ ፖሊሲዎች ባለፉት ዓመታት ለታየው የዋጋ ንረት አስተዋጽኦ ማድረጋቸው ግልጽ ነው፡፡</a:t>
            </a:r>
            <a:endParaRPr lang="en-US" sz="1050" b="0" i="0" u="none" strike="noStrike" cap="none" dirty="0" smtClean="0">
              <a:solidFill>
                <a:srgbClr val="000000"/>
              </a:solidFill>
              <a:effectLst/>
              <a:latin typeface="Arial"/>
              <a:ea typeface="Arial"/>
              <a:cs typeface="Arial"/>
              <a:sym typeface="Arial"/>
            </a:endParaRPr>
          </a:p>
          <a:p>
            <a:pPr marL="139700" lvl="0" indent="0">
              <a:buNone/>
            </a:pPr>
            <a:r>
              <a:rPr lang="cy-GB" sz="1100" b="0" i="0" u="none" strike="noStrike" cap="none" dirty="0" smtClean="0">
                <a:solidFill>
                  <a:srgbClr val="000000"/>
                </a:solidFill>
                <a:effectLst/>
                <a:latin typeface="Arial"/>
                <a:ea typeface="Arial"/>
                <a:cs typeface="Arial"/>
                <a:sym typeface="Arial"/>
              </a:rPr>
              <a:t>ባለፉት 15 ዓመታት የነበረው ዓመታዊ አማካይ የዋጋ ንረት 15 በመቶ ያህል ነበር፡፡ ይህ ዓይነቱ ከፍተኛ የዋጋ ንረት በአጣቃላይ ኢኮኖሚ ላይ ከፍተኛ ተጽዕኖ የሚኖረው ሲሆን ከነዚህም ውስጥ፡-</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እያሽቆለቆላ የመጣው የገንዘብ የመግዛት አቅም በተለይም ቋሚና ወራዊ ገቢ በሚያገኙና በዝቅተኛ የኑሮ ደረጃ በሚገኙ የህብረትሰብ ከፍሎች ላይ ከፍተኛ ተጽዕኖ መፍጠሩ፤</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የወለድ ምጣኔወን ከዜሮ በታች  (negative real interest rate) በማድረግ በቁጠባ ምጣኔ ላይ ተጽዕኖ የሚፈጥር መሆኑ፤</a:t>
            </a:r>
            <a:endParaRPr lang="en-US" sz="1050" b="0" i="0" u="none" strike="noStrike" cap="none" dirty="0" smtClean="0">
              <a:solidFill>
                <a:srgbClr val="000000"/>
              </a:solidFill>
              <a:effectLst/>
              <a:latin typeface="Arial"/>
              <a:ea typeface="Arial"/>
              <a:cs typeface="Arial"/>
              <a:sym typeface="Arial"/>
            </a:endParaRPr>
          </a:p>
          <a:p>
            <a:pPr marL="457200" lvl="0" indent="-317500"/>
            <a:r>
              <a:rPr lang="cy-GB" sz="1100" b="0" i="0" u="none" strike="noStrike" cap="none" dirty="0" smtClean="0">
                <a:solidFill>
                  <a:srgbClr val="000000"/>
                </a:solidFill>
                <a:effectLst/>
                <a:latin typeface="Arial"/>
                <a:ea typeface="Arial"/>
                <a:cs typeface="Arial"/>
                <a:sym typeface="Arial"/>
              </a:rPr>
              <a:t>የብር ምንዛሬ  ከሌሎች ገንዘቦች ጋር ያለውን ምጣኔ ከሚገባው በላይ ከፍ በማድረግ በዓለም አቀፍ ተወዳደሪነቱ ላይ አሉታዊ ተፅዕኖ መፍጠሩ፤</a:t>
            </a:r>
            <a:endParaRPr lang="en-US" sz="1050" b="0" i="0" u="none" strike="noStrike" cap="none" dirty="0" smtClean="0">
              <a:solidFill>
                <a:srgbClr val="000000"/>
              </a:solidFill>
              <a:effectLst/>
              <a:latin typeface="Arial"/>
              <a:ea typeface="Arial"/>
              <a:cs typeface="Arial"/>
              <a:sym typeface="Arial"/>
            </a:endParaRPr>
          </a:p>
          <a:p>
            <a:pPr marL="139700" indent="0">
              <a:buNone/>
            </a:pPr>
            <a:r>
              <a:rPr lang="cy-GB" sz="1100" b="0" i="0" u="none" strike="noStrike" cap="none" dirty="0" smtClean="0">
                <a:solidFill>
                  <a:srgbClr val="000000"/>
                </a:solidFill>
                <a:effectLst/>
                <a:latin typeface="Arial"/>
                <a:ea typeface="Arial"/>
                <a:cs typeface="Arial"/>
                <a:sym typeface="Arial"/>
              </a:rPr>
              <a:t>በሌላ በኩል ለውድድር ምቹ ያልሆኑ እና አላስፈላጊ የግይት ሰንሰለት መኖር ገበያውን ለማረጋገት ትልቅ ተግዳሮት ፈጥሯል፡፡ </a:t>
            </a:r>
            <a:endParaRPr lang="en-US" sz="105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502990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GB" sz="1100" b="1" i="0" u="none" strike="noStrike" cap="none" dirty="0" smtClean="0">
                <a:solidFill>
                  <a:srgbClr val="000000"/>
                </a:solidFill>
                <a:effectLst/>
                <a:latin typeface="Arial"/>
                <a:ea typeface="Arial"/>
                <a:cs typeface="Arial"/>
                <a:sym typeface="Arial"/>
              </a:rPr>
              <a:t>ከዚህ ቀጥሎ የኢኮኖሚ ሪፎርም አጀንዳን ወደ ተመለከቱ ሀሳቦች እሸጋገራለሁ፤</a:t>
            </a:r>
            <a:endParaRPr lang="en-US" sz="1100" b="0" i="0" u="none" strike="noStrike" cap="none" dirty="0" smtClean="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4218876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cy-GB" sz="1100" b="0" i="0" u="none" strike="noStrike" cap="none" dirty="0" smtClean="0">
                <a:solidFill>
                  <a:srgbClr val="000000"/>
                </a:solidFill>
                <a:effectLst/>
                <a:latin typeface="Arial"/>
                <a:ea typeface="Arial"/>
                <a:cs typeface="Arial"/>
                <a:sym typeface="Arial"/>
              </a:rPr>
              <a:t>የዚህ ሪፎርም አጀንዳ ዋና ዓላማው በአሁኑ ጊዜ የሚታዩ መዋቅራዊ፣ ተቋማዊና ማክሮ-ኢኮኖሚያዊ ማናቆዎችን በተደራጀና በበቂ ሁኔታ ለመመከት ነው፡፡</a:t>
            </a:r>
            <a:endParaRPr lang="en-US" sz="1050" b="0" i="0" u="none" strike="noStrike" cap="none" dirty="0" smtClean="0">
              <a:solidFill>
                <a:srgbClr val="000000"/>
              </a:solidFill>
              <a:effectLst/>
              <a:latin typeface="Arial"/>
              <a:ea typeface="Arial"/>
              <a:cs typeface="Arial"/>
              <a:sym typeface="Arial"/>
            </a:endParaRPr>
          </a:p>
          <a:p>
            <a:r>
              <a:rPr lang="cy-GB" sz="1100" b="0" i="0" u="none" strike="noStrike" cap="none" dirty="0" smtClean="0">
                <a:solidFill>
                  <a:srgbClr val="000000"/>
                </a:solidFill>
                <a:effectLst/>
                <a:latin typeface="Arial"/>
                <a:ea typeface="Arial"/>
                <a:cs typeface="Arial"/>
                <a:sym typeface="Arial"/>
              </a:rPr>
              <a:t>በጥቅሉ ኢኮኖሚ ሪፎርም አጀንዳችን ሶስት ዋና ዋና ክፍሎች አሉት፡-</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ማክሮ-ኢኮኖሚያዊ፣</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መዋቅራዊ፣</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ሴክቶራል ሪፎርሞች ናቸው፡፡</a:t>
            </a:r>
            <a:endParaRPr lang="en-US" sz="105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የሪፎርሙ ዓበይት ግብ ዘላቂ የሆነ የኢኮኖሚና ማህበራዊ እድገት ማረጋገጥ፣ ሰፊ የሥራ ዕድሎችን መፈጠር እና ድህነትን መቀነስ ናቸው፡፡ </a:t>
            </a:r>
            <a:endParaRPr lang="en-US" sz="1050" b="0" i="0" u="none" strike="noStrike" cap="none" dirty="0" smtClean="0">
              <a:solidFill>
                <a:srgbClr val="000000"/>
              </a:solidFill>
              <a:effectLst/>
              <a:latin typeface="Arial"/>
              <a:ea typeface="Arial"/>
              <a:cs typeface="Arial"/>
              <a:sym typeface="Arial"/>
            </a:endParaRPr>
          </a:p>
          <a:p>
            <a:r>
              <a:rPr lang="cy-GB" sz="1100" b="0" i="0" u="none" strike="noStrike" cap="none" dirty="0" smtClean="0">
                <a:solidFill>
                  <a:srgbClr val="000000"/>
                </a:solidFill>
                <a:effectLst/>
                <a:latin typeface="Arial"/>
                <a:ea typeface="Arial"/>
                <a:cs typeface="Arial"/>
                <a:sym typeface="Arial"/>
              </a:rPr>
              <a:t>ከዚህ በመቀጠል ሪፎርምን በተመለከተ አስፈላጊነቱንና ዋና ዋና አቅጣጫዎች ዘርዘር ባለ ሁኔታ ለማቅረብ እሞክራለሁ፡፡</a:t>
            </a:r>
          </a:p>
        </p:txBody>
      </p:sp>
    </p:spTree>
    <p:extLst>
      <p:ext uri="{BB962C8B-B14F-4D97-AF65-F5344CB8AC3E}">
        <p14:creationId xmlns:p14="http://schemas.microsoft.com/office/powerpoint/2010/main" val="2840388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cy-GB" sz="1100" b="1" i="0" u="none" strike="noStrike" cap="none" dirty="0" smtClean="0">
                <a:solidFill>
                  <a:srgbClr val="000000"/>
                </a:solidFill>
                <a:effectLst/>
                <a:latin typeface="Arial"/>
                <a:ea typeface="Arial"/>
                <a:cs typeface="Arial"/>
                <a:sym typeface="Arial"/>
              </a:rPr>
              <a:t>አንደኛ፡  </a:t>
            </a:r>
            <a:r>
              <a:rPr lang="cy-GB" sz="1100" b="0" i="0" u="none" strike="noStrike" cap="none" dirty="0" smtClean="0">
                <a:solidFill>
                  <a:srgbClr val="000000"/>
                </a:solidFill>
                <a:effectLst/>
                <a:latin typeface="Arial"/>
                <a:ea typeface="Arial"/>
                <a:cs typeface="Arial"/>
                <a:sym typeface="Arial"/>
              </a:rPr>
              <a:t>ፐብሊክ ፋይናንስን ሪፎርም በዋናነት የሚያተኩረው ዘላቂ ዕድገትን ለመደገፍና ጤናማ የብድር ሁኔታን ለማረጋገጥ ሲሆን፣ ትኩረት የሚያደርገውም፡-</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የወቅቱን ኢኮኖሚያዊ ሁኔታ ያገናዘበ (prudent) የፊስካል ፖሊሲን ቁመና ማስጠበቅ፤</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የታክስ አስተዳደሩንና ፖሊሲን በማጎልበት የታክስ ገቢን ማሻሻል፤</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የመንግስት ኢንቨስትመንት ውጤታማነቱን ማሻሻል፤</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የመንግሥት የልማት ድርጅቶችን ወደ ግል የማዞር ሥራን መተግበር፤</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ቀደም ሲል የተጀመሩ የመንግሥት ፕሮጀክቶችን ማጠናቀቅ፤</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የመንግስት የልማት ድርጅቶችን የአሰራር ሥርዓትን ውጤታማነቱን፣ ግልጽነትንና አስተዳደርን ማሻሻል፤</a:t>
            </a:r>
          </a:p>
        </p:txBody>
      </p:sp>
    </p:spTree>
    <p:extLst>
      <p:ext uri="{BB962C8B-B14F-4D97-AF65-F5344CB8AC3E}">
        <p14:creationId xmlns:p14="http://schemas.microsoft.com/office/powerpoint/2010/main" val="204434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100" b="1" i="0" u="none" strike="noStrike" cap="none" dirty="0" smtClean="0">
                <a:solidFill>
                  <a:srgbClr val="000000"/>
                </a:solidFill>
                <a:effectLst/>
                <a:latin typeface="Arial"/>
                <a:ea typeface="Arial"/>
                <a:cs typeface="Arial"/>
                <a:sym typeface="Arial"/>
              </a:rPr>
              <a:t>በዚህ መሰረት መግለጫዬን በሪፎረም አጀንዳው ተጠባቂ በሆነ ጥያቄ ልጀምር፣ ይኸውም በአሁኑ ወቅት የኢኮኖሚ ሪፎርም ማድረጉ ለምን አስፈለገ? የሚል ነው፡፡</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872393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cy-GB" sz="1100" b="1" i="0" u="none" strike="noStrike" cap="none" dirty="0" smtClean="0">
                <a:solidFill>
                  <a:srgbClr val="000000"/>
                </a:solidFill>
                <a:effectLst/>
                <a:latin typeface="Arial"/>
                <a:ea typeface="Arial"/>
                <a:cs typeface="Arial"/>
                <a:sym typeface="Arial"/>
              </a:rPr>
              <a:t>ሀ. ማክሮ-ኢኮኖሚያዊ ማሻሻያዎች</a:t>
            </a:r>
            <a:endParaRPr lang="en-US" sz="105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ዋናው የማክሮ ኢኮኖሚያዊ ሪፎርም ዓላማ የማክሮ ኢኮኖሚ ሚዛኖችን መዛባት ማስተካከል ሲሆን፣ በዚህም የተረጋጋ የማክሮ-ፊሲካልና ፋይናንስ ሥርዓትን በማስፈን ዕድገትንና የሥራ ዕድል ፈጠራን ማረጋገጥ ነው፡፡ ስለሆነም ይህንን ለማሳካት የሚከተሉት እርምጃዎች አስፈላጊ ናቸው፤</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ፐብሊክ ፋይናንስን ማጠናከር፣</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የወጭ ምንዛሬ አቅርቦት ችግርን መቅረፍ፣</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የዋጋ ንረትን መቆጣጠር፣</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የተረጋጋ የፋይናንስ ሥርዓት መገንባት፣</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የፋይናንስ አቅርቦትን ማሻሻልና  የካፒታል ገበያ ሥርዓት ሥራ ላይ ማዋል ናቸው፡፡</a:t>
            </a:r>
            <a:endParaRPr lang="en-US" sz="105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እነዚህን ጉዳዮች በተመለከተ ከዚህ ቀጥሎ በተወሰነ መልኩ ለማብራራት እሞክራለሁ፡፡ </a:t>
            </a:r>
          </a:p>
          <a:p>
            <a:pPr lvl="0"/>
            <a:endParaRPr lang="cy-GB"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614911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cy-GB" sz="1100" b="1" i="0" u="none" strike="noStrike" cap="none" dirty="0" smtClean="0">
                <a:solidFill>
                  <a:srgbClr val="000000"/>
                </a:solidFill>
                <a:effectLst/>
                <a:latin typeface="Arial"/>
                <a:ea typeface="Arial"/>
                <a:cs typeface="Arial"/>
                <a:sym typeface="Arial"/>
              </a:rPr>
              <a:t>ሁለተኛ፡</a:t>
            </a:r>
            <a:r>
              <a:rPr lang="cy-GB" sz="1100" b="0" i="0" u="none" strike="noStrike" cap="none" dirty="0" smtClean="0">
                <a:solidFill>
                  <a:srgbClr val="000000"/>
                </a:solidFill>
                <a:effectLst/>
                <a:latin typeface="Arial"/>
                <a:ea typeface="Arial"/>
                <a:cs typeface="Arial"/>
                <a:sym typeface="Arial"/>
              </a:rPr>
              <a:t> የወጭ ምንዛሬ አቅርቦት ችግርን ለመቅረፍ ተጨማሪ የውጭ ምንዛሬ ማሳባሰብ እንዲሁም የሚገኘውን በተገቢው መልኩ መጠቀም በሚያስችል መልኩ የሚሰራ ይሆናል፡፡ ይህን በተመለከተ የአጭር ጊዜ ክንውኖች የሚከተሉትን ያጠቀልላሉ፣እንዚህም፤</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የመንግስት የልማት ድርጅቶችን ወደ ግል በማዞር የሚገኝ የውጭ ምንዛሬ፣ </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በህጋዊ መንገድ ከውጭ የሚላከው የሀዋላ ገንዘብ፣ የችሮታ ጊዜና ረጅም መክፈያ ጊዜ ያላቸውን ብድሮችን መውሰድ ናቸው፡፡</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በመካከለኛ ጊዜ ከሚወሰዱ እርምጃዎች መካከል በዋናነት የሚጠቀሱት የወጪ ንግድን ማጎልበት፣ ቱሪዝምንና የውጭ ቀጥታ ኢንቨስትመንትን ማጠናከር እንዲሁም የውጭ ምንዛሬ ገበያ አሰራርን ማሻሻል ናቸው፡፡</a:t>
            </a:r>
          </a:p>
        </p:txBody>
      </p:sp>
    </p:spTree>
    <p:extLst>
      <p:ext uri="{BB962C8B-B14F-4D97-AF65-F5344CB8AC3E}">
        <p14:creationId xmlns:p14="http://schemas.microsoft.com/office/powerpoint/2010/main" val="74420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cy-GB" sz="1100" b="1" i="0" u="none" strike="noStrike" cap="none" dirty="0" smtClean="0">
                <a:solidFill>
                  <a:srgbClr val="000000"/>
                </a:solidFill>
                <a:effectLst/>
                <a:latin typeface="Arial"/>
                <a:ea typeface="Arial"/>
                <a:cs typeface="Arial"/>
                <a:sym typeface="Arial"/>
              </a:rPr>
              <a:t>ሶስተኛ</a:t>
            </a:r>
            <a:r>
              <a:rPr lang="cy-GB" sz="1100" b="0" i="0" u="none" strike="noStrike" cap="none" dirty="0" smtClean="0">
                <a:solidFill>
                  <a:srgbClr val="000000"/>
                </a:solidFill>
                <a:effectLst/>
                <a:latin typeface="Arial"/>
                <a:ea typeface="Arial"/>
                <a:cs typeface="Arial"/>
                <a:sym typeface="Arial"/>
              </a:rPr>
              <a:t>  የገንዘብ ፖሊሲ ማዕቀፉን በመጠቀም የዋጋ ንረትን ለማርገብ ጥረት ይደረጋል፡፡ በዚህ ረገድ የብሔራዊ ባንክ የመጠባበቂያ ገንዘብ መጠንን ዋና መሳሪያ በማድረግ ይሰራል፡፡ በዚህም ለመግሥት የበጀት ወጪ መሸፈኛ የሚውለው የቀጥታ ብድር ይቀንሳል፣ እንዲሁም ውጤታማ የሆኑ የገንዘብ ፖሊሲ መቆጣጠሪያ መሳሪያዎችን በሥራ ላይ ይውላል፡፡</a:t>
            </a:r>
            <a:endParaRPr lang="en-US" sz="1100" b="0" i="0" u="none" strike="noStrike" cap="none" dirty="0" smtClean="0">
              <a:solidFill>
                <a:srgbClr val="000000"/>
              </a:solidFill>
              <a:effectLst/>
              <a:latin typeface="Arial"/>
              <a:ea typeface="Arial"/>
              <a:cs typeface="Arial"/>
              <a:sym typeface="Arial"/>
            </a:endParaRPr>
          </a:p>
          <a:p>
            <a:pPr marL="139700" lvl="0" indent="0">
              <a:buNone/>
            </a:pPr>
            <a:r>
              <a:rPr lang="cy-GB" sz="1100" b="1" i="0" u="none" strike="noStrike" cap="none" dirty="0" smtClean="0">
                <a:solidFill>
                  <a:srgbClr val="000000"/>
                </a:solidFill>
                <a:effectLst/>
                <a:latin typeface="Arial"/>
                <a:ea typeface="Arial"/>
                <a:cs typeface="Arial"/>
                <a:sym typeface="Arial"/>
              </a:rPr>
              <a:t>አራተኛ</a:t>
            </a:r>
            <a:r>
              <a:rPr lang="cy-GB" sz="1100" b="0" i="0" u="none" strike="noStrike" cap="none" dirty="0" smtClean="0">
                <a:solidFill>
                  <a:srgbClr val="000000"/>
                </a:solidFill>
                <a:effectLst/>
                <a:latin typeface="Arial"/>
                <a:ea typeface="Arial"/>
                <a:cs typeface="Arial"/>
                <a:sym typeface="Arial"/>
              </a:rPr>
              <a:t> የተረጋጋ የገንዘብ እንቅስቃሴ ስርዓት እንዲኖር የብሄራዊ ባንክ የዓለም ዓቀፍ ደረጃን  የጠበቀ የቁጥጥር ማዕቀፍ ደንብና ስርዓትን በመዘርጋት በሁሉም ባንኮች ወጥ በሆነ መንገድ እንዲተገበር ያደርጋል፡፡ የኢትዮጵያ ንግድ ባንክና የልማት ባንክ አሰራራቸውንና አገልግሎት አሰጣጣቸውን በማዘመን ኢንዱስትሪው በዓለም ዓቀፍ በደረሰበት ደረጃ ለማከናወን የሚያስቸላቸውን በጥናት ላይ የተመሰረቱ የማሻሻያ እርምጃዎችን መውሰዳቸውን አጠናክረው እንዲቀጥሉ ይደረጋል፡፡</a:t>
            </a:r>
          </a:p>
          <a:p>
            <a:pPr marL="139700" lvl="0" indent="0">
              <a:buNone/>
            </a:pPr>
            <a:endParaRPr lang="cy-GB"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246968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cy-GB" sz="1100" b="1" i="0" u="none" strike="noStrike" cap="none" dirty="0" smtClean="0">
                <a:solidFill>
                  <a:srgbClr val="000000"/>
                </a:solidFill>
                <a:effectLst/>
                <a:latin typeface="Arial"/>
                <a:ea typeface="Arial"/>
                <a:cs typeface="Arial"/>
                <a:sym typeface="Arial"/>
              </a:rPr>
              <a:t>በመጨረሻም</a:t>
            </a:r>
            <a:r>
              <a:rPr lang="cy-GB" sz="1100" b="0" i="0" u="none" strike="noStrike" cap="none" dirty="0" smtClean="0">
                <a:solidFill>
                  <a:srgbClr val="000000"/>
                </a:solidFill>
                <a:effectLst/>
                <a:latin typeface="Arial"/>
                <a:ea typeface="Arial"/>
                <a:cs typeface="Arial"/>
                <a:sym typeface="Arial"/>
              </a:rPr>
              <a:t> የአገር ውስጥ ቁጠባን ለማሳደግና የፋይናንስ ተደራሽነትን ለማጎልበት የሚያስችሉ የፋይናንስና የካፒታል ገበያ ደረጃ በደረጃ ተግባራዊ ይደረጋል፡፡ እነዚህ የማሻሻያ እርምጃዎችም የሚከተሉትን ያካትታሉ፣</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ተወዳዳሪና የተሳለጠ የግምጃ ቤት ሰነድ ገበያ ሥራ ላይ ማዋል፣</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የኢትዮጵያ ብሔራዊ ባንክ የሚሰራበትን የግምጃ ቤት ሰነድ የንግድ ባንኮች ሊሳተፉበት በሚችሉበት ወደ እርስ በርስ የገንዘብ ገበያ (</a:t>
            </a:r>
            <a:r>
              <a:rPr lang="en-GB" sz="1100" b="0" i="0" u="none" strike="noStrike" cap="none" dirty="0" smtClean="0">
                <a:solidFill>
                  <a:srgbClr val="000000"/>
                </a:solidFill>
                <a:effectLst/>
                <a:latin typeface="Arial"/>
                <a:ea typeface="Arial"/>
                <a:cs typeface="Arial"/>
                <a:sym typeface="Arial"/>
              </a:rPr>
              <a:t>inter-bank money markets) </a:t>
            </a:r>
            <a:r>
              <a:rPr lang="cy-GB" sz="1100" b="0" i="0" u="none" strike="noStrike" cap="none" dirty="0" smtClean="0">
                <a:solidFill>
                  <a:srgbClr val="000000"/>
                </a:solidFill>
                <a:effectLst/>
                <a:latin typeface="Arial"/>
                <a:ea typeface="Arial"/>
                <a:cs typeface="Arial"/>
                <a:sym typeface="Arial"/>
              </a:rPr>
              <a:t>በመቀየር የፋይናንስ ገበያ መሰረተ ልማትን ማጎልበት፤ </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የግሉን ዘርፍ በማሳተፍና በልማት አጋሮቻችን በመታገዝ የቦንድና የአክሲዮን ገበያን መመስረት፤</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የፋይናንስ ተደራሽነትን ለማሳደግ የሞባይል ባንኪንግ አገልግሎት እንዲስፋፋ ማገዝ፣</a:t>
            </a:r>
            <a:endParaRPr lang="en-US" sz="105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21571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cy-GB" sz="1100" b="1" i="0" u="none" strike="noStrike" cap="none" dirty="0" smtClean="0">
                <a:solidFill>
                  <a:srgbClr val="000000"/>
                </a:solidFill>
                <a:effectLst/>
                <a:latin typeface="Arial"/>
                <a:ea typeface="Arial"/>
                <a:cs typeface="Arial"/>
                <a:sym typeface="Arial"/>
              </a:rPr>
              <a:t>ለ</a:t>
            </a:r>
            <a:r>
              <a:rPr lang="cy-GB" sz="1100" b="0" i="0" u="none" strike="noStrike" cap="none" dirty="0" smtClean="0">
                <a:solidFill>
                  <a:srgbClr val="000000"/>
                </a:solidFill>
                <a:effectLst/>
                <a:latin typeface="Arial"/>
                <a:ea typeface="Arial"/>
                <a:cs typeface="Arial"/>
                <a:sym typeface="Arial"/>
              </a:rPr>
              <a:t>. </a:t>
            </a:r>
            <a:r>
              <a:rPr lang="cy-GB" sz="1100" b="1" i="0" u="none" strike="noStrike" cap="none" dirty="0" smtClean="0">
                <a:solidFill>
                  <a:srgbClr val="000000"/>
                </a:solidFill>
                <a:effectLst/>
                <a:latin typeface="Arial"/>
                <a:ea typeface="Arial"/>
                <a:cs typeface="Arial"/>
                <a:sym typeface="Arial"/>
              </a:rPr>
              <a:t>መዋቅራዊ ማሻሻያዎች </a:t>
            </a:r>
            <a:endParaRPr lang="en-US" sz="1050" b="0" i="0" u="none" strike="noStrike" cap="none" dirty="0" smtClean="0">
              <a:solidFill>
                <a:srgbClr val="000000"/>
              </a:solidFill>
              <a:effectLst/>
              <a:latin typeface="Arial"/>
              <a:ea typeface="Arial"/>
              <a:cs typeface="Arial"/>
              <a:sym typeface="Arial"/>
            </a:endParaRPr>
          </a:p>
          <a:p>
            <a:pPr marL="139700" indent="0">
              <a:buNone/>
            </a:pPr>
            <a:r>
              <a:rPr lang="cy-GB" sz="1100" b="0" i="0" u="none" strike="noStrike" cap="none" dirty="0" smtClean="0">
                <a:solidFill>
                  <a:srgbClr val="000000"/>
                </a:solidFill>
                <a:effectLst/>
                <a:latin typeface="Arial"/>
                <a:ea typeface="Arial"/>
                <a:cs typeface="Arial"/>
                <a:sym typeface="Arial"/>
              </a:rPr>
              <a:t>ማክሮ-ኢኮኖሚያዊ ማሻሻያዎች ውጤታማ የሚሆኑት መዋቅራዊ ማሻሻያዎቱ ለኢንቨስትመንት ምቹ ሁኔታዎችን መፍጠር ስችሉ ነው፡፡ እነዚህም ማሻሻያዎች በዋናነት በሚከተሉት ላይ ትኩረት ያደርጋሉ፡፡</a:t>
            </a:r>
            <a:endParaRPr lang="en-US" sz="1050" b="0" i="0" u="none" strike="noStrike" cap="none" dirty="0" smtClean="0">
              <a:solidFill>
                <a:srgbClr val="000000"/>
              </a:solidFill>
              <a:effectLst/>
              <a:latin typeface="Arial"/>
              <a:ea typeface="Arial"/>
              <a:cs typeface="Arial"/>
              <a:sym typeface="Arial"/>
            </a:endParaRPr>
          </a:p>
          <a:p>
            <a:pPr marL="45720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የቢሮክራሲና የቁጥጥር ስርዓትን ማሳለጥ፣</a:t>
            </a:r>
            <a:endParaRPr lang="en-US" sz="1050" b="0" i="0" u="none" strike="noStrike" cap="none" dirty="0" smtClean="0">
              <a:solidFill>
                <a:srgbClr val="000000"/>
              </a:solidFill>
              <a:effectLst/>
              <a:latin typeface="Arial"/>
              <a:ea typeface="Arial"/>
              <a:cs typeface="Arial"/>
              <a:sym typeface="Arial"/>
            </a:endParaRPr>
          </a:p>
          <a:p>
            <a:pPr marL="45720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መልካም አስተዳደርን ማሻሻልና ሙሰኝነትን መቀነስ፣</a:t>
            </a:r>
            <a:endParaRPr lang="en-US" sz="1050" b="0" i="0" u="none" strike="noStrike" cap="none" dirty="0" smtClean="0">
              <a:solidFill>
                <a:srgbClr val="000000"/>
              </a:solidFill>
              <a:effectLst/>
              <a:latin typeface="Arial"/>
              <a:ea typeface="Arial"/>
              <a:cs typeface="Arial"/>
              <a:sym typeface="Arial"/>
            </a:endParaRPr>
          </a:p>
          <a:p>
            <a:pPr marL="45720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የኢትዮጵያ ኤሌክትሪክ ኃይልና የኢትዮጵያ ኤሌክትሪክ ዩቲሊቴ መ/ቤቶችን አገልግሎት አሰጣጥ፤ ማነጅመንትና አሰራር በማዘመን የኤሌክትሪክ ኃይል አቅርቦትን ማሻሻል፤  </a:t>
            </a:r>
            <a:endParaRPr lang="en-US" sz="1050" b="0" i="0" u="none" strike="noStrike" cap="none" dirty="0" smtClean="0">
              <a:solidFill>
                <a:srgbClr val="000000"/>
              </a:solidFill>
              <a:effectLst/>
              <a:latin typeface="Arial"/>
              <a:ea typeface="Arial"/>
              <a:cs typeface="Arial"/>
              <a:sym typeface="Arial"/>
            </a:endParaRPr>
          </a:p>
          <a:p>
            <a:pPr marL="45720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በቴሌኮሙኒኬሽን ዘርፍ የግሉን ዘርፍ ማሳተፍ፤</a:t>
            </a:r>
            <a:endParaRPr lang="en-US" sz="1050" b="0" i="0" u="none" strike="noStrike" cap="none" dirty="0" smtClean="0">
              <a:solidFill>
                <a:srgbClr val="000000"/>
              </a:solidFill>
              <a:effectLst/>
              <a:latin typeface="Arial"/>
              <a:ea typeface="Arial"/>
              <a:cs typeface="Arial"/>
              <a:sym typeface="Arial"/>
            </a:endParaRPr>
          </a:p>
          <a:p>
            <a:pPr marL="45720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በኤክስፖርት ገበያ ለተሰማሩ አስተማማኝና ተገማች የሆነ የውጭ ገበያ ስርዓት እንዲኖር ማድረግ፣</a:t>
            </a:r>
          </a:p>
          <a:p>
            <a:pPr marL="45720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የኢትዮጵያ  ንግድ መርከብ ድርጅትና ሎጅስቲከስ ኢንተርፕራይዝን  አሰራር ቀልጣፋ ማድረግ፣ እንዲሁም የሎጅስቲክ መሰረተ ልማትን መገንባት፤</a:t>
            </a:r>
            <a:endParaRPr lang="en-US" sz="1050" b="0" i="0" u="none" strike="noStrike" cap="none" dirty="0" smtClean="0">
              <a:solidFill>
                <a:srgbClr val="000000"/>
              </a:solidFill>
              <a:effectLst/>
              <a:latin typeface="Arial"/>
              <a:ea typeface="Arial"/>
              <a:cs typeface="Arial"/>
              <a:sym typeface="Arial"/>
            </a:endParaRPr>
          </a:p>
          <a:p>
            <a:pPr marL="457200" indent="-317500">
              <a:buFont typeface="Courier New" pitchFamily="49" charset="0"/>
              <a:buChar char="o"/>
            </a:pPr>
            <a:r>
              <a:rPr lang="cy-GB" sz="1100" b="0" i="0" u="none" strike="noStrike" cap="none" dirty="0" smtClean="0">
                <a:solidFill>
                  <a:srgbClr val="000000"/>
                </a:solidFill>
                <a:effectLst/>
                <a:latin typeface="Arial"/>
                <a:ea typeface="Arial"/>
                <a:cs typeface="Arial"/>
                <a:sym typeface="Arial"/>
              </a:rPr>
              <a:t>ለአገር ውስጥ ምርትና አገልግሎት የሚያገለገል ቀልጣፋ የአገር ውስጥ ገበያ ስርዓት መዘርጋት፣ ለዚህም በዘርፉ የሚሰማሩ የሚያጋጥማቸውን ማነቆ ማስወገድ፣ ተወዳዳሪነትን የሚያውኩ ስርዓቶችን ለመቆጣጠር የሚያስችለውን  ህግና ሥርዓት አጠናክሮ መተግበር፤</a:t>
            </a:r>
          </a:p>
          <a:p>
            <a:pPr marL="139700" indent="0">
              <a:buFont typeface="Courier New" pitchFamily="49" charset="0"/>
              <a:buNone/>
            </a:pPr>
            <a:endParaRPr lang="cy-GB"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26850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cy-GB" sz="1100" b="1" i="0" u="none" strike="noStrike" cap="none" dirty="0" smtClean="0">
                <a:solidFill>
                  <a:srgbClr val="000000"/>
                </a:solidFill>
                <a:effectLst/>
                <a:latin typeface="Arial"/>
                <a:ea typeface="Arial"/>
                <a:cs typeface="Arial"/>
                <a:sym typeface="Arial"/>
              </a:rPr>
              <a:t>ሐ. ሴክቶራል ማሻሻያዎች</a:t>
            </a:r>
            <a:endParaRPr lang="en-US" sz="1100" b="0" i="0" u="none" strike="noStrike" cap="none" dirty="0" smtClean="0">
              <a:solidFill>
                <a:srgbClr val="000000"/>
              </a:solidFill>
              <a:effectLst/>
              <a:latin typeface="Arial"/>
              <a:ea typeface="Arial"/>
              <a:cs typeface="Arial"/>
              <a:sym typeface="Arial"/>
            </a:endParaRPr>
          </a:p>
          <a:p>
            <a:r>
              <a:rPr lang="cy-GB" sz="1100" b="0" i="0" u="none" strike="noStrike" cap="none" dirty="0" smtClean="0">
                <a:solidFill>
                  <a:srgbClr val="000000"/>
                </a:solidFill>
                <a:effectLst/>
                <a:latin typeface="Arial"/>
                <a:ea typeface="Arial"/>
                <a:cs typeface="Arial"/>
                <a:sym typeface="Arial"/>
              </a:rPr>
              <a:t>በመጨረሻም ሴክቶራል ማሻሻያዎች በዋናነት የሚያተኩረው ሀገራችን እምቅ አቅም ባሏት አምራች ዘርፎቹ የሚያገጥሟቸውን ችግሮች ምላሽ መስጠት ላይ ነው፡፡ እነዚህም፡- </a:t>
            </a:r>
            <a:endParaRPr lang="en-US" sz="1100" b="0" i="0" u="none" strike="noStrike" cap="none" dirty="0" smtClean="0">
              <a:solidFill>
                <a:srgbClr val="000000"/>
              </a:solidFill>
              <a:effectLst/>
              <a:latin typeface="Arial"/>
              <a:ea typeface="Arial"/>
              <a:cs typeface="Arial"/>
              <a:sym typeface="Arial"/>
            </a:endParaRPr>
          </a:p>
          <a:p>
            <a:pPr marL="139700" indent="0">
              <a:buNone/>
            </a:pPr>
            <a:r>
              <a:rPr lang="cy-GB" sz="1100" b="1" i="0" u="none" strike="noStrike" cap="none" dirty="0" smtClean="0">
                <a:solidFill>
                  <a:srgbClr val="000000"/>
                </a:solidFill>
                <a:effectLst/>
                <a:latin typeface="Arial"/>
                <a:ea typeface="Arial"/>
                <a:cs typeface="Arial"/>
                <a:sym typeface="Arial"/>
              </a:rPr>
              <a:t>ግብርና፡ </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አነስተኛ የመሬት ባለቤት የሆኑ አርሶ-አደሮችን ዘመናዊ የግብርና ግብዓቶችን በማቅረብና ሌሎች የግብርና አገልግሎቶችን በመስጠት ምርታማነቱን ማሳደግ፤</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አነስተኛ ገበሬዎች መሬትን በሊዝ መብት ለመጠቀም የሚያስችላቸውን የሕግ ማዕቀፍ ማዘጋጀትና ገበሬዎች በሰፋፊ እርሻዎች በአክሲዮን መልክ ተጠቃሚ እንዲሆኑ ማስቻል፣ </a:t>
            </a:r>
            <a:endParaRPr lang="en-US" sz="1100" b="0" i="0" u="none" strike="noStrike" cap="none" dirty="0" smtClean="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cy-GB" dirty="0" smtClean="0">
                <a:solidFill>
                  <a:srgbClr val="034B64"/>
                </a:solidFill>
                <a:latin typeface="Century Gothic" panose="020B0502020202020204" pitchFamily="34" charset="0"/>
                <a:cs typeface="Segoe UI" panose="020B0502040204020203" pitchFamily="34" charset="0"/>
              </a:rPr>
              <a:t>የእንስሳት ሕክምና አገልግሎትን፣ምርምርና የተሸሻለ አሰራርን በመዘርጋት እንዲሁም ዘርፉ ከሌሎች ጋር የሚኖረውን ትስስር በማጎለበት የእንስሳት ሀብት ልማትን ማዘመን፤</a:t>
            </a:r>
          </a:p>
          <a:p>
            <a:pPr lvl="0"/>
            <a:r>
              <a:rPr lang="cy-GB" sz="1100" b="0" i="0" u="none" strike="noStrike" cap="none" dirty="0" smtClean="0">
                <a:solidFill>
                  <a:srgbClr val="000000"/>
                </a:solidFill>
                <a:effectLst/>
                <a:latin typeface="Arial"/>
                <a:ea typeface="Arial"/>
                <a:cs typeface="Arial"/>
                <a:sym typeface="Arial"/>
              </a:rPr>
              <a:t>በግብርና አምራቾችና ምርት ገበያ መካከል ውጤታማ የገበያ ትስስርና የእሴት ሰንሰለት መፍጠር፣</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የግሉ ዘርፍ ኢንቨስትመንት በግብርና ምርምርና ጥናት ላይ እንዲሳተፍ ማበረታታት፣ የመካከለኛና ከፍተኛ የመስኖ ልማትን ለማስፋፋት እንዲቻል የግሉንና የመንግሥትን ዘርፍ (</a:t>
            </a:r>
            <a:r>
              <a:rPr lang="en-US" sz="1100" b="0" i="0" u="none" strike="noStrike" cap="none" dirty="0" smtClean="0">
                <a:solidFill>
                  <a:srgbClr val="000000"/>
                </a:solidFill>
                <a:effectLst/>
                <a:latin typeface="Arial"/>
                <a:ea typeface="Arial"/>
                <a:cs typeface="Arial"/>
                <a:sym typeface="Arial"/>
              </a:rPr>
              <a:t>PPP) </a:t>
            </a:r>
            <a:r>
              <a:rPr lang="cy-GB" sz="1100" b="0" i="0" u="none" strike="noStrike" cap="none" dirty="0" smtClean="0">
                <a:solidFill>
                  <a:srgbClr val="000000"/>
                </a:solidFill>
                <a:effectLst/>
                <a:latin typeface="Arial"/>
                <a:ea typeface="Arial"/>
                <a:cs typeface="Arial"/>
                <a:sym typeface="Arial"/>
              </a:rPr>
              <a:t>ጥምረት የሚጎለብትበትን መንገድ ማመቻቸት፤</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በተለየ ሁኔታ ለግብርናው ዘርፍ የሚያገለግሉ የፋይናንስ አገልግሎቶችን ለምሳሌ አነስተኛ የብድር ስርዓት፣ የአዝእርት ኢንሹራንስ፣እንዲሁም የቅደም አቅርቦት ኮንትራከት (forward contract) ተግባራዊ ለማድረግ የሚያግዝ የሕግ ማዕቀፍ ማዘጋጀት ናቸው፡፡ </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723493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cy-GB" sz="1100" b="1" i="0" u="none" strike="noStrike" cap="none" dirty="0" smtClean="0">
                <a:solidFill>
                  <a:srgbClr val="000000"/>
                </a:solidFill>
                <a:effectLst/>
                <a:latin typeface="Arial"/>
                <a:ea typeface="Arial"/>
                <a:cs typeface="Arial"/>
                <a:sym typeface="Arial"/>
              </a:rPr>
              <a:t>ማኑፋክቸሪነግ</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የማንፋክቸሪነግ ዘርፉን ለማበረታት የተሰጡ ማበረታቻዎች በመመርመር ዘርፉን ውጤታማ እንዲሆኑ ማድረግ፤ </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የአገር ውስጥ ግብዓቶችን የሚጠቀሙ የማንፋክቸሪነግ ዘርፍ አምራቾችን የቅድሚያ ትኩረት መስጠት፤ ለምሳሌ አግሮ-ፐሮሰሲነግ እና የቆዳ ምርቶች፤</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አገር ውስጥ የኢንዱስትሪ ግብዓቶችንና ከፊል ግብዓቶችን በማምረት የማንፋክቸሪንግ የእሴት ሰንሰለት ማጠናከር፤ የኢንዱስትሪዎችን ትስስርና ተመጋጋቢነትን ማጠናከር፤</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የገቢ ምርቶችን የሚተኩ አምራቾችን መደገፍ፤</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ተመጣጣኝ የደመወዝ ክፍያ እንዲኖር ማድረግና የኢንዱስትሪ ሰላምን ማጎለበት እንዲሁም የሰራተኛ ፍልሰትን መቀነስ፤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330498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cy-GB" sz="1100" b="1" i="0" u="none" strike="noStrike" cap="none" dirty="0" smtClean="0">
                <a:solidFill>
                  <a:srgbClr val="000000"/>
                </a:solidFill>
                <a:effectLst/>
                <a:latin typeface="Arial"/>
                <a:ea typeface="Arial"/>
                <a:cs typeface="Arial"/>
                <a:sym typeface="Arial"/>
              </a:rPr>
              <a:t>ማዕድን</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ባሕላዊና አነስተኛ ማእድን አምራቾችን ማበረታትና ሕጋዊ ማድረግ፤ </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የአገር ውስጥ የወርቅ ዋጋን በማሻሻል ሕገ ወጥ ንግድን መቀነስ፤</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የሕግና ፖለቲካ ጉዳዮችን በመፈተሽ የአካባቢ ማህበረሰብ በልማቱ ተጠቃሚና ተሳታፊ ማድረግ፣ ማዕድን አውጪዎቹ የአካባቢ ማህበረሰብ ተጠቃሚ እንዲያደርጉ ማበረታቻዎችን መስጠጥ፤</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ከፍተኛ የማዕድን አምራቾች የሚያጋጥማቸውን የቴክኒክና ተቋማዊ ተግዳሮቶች መፍታት፣</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ዘርፈ ብዙና ለኢንዱስትሪ ግብዓት የሚሆኑ የማዕድን ሀብቶችን የሚያመለክት የጅኦሎጂካል መረጃ እንዲኖር ለማድረግ የሚያስችሉ የፖሊሲና ድርጅታዊ አቅምን በመፍጠር ዘላቂና አካታች የሆነ የማዕድን ልማት ዘርፍ  እንዲኖር ማድረግ፣</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540511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cy-GB" sz="1100" b="1" i="0" u="none" strike="noStrike" cap="none" dirty="0" smtClean="0">
                <a:solidFill>
                  <a:srgbClr val="000000"/>
                </a:solidFill>
                <a:effectLst/>
                <a:latin typeface="Arial"/>
                <a:ea typeface="Arial"/>
                <a:cs typeface="Arial"/>
                <a:sym typeface="Arial"/>
              </a:rPr>
              <a:t>ቱሪዝም </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የአገራችን ታሪካዊ፣ ባሕላዊ፣ እና ተፈጥረዊ መስህቦች ማራኪና ተደራሽ እንዲሆኑ ማድረግ፣</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የቱሪስት መዳረሻዎችን በገበያ፣ በአገልግሎት እና በደንበኛ ዓይነት ለይቶ ማስተዋወቅ፣</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የቱሪዝምና ሌሎች አገልግሎቶችን አሰጣጥን ደረጃን ማዘመን፤</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አዳዲስ የቱሪስት መዳረሻዎችን ማልማት፣</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ሆቴሎችና ሬስቶራንቶች የግብርና ምርቶችን እንዲጠቀሙ የሚያስችል የገበያ ትስስር መፍጠርና ማጎልበት፣</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71929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cy-GB" sz="1100" b="0" i="0" u="none" strike="noStrike" cap="none" dirty="0" smtClean="0">
                <a:solidFill>
                  <a:srgbClr val="000000"/>
                </a:solidFill>
                <a:effectLst/>
                <a:latin typeface="Arial"/>
                <a:ea typeface="Arial"/>
                <a:cs typeface="Arial"/>
                <a:sym typeface="Arial"/>
              </a:rPr>
              <a:t>በመጨረሻም አዳዲስ የኢኮኖሚ እድገትና የሥራ ፈጠራ ምንጭ በማጠናከር በፍጥነት እያደገ ያለውን የተማረ አምራች ኃይልን በአግባቡ ለመጠቀም ከፍተኛ ትኩረት የሚሰጠው ይሆናል፡፡ በዚህ ረገድ የሪፎርሙ ትኩረት የሚያደርገው፡-</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አሳታፊ ዲጂታል ኢኮኖሚ መገንባት፤ እነዚህም</a:t>
            </a:r>
            <a:endParaRPr lang="en-US" sz="1100" b="0" i="0" u="none" strike="noStrike" cap="none" dirty="0" smtClean="0">
              <a:solidFill>
                <a:srgbClr val="000000"/>
              </a:solidFill>
              <a:effectLst/>
              <a:latin typeface="Arial"/>
              <a:ea typeface="Arial"/>
              <a:cs typeface="Arial"/>
              <a:sym typeface="Arial"/>
            </a:endParaRPr>
          </a:p>
          <a:p>
            <a:pPr lvl="0"/>
            <a:endParaRPr lang="cy-GB" sz="1100" b="0" i="0" u="none" strike="noStrike" cap="none" dirty="0" smtClean="0">
              <a:solidFill>
                <a:srgbClr val="000000"/>
              </a:solidFill>
              <a:effectLst/>
              <a:latin typeface="Arial"/>
              <a:ea typeface="Arial"/>
              <a:cs typeface="Arial"/>
              <a:sym typeface="Arial"/>
            </a:endParaRPr>
          </a:p>
          <a:p>
            <a:pPr marL="455613" lvl="4" indent="-171450">
              <a:lnSpc>
                <a:spcPct val="150000"/>
              </a:lnSpc>
              <a:buClr>
                <a:srgbClr val="4895A2"/>
              </a:buClr>
              <a:buFont typeface="Arial" pitchFamily="34" charset="0"/>
              <a:buChar char="•"/>
            </a:pPr>
            <a:r>
              <a:rPr lang="cy-GB" sz="1200" dirty="0" smtClean="0">
                <a:solidFill>
                  <a:srgbClr val="034B64"/>
                </a:solidFill>
                <a:latin typeface="Century Gothic" panose="020B0502020202020204" pitchFamily="34" charset="0"/>
                <a:cs typeface="Segoe UI" panose="020B0502040204020203" pitchFamily="34" charset="0"/>
              </a:rPr>
              <a:t>የቴሌኮም ሪፎረም አጀንዳን ማቀላጠፍ እና የተጀመረውን የብሄራዊ መታወቂያ ስርዓት ማጠናቀቅ፣</a:t>
            </a:r>
          </a:p>
          <a:p>
            <a:pPr marL="455613" lvl="4" indent="-171450">
              <a:lnSpc>
                <a:spcPct val="150000"/>
              </a:lnSpc>
              <a:buClr>
                <a:srgbClr val="4895A2"/>
              </a:buClr>
              <a:buFont typeface="Arial" pitchFamily="34" charset="0"/>
              <a:buChar char="•"/>
            </a:pPr>
            <a:r>
              <a:rPr lang="cy-GB" sz="1200" dirty="0" smtClean="0">
                <a:solidFill>
                  <a:srgbClr val="034B64"/>
                </a:solidFill>
                <a:latin typeface="Century Gothic" panose="020B0502020202020204" pitchFamily="34" charset="0"/>
                <a:cs typeface="Segoe UI" panose="020B0502040204020203" pitchFamily="34" charset="0"/>
              </a:rPr>
              <a:t>በቴክኖሎጂ ዘርፍ የሚሰማሩና የተሰማሩን ደጋፊና አቃፊ የሆነ የሕግማዕቀፍ መዘርጋት፤ </a:t>
            </a:r>
          </a:p>
          <a:p>
            <a:pPr marL="455613" lvl="4" indent="-171450">
              <a:lnSpc>
                <a:spcPct val="150000"/>
              </a:lnSpc>
              <a:buClr>
                <a:srgbClr val="4895A2"/>
              </a:buClr>
              <a:buFont typeface="Arial" pitchFamily="34" charset="0"/>
              <a:buChar char="•"/>
            </a:pPr>
            <a:r>
              <a:rPr lang="cy-GB" sz="1200" dirty="0" smtClean="0">
                <a:solidFill>
                  <a:srgbClr val="034B64"/>
                </a:solidFill>
                <a:latin typeface="Century Gothic" panose="020B0502020202020204" pitchFamily="34" charset="0"/>
                <a:cs typeface="Segoe UI" panose="020B0502040204020203" pitchFamily="34" charset="0"/>
              </a:rPr>
              <a:t>በሥራ ላይ ያሉ የመንግሥት አይሲቲ ተግበራትን ለምሳሌ ኢ-ገቨርናንስ፣ ወርዳ ኔት፤ የገጠር ኮኔክቲቪቴ ፕሮግራም፣ እና የገጠር መንግሥታዊ ኢንተርኔት አቅርቦት ማእከልን የመሳሰሉትን ማጎልበት፣ </a:t>
            </a:r>
          </a:p>
          <a:p>
            <a:pPr marL="455613" lvl="4" indent="-171450">
              <a:lnSpc>
                <a:spcPct val="150000"/>
              </a:lnSpc>
              <a:buClr>
                <a:srgbClr val="4895A2"/>
              </a:buClr>
              <a:buFont typeface="Arial" pitchFamily="34" charset="0"/>
              <a:buChar char="•"/>
            </a:pPr>
            <a:r>
              <a:rPr lang="cy-GB" sz="1200" dirty="0" smtClean="0">
                <a:solidFill>
                  <a:srgbClr val="034B64"/>
                </a:solidFill>
                <a:latin typeface="Century Gothic" panose="020B0502020202020204" pitchFamily="34" charset="0"/>
                <a:cs typeface="Segoe UI" panose="020B0502040204020203" pitchFamily="34" charset="0"/>
              </a:rPr>
              <a:t>የቴክኖሎጂ ግብይይት፣ ፋይናንስና ሎጂስቲክ አጠቃቀምን ማሳደግ፣</a:t>
            </a:r>
          </a:p>
          <a:p>
            <a:pPr marL="455613" lvl="4" indent="-171450">
              <a:lnSpc>
                <a:spcPct val="150000"/>
              </a:lnSpc>
              <a:buClr>
                <a:srgbClr val="4895A2"/>
              </a:buClr>
              <a:buFont typeface="Arial" pitchFamily="34" charset="0"/>
              <a:buChar char="•"/>
            </a:pPr>
            <a:r>
              <a:rPr lang="cy-GB" sz="1200" dirty="0" smtClean="0">
                <a:solidFill>
                  <a:srgbClr val="034B64"/>
                </a:solidFill>
                <a:latin typeface="Century Gothic" panose="020B0502020202020204" pitchFamily="34" charset="0"/>
                <a:cs typeface="Segoe UI" panose="020B0502040204020203" pitchFamily="34" charset="0"/>
              </a:rPr>
              <a:t>የአይሲቲ ፓርክንና ኢኮሲስተምን ማበልጸግ፤ </a:t>
            </a:r>
          </a:p>
          <a:p>
            <a:pPr marL="455613" lvl="4" indent="-171450">
              <a:lnSpc>
                <a:spcPct val="150000"/>
              </a:lnSpc>
              <a:buClr>
                <a:srgbClr val="4895A2"/>
              </a:buClr>
              <a:buFont typeface="Arial" pitchFamily="34" charset="0"/>
              <a:buChar char="•"/>
            </a:pPr>
            <a:r>
              <a:rPr lang="cy-GB" sz="1200" dirty="0" smtClean="0">
                <a:solidFill>
                  <a:srgbClr val="034B64"/>
                </a:solidFill>
                <a:latin typeface="Century Gothic" panose="020B0502020202020204" pitchFamily="34" charset="0"/>
                <a:cs typeface="Segoe UI" panose="020B0502040204020203" pitchFamily="34" charset="0"/>
              </a:rPr>
              <a:t>በአይሲቲ ዕውቀትን የቮኬሽናልና የከፍተኛ ደረጃ ትምህርቶችን ማስፋፋት፤  </a:t>
            </a:r>
          </a:p>
          <a:p>
            <a:pPr lvl="0"/>
            <a:r>
              <a:rPr lang="cy-GB" sz="1100" b="0" i="0" u="none" strike="noStrike" cap="none" dirty="0" smtClean="0">
                <a:solidFill>
                  <a:srgbClr val="000000"/>
                </a:solidFill>
                <a:effectLst/>
                <a:latin typeface="Arial"/>
                <a:ea typeface="Arial"/>
                <a:cs typeface="Arial"/>
                <a:sym typeface="Arial"/>
              </a:rPr>
              <a:t>ለፈጠራና አዳዲስ የሥራ ሀሳቦችን ለማመንጨት የሚያግዝ ከባቢ መፍጠር፤</a:t>
            </a:r>
          </a:p>
          <a:p>
            <a:pPr lvl="0"/>
            <a:endParaRPr lang="cy-GB" sz="1100" b="0" i="0" u="none" strike="noStrike" cap="none" dirty="0" smtClean="0">
              <a:solidFill>
                <a:srgbClr val="000000"/>
              </a:solidFill>
              <a:effectLst/>
              <a:latin typeface="Arial"/>
              <a:ea typeface="Arial"/>
              <a:cs typeface="Arial"/>
              <a:sym typeface="Arial"/>
            </a:endParaRPr>
          </a:p>
          <a:p>
            <a:pPr marL="139700" lvl="0" indent="0">
              <a:buNone/>
            </a:pPr>
            <a:r>
              <a:rPr lang="cy-GB" sz="1100" b="0" i="0" u="none" strike="noStrike" cap="none" baseline="0" dirty="0" smtClean="0">
                <a:solidFill>
                  <a:srgbClr val="000000"/>
                </a:solidFill>
                <a:effectLst/>
                <a:latin typeface="Arial"/>
                <a:ea typeface="Arial"/>
                <a:cs typeface="Arial"/>
                <a:sym typeface="Arial"/>
              </a:rPr>
              <a:t> </a:t>
            </a:r>
          </a:p>
          <a:p>
            <a:pPr marL="139700" lvl="0" indent="0">
              <a:buNone/>
            </a:pPr>
            <a:endParaRPr lang="en-US" sz="1100" b="0" i="0" u="none" strike="noStrike" cap="none" baseline="0" dirty="0" smtClean="0">
              <a:solidFill>
                <a:srgbClr val="000000"/>
              </a:solidFill>
              <a:effectLst/>
              <a:latin typeface="Arial"/>
              <a:ea typeface="Arial"/>
              <a:cs typeface="Arial"/>
              <a:sym typeface="Arial"/>
            </a:endParaRPr>
          </a:p>
          <a:p>
            <a:pPr marL="139700" lvl="0" indent="0">
              <a:buNone/>
            </a:pPr>
            <a:r>
              <a:rPr lang="am-ET" sz="1100" b="0" i="0" u="none" strike="noStrike" cap="none" dirty="0" smtClean="0">
                <a:solidFill>
                  <a:srgbClr val="000000"/>
                </a:solidFill>
                <a:effectLst/>
                <a:latin typeface="Arial"/>
                <a:ea typeface="Arial"/>
                <a:cs typeface="Arial"/>
                <a:sym typeface="Arial"/>
              </a:rPr>
              <a:t> </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79222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cy-GB" sz="1100" b="1" i="0" u="none" strike="noStrike" cap="none" dirty="0" smtClean="0">
                <a:solidFill>
                  <a:srgbClr val="000000"/>
                </a:solidFill>
                <a:effectLst/>
                <a:latin typeface="Arial"/>
                <a:ea typeface="Arial"/>
                <a:cs typeface="Arial"/>
                <a:sym typeface="Arial"/>
              </a:rPr>
              <a:t>በአሁኑ ወቅት የኢኮኖሚ ሪፎርም ማድረጉ አስፈለጊ የሆነበት</a:t>
            </a:r>
            <a:r>
              <a:rPr lang="cy-GB" sz="1100" b="1" i="0" u="none" strike="noStrike" cap="none" baseline="0" dirty="0" smtClean="0">
                <a:solidFill>
                  <a:srgbClr val="000000"/>
                </a:solidFill>
                <a:effectLst/>
                <a:latin typeface="Arial"/>
                <a:ea typeface="Arial"/>
                <a:cs typeface="Arial"/>
                <a:sym typeface="Arial"/>
              </a:rPr>
              <a:t> ምክንያት በሶ</a:t>
            </a:r>
            <a:r>
              <a:rPr lang="cy-GB" sz="1100" b="1" i="0" u="none" strike="noStrike" cap="none" dirty="0" smtClean="0">
                <a:solidFill>
                  <a:srgbClr val="000000"/>
                </a:solidFill>
                <a:effectLst/>
                <a:latin typeface="Arial"/>
                <a:ea typeface="Arial"/>
                <a:cs typeface="Arial"/>
                <a:sym typeface="Arial"/>
              </a:rPr>
              <a:t>ስት መሰረታዊ ሃሳቦች ላይ ይመሰረታሉ</a:t>
            </a:r>
            <a:r>
              <a:rPr lang="cy-GB" sz="1100" b="0" i="0" u="none" strike="noStrike" cap="none" dirty="0" smtClean="0">
                <a:solidFill>
                  <a:srgbClr val="000000"/>
                </a:solidFill>
                <a:effectLst/>
                <a:latin typeface="Arial"/>
                <a:ea typeface="Arial"/>
                <a:cs typeface="Arial"/>
                <a:sym typeface="Arial"/>
              </a:rPr>
              <a:t>፤</a:t>
            </a:r>
            <a:endParaRPr lang="en-US" sz="1050" b="0" i="0" u="none" strike="noStrike" cap="none" dirty="0" smtClean="0">
              <a:solidFill>
                <a:srgbClr val="000000"/>
              </a:solidFill>
              <a:effectLst/>
              <a:latin typeface="Arial"/>
              <a:ea typeface="Arial"/>
              <a:cs typeface="Arial"/>
              <a:sym typeface="Arial"/>
            </a:endParaRPr>
          </a:p>
          <a:p>
            <a:pPr lvl="0"/>
            <a:r>
              <a:rPr lang="cy-GB" sz="1100" b="1" i="0" u="none" strike="noStrike" cap="none" dirty="0" smtClean="0">
                <a:solidFill>
                  <a:srgbClr val="000000"/>
                </a:solidFill>
                <a:effectLst/>
                <a:latin typeface="Arial"/>
                <a:ea typeface="Arial"/>
                <a:cs typeface="Arial"/>
                <a:sym typeface="Arial"/>
              </a:rPr>
              <a:t>አንደኛው፣</a:t>
            </a:r>
            <a:r>
              <a:rPr lang="cy-GB" sz="1100" b="0" i="0" u="none" strike="noStrike" cap="none" dirty="0" smtClean="0">
                <a:solidFill>
                  <a:srgbClr val="000000"/>
                </a:solidFill>
                <a:effectLst/>
                <a:latin typeface="Arial"/>
                <a:ea typeface="Arial"/>
                <a:cs typeface="Arial"/>
                <a:sym typeface="Arial"/>
              </a:rPr>
              <a:t> ባለፉት 15 ዓመታት በአገራችን ከፍተኛ የሰው ኃይልና የመሰረተ ልማት ግንባታ ተከናውነዋል፤ እነዚህ ስኬቶች በራሳቸው ጠቃሚ  ከመሆናቸው ባሻገር ምረታማነቱ የላቀ ሠራተኛ ለመፍጠር  ያለቸው ሚና ከፍተኛ ነው፡፡ በመሆኑም ይህን መሰሉን አጋጣሚ በመጠቀም ዘላቂነት ያለው የኢኮኖሚ እድገት ለማረጋገጥና ሰፊ የሥራ ዕድል እንድፈጠር ለግሉ ዘርፍ የኢኮኖሚ ተሳትፎ አመች ሁኔታዎች መፍጠር አጅግ አስፈላጊ ነው፡፡</a:t>
            </a:r>
            <a:endParaRPr lang="en-US" sz="1050" b="0" i="0" u="none" strike="noStrike" cap="none" dirty="0" smtClean="0">
              <a:solidFill>
                <a:srgbClr val="000000"/>
              </a:solidFill>
              <a:effectLst/>
              <a:latin typeface="Arial"/>
              <a:ea typeface="Arial"/>
              <a:cs typeface="Arial"/>
              <a:sym typeface="Arial"/>
            </a:endParaRPr>
          </a:p>
          <a:p>
            <a:pPr lvl="0"/>
            <a:r>
              <a:rPr lang="cy-GB" sz="1100" b="1" i="0" u="none" strike="noStrike" cap="none" dirty="0" smtClean="0">
                <a:solidFill>
                  <a:srgbClr val="000000"/>
                </a:solidFill>
                <a:effectLst/>
                <a:latin typeface="Arial"/>
                <a:ea typeface="Arial"/>
                <a:cs typeface="Arial"/>
                <a:sym typeface="Arial"/>
              </a:rPr>
              <a:t>ሁለተኛ፣</a:t>
            </a:r>
            <a:r>
              <a:rPr lang="cy-GB" sz="1100" b="0" i="0" u="none" strike="noStrike" cap="none" dirty="0" smtClean="0">
                <a:solidFill>
                  <a:srgbClr val="000000"/>
                </a:solidFill>
                <a:effectLst/>
                <a:latin typeface="Arial"/>
                <a:ea typeface="Arial"/>
                <a:cs typeface="Arial"/>
                <a:sym typeface="Arial"/>
              </a:rPr>
              <a:t> የኢኮኖሚ እድገቱን ቀጣይ ለማድረግ በአሁኑ ወቅት ያጋጠሙ የማክሮ ኢኮኖሚና መዋቅራዊ መዛባቶችን በመፍታት ለኢኮኖሚ እድገትና አዳዲስ የሥራ ዕድሎችን ለማመቻቸች አስፋላጊውን መደላድል መፍጠር ተገቢ ነው፡፡  </a:t>
            </a:r>
            <a:endParaRPr lang="en-US" sz="1050" b="0" i="0" u="none" strike="noStrike" cap="none" dirty="0" smtClean="0">
              <a:solidFill>
                <a:srgbClr val="000000"/>
              </a:solidFill>
              <a:effectLst/>
              <a:latin typeface="Arial"/>
              <a:ea typeface="Arial"/>
              <a:cs typeface="Arial"/>
              <a:sym typeface="Arial"/>
            </a:endParaRPr>
          </a:p>
          <a:p>
            <a:pPr lvl="0"/>
            <a:r>
              <a:rPr lang="cy-GB" sz="1100" b="1" i="0" u="none" strike="noStrike" cap="none" dirty="0" smtClean="0">
                <a:solidFill>
                  <a:srgbClr val="000000"/>
                </a:solidFill>
                <a:effectLst/>
                <a:latin typeface="Arial"/>
                <a:ea typeface="Arial"/>
                <a:cs typeface="Arial"/>
                <a:sym typeface="Arial"/>
              </a:rPr>
              <a:t>በሶስተኛ</a:t>
            </a:r>
            <a:r>
              <a:rPr lang="cy-GB" sz="1100" b="0" i="0" u="none" strike="noStrike" cap="none" dirty="0" smtClean="0">
                <a:solidFill>
                  <a:srgbClr val="000000"/>
                </a:solidFill>
                <a:effectLst/>
                <a:latin typeface="Arial"/>
                <a:ea typeface="Arial"/>
                <a:cs typeface="Arial"/>
                <a:sym typeface="Arial"/>
              </a:rPr>
              <a:t> ደረጃም በመካከለኛ ዘመን እንደርስበታለን ብለን በዕቅድ የያዝነውን የመካከለኛ ገቢ  አገሮች ጎራ የመቀላቀል ራዕይን ለማሳካት የፖሊሲና ተቋማዊ ማዕቀፎችን ደረጃ ማሻሻል የግድ ይላል፡፡ ለአብነትም፣</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የማክሮ ኢኮኖሚ ማእቀፉ ዘመናዊ፣ ወቅቱ በሚፈልገው ደረጃ የሚገኝ እና የተረጋጋ የፋይናንስ ስርዓትን ለመዘርጋት የሚያስችል ሊሆን ይገባል፣</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የምናስበውን ዘመናዊ ኢኮኖሚ ለመገንባት የሚያስችሉ ቀልጣፋና ግልጽነት የተላበሱ መንግሥታዊ ተቋሞች መኖር የግድ አስፈላጊ ነው፡፡</a:t>
            </a:r>
          </a:p>
        </p:txBody>
      </p:sp>
    </p:spTree>
    <p:extLst>
      <p:ext uri="{BB962C8B-B14F-4D97-AF65-F5344CB8AC3E}">
        <p14:creationId xmlns:p14="http://schemas.microsoft.com/office/powerpoint/2010/main" val="1124659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GB" sz="1100" b="0" i="0" u="none" strike="noStrike" cap="none" dirty="0" smtClean="0">
                <a:solidFill>
                  <a:srgbClr val="000000"/>
                </a:solidFill>
                <a:effectLst/>
                <a:latin typeface="Arial"/>
                <a:ea typeface="Arial"/>
                <a:cs typeface="Arial"/>
                <a:sym typeface="Arial"/>
              </a:rPr>
              <a:t>ይህን ካልኩ በኋላ ከኢኮኖሚ ማሻሻያው የሚጠበቁ ፋይዳዎችን በአጭሩ ለማንሳት </a:t>
            </a:r>
            <a:r>
              <a:rPr lang="cy-GB" sz="1100" b="0" i="0" u="none" strike="noStrike" cap="none" smtClean="0">
                <a:solidFill>
                  <a:srgbClr val="000000"/>
                </a:solidFill>
                <a:effectLst/>
                <a:latin typeface="Arial"/>
                <a:ea typeface="Arial"/>
                <a:cs typeface="Arial"/>
                <a:sym typeface="Arial"/>
              </a:rPr>
              <a:t>እፈልጋለሁ፡፡</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75044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cy-GB" sz="1100" b="0" i="0" u="none" strike="noStrike" cap="none" dirty="0" smtClean="0">
                <a:solidFill>
                  <a:srgbClr val="000000"/>
                </a:solidFill>
                <a:effectLst/>
                <a:latin typeface="Arial"/>
                <a:ea typeface="Arial"/>
                <a:cs typeface="Arial"/>
                <a:sym typeface="Arial"/>
              </a:rPr>
              <a:t>ከአጭር እና መካከለኛ ጊዜ ከሚጠበቀው የማክሮ-ኢኮኖሚ ዕይታ አንጻር፡-</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ፈጣን የኢኮኖሚ ዕድገት ቀጣይነት የሚረጋገጥ ሲሆን ለዚህም፡-</a:t>
            </a:r>
            <a:endParaRPr lang="en-US" sz="1100" b="0" i="0" u="none" strike="noStrike" cap="none" dirty="0" smtClean="0">
              <a:solidFill>
                <a:srgbClr val="000000"/>
              </a:solidFill>
              <a:effectLst/>
              <a:latin typeface="Arial"/>
              <a:ea typeface="Arial"/>
              <a:cs typeface="Arial"/>
              <a:sym typeface="Arial"/>
            </a:endParaRPr>
          </a:p>
          <a:p>
            <a:pPr marL="914400" lvl="1" indent="-317500">
              <a:buFont typeface="Wingdings" pitchFamily="2" charset="2"/>
              <a:buChar char="ü"/>
            </a:pPr>
            <a:r>
              <a:rPr lang="cy-GB" sz="1100" b="0" i="0" u="none" strike="noStrike" cap="none" dirty="0" smtClean="0">
                <a:solidFill>
                  <a:srgbClr val="000000"/>
                </a:solidFill>
                <a:effectLst/>
                <a:latin typeface="Arial"/>
                <a:ea typeface="Arial"/>
                <a:cs typeface="Arial"/>
                <a:sym typeface="Arial"/>
              </a:rPr>
              <a:t>በአሁኑ ጊዜ በመንግሥት የተጀመሩ የልማት ፕጄክቶችን በቶሎ ለማጠናቀቅ በትጋት ይሰራል፤</a:t>
            </a:r>
            <a:endParaRPr lang="en-US" sz="1100" b="0" i="0" u="none" strike="noStrike" cap="none" dirty="0" smtClean="0">
              <a:solidFill>
                <a:srgbClr val="000000"/>
              </a:solidFill>
              <a:effectLst/>
              <a:latin typeface="Arial"/>
              <a:ea typeface="Arial"/>
              <a:cs typeface="Arial"/>
              <a:sym typeface="Arial"/>
            </a:endParaRPr>
          </a:p>
          <a:p>
            <a:pPr marL="914400" lvl="1" indent="-317500">
              <a:buFont typeface="Wingdings" pitchFamily="2" charset="2"/>
              <a:buChar char="ü"/>
            </a:pPr>
            <a:r>
              <a:rPr lang="cy-GB" sz="1100" b="0" i="0" u="none" strike="noStrike" cap="none" dirty="0" smtClean="0">
                <a:solidFill>
                  <a:srgbClr val="000000"/>
                </a:solidFill>
                <a:effectLst/>
                <a:latin typeface="Arial"/>
                <a:ea typeface="Arial"/>
                <a:cs typeface="Arial"/>
                <a:sym typeface="Arial"/>
              </a:rPr>
              <a:t>በሪፎርሙ አጀንዳ በተቀመጠው መሠረት የግሉን ዘርፍ ኢንቨስትመንት ለማጎልበት ትልቅ ትኩረት ይደረጋል፤</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ዕድገቱ ዘላቂነት እንዲኖረው የማክሮኢኮኖሚ ሚዛን መጠበቅ የግድ የሚል በመሆኑ የዕድገቱን ምንጭ ዘላቂነት ባለው መልኩ ጥቅም ላይ እንዲውል ይደረጋል፡፡</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የውጭ ምንዛሬ እጥረት ችግር ለመቅረፍ በዋናነት የንግድ ሚዛን እንዲሻሻል በትኩረት ይሰራል፡፡</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ወቅቱን የጠበቀ የገንዘብ ፖሊሲ ተግባራዊ በማድረግ የዋጋ ንረትን ለመቆጣጠር ያስችላል፤</a:t>
            </a:r>
            <a:endParaRPr lang="en-US" sz="1100" b="0" i="0" u="none" strike="noStrike" cap="none" dirty="0" smtClean="0">
              <a:solidFill>
                <a:srgbClr val="000000"/>
              </a:solidFill>
              <a:effectLst/>
              <a:latin typeface="Arial"/>
              <a:ea typeface="Arial"/>
              <a:cs typeface="Arial"/>
              <a:sym typeface="Arial"/>
            </a:endParaRPr>
          </a:p>
          <a:p>
            <a:pPr lvl="0"/>
            <a:r>
              <a:rPr lang="cy-GB" sz="1100" b="0" i="0" u="none" strike="noStrike" cap="none" dirty="0" smtClean="0">
                <a:solidFill>
                  <a:srgbClr val="000000"/>
                </a:solidFill>
                <a:effectLst/>
                <a:latin typeface="Arial"/>
                <a:ea typeface="Arial"/>
                <a:cs typeface="Arial"/>
                <a:sym typeface="Arial"/>
              </a:rPr>
              <a:t>በፐብሊክ ሴክተሩ የሚካሄደው ሪፎርም የብድር ጫና ከማሻሻሉ ባለፈ ዕድገቱን ለማስቀጠል ትልቅ ፋይዳ ይኖረዋል፡፡</a:t>
            </a:r>
          </a:p>
        </p:txBody>
      </p:sp>
    </p:spTree>
    <p:extLst>
      <p:ext uri="{BB962C8B-B14F-4D97-AF65-F5344CB8AC3E}">
        <p14:creationId xmlns:p14="http://schemas.microsoft.com/office/powerpoint/2010/main" val="2711557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GB" sz="1100" b="0" i="0" u="none" strike="noStrike" cap="none" dirty="0" err="1" smtClean="0">
                <a:solidFill>
                  <a:srgbClr val="000000"/>
                </a:solidFill>
                <a:effectLst/>
                <a:latin typeface="Arial"/>
                <a:ea typeface="Arial"/>
                <a:cs typeface="Arial"/>
                <a:sym typeface="Arial"/>
              </a:rPr>
              <a:t>በመጨረሻም</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በሚቀጥሉት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አስርት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ዓመታት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የሚኖረን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የልማት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ግቦችን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አቅጣጫ</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እንደሚከተለው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አቀርባለሁ</a:t>
            </a:r>
            <a:r>
              <a:rPr lang="en-GB" sz="1100" b="0" i="0" u="none" strike="noStrike" cap="none" dirty="0" smtClean="0">
                <a:solidFill>
                  <a:srgbClr val="000000"/>
                </a:solidFill>
                <a:effectLst/>
                <a:latin typeface="Arial"/>
                <a:ea typeface="Arial"/>
                <a:cs typeface="Arial"/>
                <a:sym typeface="Arial"/>
              </a:rPr>
              <a:t>፡-</a:t>
            </a:r>
            <a:endParaRPr lang="en-US" sz="1050" b="0" i="0" u="none" strike="noStrike" cap="none" dirty="0" smtClean="0">
              <a:solidFill>
                <a:srgbClr val="000000"/>
              </a:solidFill>
              <a:effectLst/>
              <a:latin typeface="Arial"/>
              <a:ea typeface="Arial"/>
              <a:cs typeface="Arial"/>
              <a:sym typeface="Arial"/>
            </a:endParaRPr>
          </a:p>
          <a:p>
            <a:pPr lvl="0"/>
            <a:r>
              <a:rPr lang="en-GB" sz="1100" b="0" i="0" u="none" strike="noStrike" cap="none" dirty="0" err="1" smtClean="0">
                <a:solidFill>
                  <a:srgbClr val="000000"/>
                </a:solidFill>
                <a:effectLst/>
                <a:latin typeface="Arial"/>
                <a:ea typeface="Arial"/>
                <a:cs typeface="Arial"/>
                <a:sym typeface="Arial"/>
              </a:rPr>
              <a:t>ጠንካራና</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መጠነ</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ሰፊ</a:t>
            </a:r>
            <a:r>
              <a:rPr lang="en-GB" sz="1100" b="0" i="0" u="none" strike="noStrike" cap="none"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resilient and diversified</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መካከለኛ</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ደረጃ</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ኢኮኖሚን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መገንባት</a:t>
            </a:r>
            <a:r>
              <a:rPr lang="en-GB" sz="1100" b="0" i="0" u="none" strike="noStrike" cap="none" dirty="0" smtClean="0">
                <a:solidFill>
                  <a:srgbClr val="000000"/>
                </a:solidFill>
                <a:effectLst/>
                <a:latin typeface="Arial"/>
                <a:ea typeface="Arial"/>
                <a:cs typeface="Arial"/>
                <a:sym typeface="Arial"/>
              </a:rPr>
              <a:t>፣ ይህም </a:t>
            </a:r>
            <a:r>
              <a:rPr lang="en-GB" sz="1100" b="0" i="0" u="none" strike="noStrike" cap="none" dirty="0" err="1" smtClean="0">
                <a:solidFill>
                  <a:srgbClr val="000000"/>
                </a:solidFill>
                <a:effectLst/>
                <a:latin typeface="Arial"/>
                <a:ea typeface="Arial"/>
                <a:cs typeface="Arial"/>
                <a:sym typeface="Arial"/>
              </a:rPr>
              <a:t>የሚሳካው</a:t>
            </a:r>
            <a:r>
              <a:rPr lang="en-GB" sz="1100" b="0" i="0" u="none" strike="noStrike" cap="none" dirty="0" smtClean="0">
                <a:solidFill>
                  <a:srgbClr val="000000"/>
                </a:solidFill>
                <a:effectLst/>
                <a:latin typeface="Arial"/>
                <a:ea typeface="Arial"/>
                <a:cs typeface="Arial"/>
                <a:sym typeface="Arial"/>
              </a:rPr>
              <a:t>፡- </a:t>
            </a:r>
            <a:endParaRPr lang="en-US" sz="1050" b="0" i="0" u="none" strike="noStrike" cap="none" dirty="0" smtClean="0">
              <a:solidFill>
                <a:srgbClr val="000000"/>
              </a:solidFill>
              <a:effectLst/>
              <a:latin typeface="Arial"/>
              <a:ea typeface="Arial"/>
              <a:cs typeface="Arial"/>
              <a:sym typeface="Arial"/>
            </a:endParaRPr>
          </a:p>
          <a:p>
            <a:pPr marL="914400" lvl="1" indent="-317500">
              <a:buFont typeface="Wingdings" pitchFamily="2" charset="2"/>
              <a:buChar char="Ø"/>
            </a:pPr>
            <a:r>
              <a:rPr lang="en-GB" sz="1100" b="0" i="0" u="none" strike="noStrike" cap="none" dirty="0" err="1" smtClean="0">
                <a:solidFill>
                  <a:srgbClr val="000000"/>
                </a:solidFill>
                <a:effectLst/>
                <a:latin typeface="Arial"/>
                <a:ea typeface="Arial"/>
                <a:cs typeface="Arial"/>
                <a:sym typeface="Arial"/>
              </a:rPr>
              <a:t>የግብርናን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ምርታማነትን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በማሳደግና</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አነስተኛ</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ማሳ</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ላይ</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የሚያመርቱ</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አርሶ</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አደሮችን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ገቢ</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በማሻሻል</a:t>
            </a:r>
            <a:r>
              <a:rPr lang="en-GB" sz="1100" b="0" i="0" u="none" strike="noStrike" cap="none" dirty="0" smtClean="0">
                <a:solidFill>
                  <a:srgbClr val="000000"/>
                </a:solidFill>
                <a:effectLst/>
                <a:latin typeface="Arial"/>
                <a:ea typeface="Arial"/>
                <a:cs typeface="Arial"/>
                <a:sym typeface="Arial"/>
              </a:rPr>
              <a:t>፤</a:t>
            </a:r>
            <a:endParaRPr lang="en-US" sz="1050" b="0" i="0" u="none" strike="noStrike" cap="none" dirty="0" smtClean="0">
              <a:solidFill>
                <a:srgbClr val="000000"/>
              </a:solidFill>
              <a:effectLst/>
              <a:latin typeface="Arial"/>
              <a:ea typeface="Arial"/>
              <a:cs typeface="Arial"/>
              <a:sym typeface="Arial"/>
            </a:endParaRPr>
          </a:p>
          <a:p>
            <a:pPr marL="914400" lvl="1" indent="-317500">
              <a:buFont typeface="Wingdings" pitchFamily="2" charset="2"/>
              <a:buChar char="Ø"/>
            </a:pPr>
            <a:r>
              <a:rPr lang="en-US" sz="1100" b="0" i="0" u="none" strike="noStrike" cap="none" dirty="0" err="1" smtClean="0">
                <a:solidFill>
                  <a:srgbClr val="000000"/>
                </a:solidFill>
                <a:effectLst/>
                <a:latin typeface="Arial"/>
                <a:ea typeface="Arial"/>
                <a:cs typeface="Arial"/>
                <a:sym typeface="Arial"/>
              </a:rPr>
              <a:t>ዘርፈ</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ብዙ</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ኢኮኖሚ</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በመገንባት</a:t>
            </a:r>
            <a:r>
              <a:rPr lang="en-US" sz="1100" b="0" i="0" u="none" strike="noStrike" cap="none" dirty="0" smtClean="0">
                <a:solidFill>
                  <a:srgbClr val="000000"/>
                </a:solidFill>
                <a:effectLst/>
                <a:latin typeface="Arial"/>
                <a:ea typeface="Arial"/>
                <a:cs typeface="Arial"/>
                <a:sym typeface="Arial"/>
              </a:rPr>
              <a:t>፣ የ</a:t>
            </a:r>
            <a:r>
              <a:rPr lang="en-GB" sz="1100" b="0" i="0" u="none" strike="noStrike" cap="none" dirty="0" err="1" smtClean="0">
                <a:solidFill>
                  <a:srgbClr val="000000"/>
                </a:solidFill>
                <a:effectLst/>
                <a:latin typeface="Arial"/>
                <a:ea typeface="Arial"/>
                <a:cs typeface="Arial"/>
                <a:sym typeface="Arial"/>
              </a:rPr>
              <a:t>ቴክኖሎጂ</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ልህቀት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እና</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ለፈጠራ</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ትኩረት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በመስጠት</a:t>
            </a:r>
            <a:r>
              <a:rPr lang="en-GB" sz="1100" b="0" i="0" u="none" strike="noStrike" cap="none" dirty="0" smtClean="0">
                <a:solidFill>
                  <a:srgbClr val="000000"/>
                </a:solidFill>
                <a:effectLst/>
                <a:latin typeface="Arial"/>
                <a:ea typeface="Arial"/>
                <a:cs typeface="Arial"/>
                <a:sym typeface="Arial"/>
              </a:rPr>
              <a:t>፤</a:t>
            </a:r>
            <a:endParaRPr lang="en-US" sz="1050" b="0" i="0" u="none" strike="noStrike" cap="none" dirty="0" smtClean="0">
              <a:solidFill>
                <a:srgbClr val="000000"/>
              </a:solidFill>
              <a:effectLst/>
              <a:latin typeface="Arial"/>
              <a:ea typeface="Arial"/>
              <a:cs typeface="Arial"/>
              <a:sym typeface="Arial"/>
            </a:endParaRPr>
          </a:p>
          <a:p>
            <a:pPr marL="914400" lvl="1" indent="-317500">
              <a:buFont typeface="Wingdings" pitchFamily="2" charset="2"/>
              <a:buChar char="Ø"/>
            </a:pPr>
            <a:r>
              <a:rPr lang="en-GB" sz="1100" b="0" i="0" u="none" strike="noStrike" cap="none" dirty="0" err="1" smtClean="0">
                <a:solidFill>
                  <a:srgbClr val="000000"/>
                </a:solidFill>
                <a:effectLst/>
                <a:latin typeface="Arial"/>
                <a:ea typeface="Arial"/>
                <a:cs typeface="Arial"/>
                <a:sym typeface="Arial"/>
              </a:rPr>
              <a:t>አሳታፊና</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ዘላቂ</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የኢንዱስትሪ</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ልማትን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በማፋጠን</a:t>
            </a:r>
            <a:r>
              <a:rPr lang="en-GB" sz="1100" b="0" i="0" u="none" strike="noStrike" cap="none" dirty="0" smtClean="0">
                <a:solidFill>
                  <a:srgbClr val="000000"/>
                </a:solidFill>
                <a:effectLst/>
                <a:latin typeface="Arial"/>
                <a:ea typeface="Arial"/>
                <a:cs typeface="Arial"/>
                <a:sym typeface="Arial"/>
              </a:rPr>
              <a:t>፤</a:t>
            </a:r>
            <a:endParaRPr lang="en-US" sz="1050" b="0" i="0" u="none" strike="noStrike" cap="none" dirty="0" smtClean="0">
              <a:solidFill>
                <a:srgbClr val="000000"/>
              </a:solidFill>
              <a:effectLst/>
              <a:latin typeface="Arial"/>
              <a:ea typeface="Arial"/>
              <a:cs typeface="Arial"/>
              <a:sym typeface="Arial"/>
            </a:endParaRPr>
          </a:p>
          <a:p>
            <a:pPr marL="914400" lvl="1" indent="-317500">
              <a:buFont typeface="Wingdings" pitchFamily="2" charset="2"/>
              <a:buChar char="Ø"/>
            </a:pPr>
            <a:r>
              <a:rPr lang="en-GB" sz="1100" b="0" i="0" u="none" strike="noStrike" cap="none" dirty="0" err="1" smtClean="0">
                <a:solidFill>
                  <a:srgbClr val="000000"/>
                </a:solidFill>
                <a:effectLst/>
                <a:latin typeface="Arial"/>
                <a:ea typeface="Arial"/>
                <a:cs typeface="Arial"/>
                <a:sym typeface="Arial"/>
              </a:rPr>
              <a:t>ለአሳታፊ</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ዲጂታል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ኢኮኖሚ</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ትኩረት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በመስጠት</a:t>
            </a:r>
            <a:r>
              <a:rPr lang="en-GB" sz="1100" b="0" i="0" u="none" strike="noStrike" cap="none" dirty="0" smtClean="0">
                <a:solidFill>
                  <a:srgbClr val="000000"/>
                </a:solidFill>
                <a:effectLst/>
                <a:latin typeface="Arial"/>
                <a:ea typeface="Arial"/>
                <a:cs typeface="Arial"/>
                <a:sym typeface="Arial"/>
              </a:rPr>
              <a:t>፤ </a:t>
            </a:r>
            <a:endParaRPr lang="en-US" sz="1050" b="0" i="0" u="none" strike="noStrike" cap="none" dirty="0" smtClean="0">
              <a:solidFill>
                <a:srgbClr val="000000"/>
              </a:solidFill>
              <a:effectLst/>
              <a:latin typeface="Arial"/>
              <a:ea typeface="Arial"/>
              <a:cs typeface="Arial"/>
              <a:sym typeface="Arial"/>
            </a:endParaRPr>
          </a:p>
          <a:p>
            <a:pPr lvl="0"/>
            <a:r>
              <a:rPr lang="en-GB" sz="1100" b="0" i="0" u="none" strike="noStrike" cap="none" dirty="0" err="1" smtClean="0">
                <a:solidFill>
                  <a:srgbClr val="000000"/>
                </a:solidFill>
                <a:effectLst/>
                <a:latin typeface="Arial"/>
                <a:ea typeface="Arial"/>
                <a:cs typeface="Arial"/>
                <a:sym typeface="Arial"/>
              </a:rPr>
              <a:t>ስር</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የሰደደ</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ድህነትን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በማስወገድ</a:t>
            </a:r>
            <a:r>
              <a:rPr lang="en-GB" sz="1100" b="0" i="0" u="none" strike="noStrike" cap="none" dirty="0" smtClean="0">
                <a:solidFill>
                  <a:srgbClr val="000000"/>
                </a:solidFill>
                <a:effectLst/>
                <a:latin typeface="Arial"/>
                <a:ea typeface="Arial"/>
                <a:cs typeface="Arial"/>
                <a:sym typeface="Arial"/>
              </a:rPr>
              <a:t> እንዲሁም </a:t>
            </a:r>
            <a:r>
              <a:rPr lang="en-GB" sz="1100" b="0" i="0" u="none" strike="noStrike" cap="none" dirty="0" err="1" smtClean="0">
                <a:solidFill>
                  <a:srgbClr val="000000"/>
                </a:solidFill>
                <a:effectLst/>
                <a:latin typeface="Arial"/>
                <a:ea typeface="Arial"/>
                <a:cs typeface="Arial"/>
                <a:sym typeface="Arial"/>
              </a:rPr>
              <a:t>ከድህነት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ወለል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በታች</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የሚገኙ</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ዜጎችን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አኃዝ</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በግማሽ</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በመቀነስ</a:t>
            </a:r>
            <a:r>
              <a:rPr lang="en-GB" sz="1100" b="0" i="0" u="none" strike="noStrike" cap="none" dirty="0" smtClean="0">
                <a:solidFill>
                  <a:srgbClr val="000000"/>
                </a:solidFill>
                <a:effectLst/>
                <a:latin typeface="Arial"/>
                <a:ea typeface="Arial"/>
                <a:cs typeface="Arial"/>
                <a:sym typeface="Arial"/>
              </a:rPr>
              <a:t>፤</a:t>
            </a:r>
            <a:endParaRPr lang="en-US" sz="1050" b="0" i="0" u="none" strike="noStrike" cap="none" dirty="0" smtClean="0">
              <a:solidFill>
                <a:srgbClr val="000000"/>
              </a:solidFill>
              <a:effectLst/>
              <a:latin typeface="Arial"/>
              <a:ea typeface="Arial"/>
              <a:cs typeface="Arial"/>
              <a:sym typeface="Arial"/>
            </a:endParaRPr>
          </a:p>
          <a:p>
            <a:pPr lvl="0"/>
            <a:r>
              <a:rPr lang="en-GB" sz="1100" b="0" i="0" u="none" strike="noStrike" cap="none" dirty="0" err="1" smtClean="0">
                <a:solidFill>
                  <a:srgbClr val="000000"/>
                </a:solidFill>
                <a:effectLst/>
                <a:latin typeface="Arial"/>
                <a:ea typeface="Arial"/>
                <a:cs typeface="Arial"/>
                <a:sym typeface="Arial"/>
              </a:rPr>
              <a:t>መሰረታዊ</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አገልግሎቶችን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በማስፋፋት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እነዚህም</a:t>
            </a:r>
            <a:r>
              <a:rPr lang="en-GB" sz="1100" b="0" i="0" u="none" strike="noStrike" cap="none" dirty="0" smtClean="0">
                <a:solidFill>
                  <a:srgbClr val="000000"/>
                </a:solidFill>
                <a:effectLst/>
                <a:latin typeface="Arial"/>
                <a:ea typeface="Arial"/>
                <a:cs typeface="Arial"/>
                <a:sym typeface="Arial"/>
              </a:rPr>
              <a:t>፡-</a:t>
            </a:r>
            <a:endParaRPr lang="en-US" sz="1050" b="0" i="0" u="none" strike="noStrike" cap="none" dirty="0" smtClean="0">
              <a:solidFill>
                <a:srgbClr val="000000"/>
              </a:solidFill>
              <a:effectLst/>
              <a:latin typeface="Arial"/>
              <a:ea typeface="Arial"/>
              <a:cs typeface="Arial"/>
              <a:sym typeface="Arial"/>
            </a:endParaRPr>
          </a:p>
          <a:p>
            <a:pPr lvl="1"/>
            <a:r>
              <a:rPr lang="en-GB" sz="1100" b="0" i="0" u="none" strike="noStrike" cap="none" dirty="0" err="1" smtClean="0">
                <a:solidFill>
                  <a:srgbClr val="000000"/>
                </a:solidFill>
                <a:effectLst/>
                <a:latin typeface="Arial"/>
                <a:ea typeface="Arial"/>
                <a:cs typeface="Arial"/>
                <a:sym typeface="Arial"/>
              </a:rPr>
              <a:t>መሰረታዊና</a:t>
            </a:r>
            <a:r>
              <a:rPr lang="en-GB" sz="1100" b="0" i="0" u="none" strike="noStrike" cap="none" dirty="0" smtClean="0">
                <a:solidFill>
                  <a:srgbClr val="000000"/>
                </a:solidFill>
                <a:effectLst/>
                <a:latin typeface="Arial"/>
                <a:ea typeface="Arial"/>
                <a:cs typeface="Arial"/>
                <a:sym typeface="Arial"/>
              </a:rPr>
              <a:t> የጤና </a:t>
            </a:r>
            <a:r>
              <a:rPr lang="en-GB" sz="1100" b="0" i="0" u="none" strike="noStrike" cap="none" dirty="0" err="1" smtClean="0">
                <a:solidFill>
                  <a:srgbClr val="000000"/>
                </a:solidFill>
                <a:effectLst/>
                <a:latin typeface="Arial"/>
                <a:ea typeface="Arial"/>
                <a:cs typeface="Arial"/>
                <a:sym typeface="Arial"/>
              </a:rPr>
              <a:t>አገልግሎት</a:t>
            </a:r>
            <a:r>
              <a:rPr lang="en-GB" sz="1100" b="0" i="0" u="none" strike="noStrike" cap="none" dirty="0" smtClean="0">
                <a:solidFill>
                  <a:srgbClr val="000000"/>
                </a:solidFill>
                <a:effectLst/>
                <a:latin typeface="Arial"/>
                <a:ea typeface="Arial"/>
                <a:cs typeface="Arial"/>
                <a:sym typeface="Arial"/>
              </a:rPr>
              <a:t>፤</a:t>
            </a:r>
            <a:endParaRPr lang="en-US" sz="1050" b="0" i="0" u="none" strike="noStrike" cap="none" dirty="0" smtClean="0">
              <a:solidFill>
                <a:srgbClr val="000000"/>
              </a:solidFill>
              <a:effectLst/>
              <a:latin typeface="Arial"/>
              <a:ea typeface="Arial"/>
              <a:cs typeface="Arial"/>
              <a:sym typeface="Arial"/>
            </a:endParaRPr>
          </a:p>
          <a:p>
            <a:pPr lvl="1"/>
            <a:r>
              <a:rPr lang="en-GB" sz="1100" b="0" i="0" u="none" strike="noStrike" cap="none" dirty="0" err="1" smtClean="0">
                <a:solidFill>
                  <a:srgbClr val="000000"/>
                </a:solidFill>
                <a:effectLst/>
                <a:latin typeface="Arial"/>
                <a:ea typeface="Arial"/>
                <a:cs typeface="Arial"/>
                <a:sym typeface="Arial"/>
              </a:rPr>
              <a:t>ዕድሜያቸው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ለትህርት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ለደረሰ</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ወጣቶች</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ጥራቱን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የጠበቀ</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የሁለተኛ</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ደረጃ</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ትምህርት</a:t>
            </a:r>
            <a:r>
              <a:rPr lang="en-GB" sz="1100" b="0" i="0" u="none" strike="noStrike" cap="none" dirty="0" smtClean="0">
                <a:solidFill>
                  <a:srgbClr val="000000"/>
                </a:solidFill>
                <a:effectLst/>
                <a:latin typeface="Arial"/>
                <a:ea typeface="Arial"/>
                <a:cs typeface="Arial"/>
                <a:sym typeface="Arial"/>
              </a:rPr>
              <a:t>፤</a:t>
            </a:r>
            <a:endParaRPr lang="en-US" sz="1050" b="0" i="0" u="none" strike="noStrike" cap="none" dirty="0" smtClean="0">
              <a:solidFill>
                <a:srgbClr val="000000"/>
              </a:solidFill>
              <a:effectLst/>
              <a:latin typeface="Arial"/>
              <a:ea typeface="Arial"/>
              <a:cs typeface="Arial"/>
              <a:sym typeface="Arial"/>
            </a:endParaRPr>
          </a:p>
          <a:p>
            <a:pPr lvl="1"/>
            <a:r>
              <a:rPr lang="en-GB" sz="1100" b="0" i="0" u="none" strike="noStrike" cap="none" dirty="0" err="1" smtClean="0">
                <a:solidFill>
                  <a:srgbClr val="000000"/>
                </a:solidFill>
                <a:effectLst/>
                <a:latin typeface="Arial"/>
                <a:ea typeface="Arial"/>
                <a:cs typeface="Arial"/>
                <a:sym typeface="Arial"/>
              </a:rPr>
              <a:t>ንጹህ</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የመጠጥ</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ውሃ</a:t>
            </a:r>
            <a:r>
              <a:rPr lang="en-GB" sz="1100" b="0" i="0" u="none" strike="noStrike" cap="none" dirty="0" smtClean="0">
                <a:solidFill>
                  <a:srgbClr val="000000"/>
                </a:solidFill>
                <a:effectLst/>
                <a:latin typeface="Arial"/>
                <a:ea typeface="Arial"/>
                <a:cs typeface="Arial"/>
                <a:sym typeface="Arial"/>
              </a:rPr>
              <a:t>፣</a:t>
            </a:r>
            <a:endParaRPr lang="en-US" sz="1050" b="0" i="0" u="none" strike="noStrike" cap="none" dirty="0" smtClean="0">
              <a:solidFill>
                <a:srgbClr val="000000"/>
              </a:solidFill>
              <a:effectLst/>
              <a:latin typeface="Arial"/>
              <a:ea typeface="Arial"/>
              <a:cs typeface="Arial"/>
              <a:sym typeface="Arial"/>
            </a:endParaRPr>
          </a:p>
          <a:p>
            <a:pPr lvl="1"/>
            <a:r>
              <a:rPr lang="en-GB" sz="1100" b="0" i="0" u="none" strike="noStrike" cap="none" dirty="0" err="1" smtClean="0">
                <a:solidFill>
                  <a:srgbClr val="000000"/>
                </a:solidFill>
                <a:effectLst/>
                <a:latin typeface="Arial"/>
                <a:ea typeface="Arial"/>
                <a:cs typeface="Arial"/>
                <a:sym typeface="Arial"/>
              </a:rPr>
              <a:t>አቅምን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ያገናዘበና</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ተደራሽ</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የሆነ</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የትራንስፖርት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አገልግሎት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ማዳረስ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ናቸው</a:t>
            </a:r>
            <a:r>
              <a:rPr lang="en-GB" sz="1100" b="0" i="0" u="none" strike="noStrike" cap="none" dirty="0" smtClean="0">
                <a:solidFill>
                  <a:srgbClr val="000000"/>
                </a:solidFill>
                <a:effectLst/>
                <a:latin typeface="Arial"/>
                <a:ea typeface="Arial"/>
                <a:cs typeface="Arial"/>
                <a:sym typeface="Arial"/>
              </a:rPr>
              <a:t>፡፡</a:t>
            </a:r>
            <a:endParaRPr lang="en-US" sz="1050" b="0" i="0" u="none" strike="noStrike" cap="none" dirty="0" smtClean="0">
              <a:solidFill>
                <a:srgbClr val="000000"/>
              </a:solidFill>
              <a:effectLst/>
              <a:latin typeface="Arial"/>
              <a:ea typeface="Arial"/>
              <a:cs typeface="Arial"/>
              <a:sym typeface="Arial"/>
            </a:endParaRPr>
          </a:p>
          <a:p>
            <a:pPr lvl="0"/>
            <a:r>
              <a:rPr lang="en-GB" sz="1100" b="0" i="0" u="none" strike="noStrike" cap="none" dirty="0" err="1" smtClean="0">
                <a:solidFill>
                  <a:srgbClr val="000000"/>
                </a:solidFill>
                <a:effectLst/>
                <a:latin typeface="Arial"/>
                <a:ea typeface="Arial"/>
                <a:cs typeface="Arial"/>
                <a:sym typeface="Arial"/>
              </a:rPr>
              <a:t>ታዳጊ</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የሆነ</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የገበያ</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ስርዓትን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ለመገንባት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የሚያስችል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የፖሊሲና</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ተቋማዊ</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ማዕቀፍ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መዘርጋት</a:t>
            </a:r>
            <a:r>
              <a:rPr lang="en-GB" sz="1100" b="0" i="0" u="none" strike="noStrike" cap="none" dirty="0" smtClean="0">
                <a:solidFill>
                  <a:srgbClr val="000000"/>
                </a:solidFill>
                <a:effectLst/>
                <a:latin typeface="Arial"/>
                <a:ea typeface="Arial"/>
                <a:cs typeface="Arial"/>
                <a:sym typeface="Arial"/>
              </a:rPr>
              <a:t>፣</a:t>
            </a:r>
            <a:endParaRPr lang="en-US" sz="1050" b="0" i="0" u="none" strike="noStrike" cap="none" dirty="0" smtClean="0">
              <a:solidFill>
                <a:srgbClr val="000000"/>
              </a:solidFill>
              <a:effectLst/>
              <a:latin typeface="Arial"/>
              <a:ea typeface="Arial"/>
              <a:cs typeface="Arial"/>
              <a:sym typeface="Arial"/>
            </a:endParaRPr>
          </a:p>
          <a:p>
            <a:r>
              <a:rPr lang="en-GB" sz="1100" b="0" i="0" u="none" strike="noStrike" cap="none" dirty="0" err="1" smtClean="0">
                <a:solidFill>
                  <a:srgbClr val="000000"/>
                </a:solidFill>
                <a:effectLst/>
                <a:latin typeface="Arial"/>
                <a:ea typeface="Arial"/>
                <a:cs typeface="Arial"/>
                <a:sym typeface="Arial"/>
              </a:rPr>
              <a:t>ለኢንቨስተሮችና</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ሸማቾች</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አስፈላጊ</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የሆነ</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የፋይናንስ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አቅም</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የሚፈጥር</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ቀልጣፋ</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ጠንካራና</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የተሳለጠ</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የፋይናንስ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ገበያ</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መሰረተ</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ልማት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መገንባት</a:t>
            </a:r>
            <a:r>
              <a:rPr lang="en-GB" sz="1100" b="0" i="0" u="none" strike="noStrike" cap="none" dirty="0" smtClean="0">
                <a:solidFill>
                  <a:srgbClr val="000000"/>
                </a:solidFill>
                <a:effectLst/>
                <a:latin typeface="Arial"/>
                <a:ea typeface="Arial"/>
                <a:cs typeface="Arial"/>
                <a:sym typeface="Arial"/>
              </a:rPr>
              <a:t>፣ </a:t>
            </a:r>
            <a:endParaRPr dirty="0"/>
          </a:p>
        </p:txBody>
      </p:sp>
    </p:spTree>
    <p:extLst>
      <p:ext uri="{BB962C8B-B14F-4D97-AF65-F5344CB8AC3E}">
        <p14:creationId xmlns:p14="http://schemas.microsoft.com/office/powerpoint/2010/main" val="1935469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1" i="0" u="none" strike="noStrike" cap="none" dirty="0" err="1" smtClean="0">
                <a:solidFill>
                  <a:srgbClr val="000000"/>
                </a:solidFill>
                <a:effectLst/>
                <a:latin typeface="Arial"/>
                <a:ea typeface="Arial"/>
                <a:cs typeface="Arial"/>
                <a:sym typeface="Arial"/>
              </a:rPr>
              <a:t>በመጨረሻም</a:t>
            </a:r>
            <a:r>
              <a:rPr lang="en-GB" sz="1100" b="1" i="0" u="none" strike="noStrike" cap="none" dirty="0" smtClean="0">
                <a:solidFill>
                  <a:srgbClr val="000000"/>
                </a:solidFill>
                <a:effectLst/>
                <a:latin typeface="Arial"/>
                <a:ea typeface="Arial"/>
                <a:cs typeface="Arial"/>
                <a:sym typeface="Arial"/>
              </a:rPr>
              <a:t>  </a:t>
            </a:r>
            <a:r>
              <a:rPr lang="en-GB" sz="1100" b="1" i="0" u="none" strike="noStrike" cap="none" dirty="0" err="1" smtClean="0">
                <a:solidFill>
                  <a:srgbClr val="000000"/>
                </a:solidFill>
                <a:effectLst/>
                <a:latin typeface="Arial"/>
                <a:ea typeface="Arial"/>
                <a:cs typeface="Arial"/>
                <a:sym typeface="Arial"/>
              </a:rPr>
              <a:t>ረፎርሙን</a:t>
            </a:r>
            <a:r>
              <a:rPr lang="en-GB" sz="1100" b="1" i="0" u="none" strike="noStrike" cap="none" dirty="0" smtClean="0">
                <a:solidFill>
                  <a:srgbClr val="000000"/>
                </a:solidFill>
                <a:effectLst/>
                <a:latin typeface="Arial"/>
                <a:ea typeface="Arial"/>
                <a:cs typeface="Arial"/>
                <a:sym typeface="Arial"/>
              </a:rPr>
              <a:t> </a:t>
            </a:r>
            <a:r>
              <a:rPr lang="en-GB" sz="1100" b="1" i="0" u="none" strike="noStrike" cap="none" dirty="0" err="1" smtClean="0">
                <a:solidFill>
                  <a:srgbClr val="000000"/>
                </a:solidFill>
                <a:effectLst/>
                <a:latin typeface="Arial"/>
                <a:ea typeface="Arial"/>
                <a:cs typeface="Arial"/>
                <a:sym typeface="Arial"/>
              </a:rPr>
              <a:t>ተግባራዊ</a:t>
            </a:r>
            <a:r>
              <a:rPr lang="en-GB" sz="1100" b="1" i="0" u="none" strike="noStrike" cap="none" dirty="0" smtClean="0">
                <a:solidFill>
                  <a:srgbClr val="000000"/>
                </a:solidFill>
                <a:effectLst/>
                <a:latin typeface="Arial"/>
                <a:ea typeface="Arial"/>
                <a:cs typeface="Arial"/>
                <a:sym typeface="Arial"/>
              </a:rPr>
              <a:t> </a:t>
            </a:r>
            <a:r>
              <a:rPr lang="en-GB" sz="1100" b="1" i="0" u="none" strike="noStrike" cap="none" dirty="0" err="1" smtClean="0">
                <a:solidFill>
                  <a:srgbClr val="000000"/>
                </a:solidFill>
                <a:effectLst/>
                <a:latin typeface="Arial"/>
                <a:ea typeface="Arial"/>
                <a:cs typeface="Arial"/>
                <a:sym typeface="Arial"/>
              </a:rPr>
              <a:t>ለማድረግ</a:t>
            </a:r>
            <a:r>
              <a:rPr lang="en-GB" sz="1100" b="1" i="0" u="none" strike="noStrike" cap="none" dirty="0" smtClean="0">
                <a:solidFill>
                  <a:srgbClr val="000000"/>
                </a:solidFill>
                <a:effectLst/>
                <a:latin typeface="Arial"/>
                <a:ea typeface="Arial"/>
                <a:cs typeface="Arial"/>
                <a:sym typeface="Arial"/>
              </a:rPr>
              <a:t> </a:t>
            </a:r>
            <a:r>
              <a:rPr lang="en-GB" sz="1100" b="1" i="0" u="none" strike="noStrike" cap="none" dirty="0" err="1" smtClean="0">
                <a:solidFill>
                  <a:srgbClr val="000000"/>
                </a:solidFill>
                <a:effectLst/>
                <a:latin typeface="Arial"/>
                <a:ea typeface="Arial"/>
                <a:cs typeface="Arial"/>
                <a:sym typeface="Arial"/>
              </a:rPr>
              <a:t>የሚያስፈልገውን</a:t>
            </a:r>
            <a:r>
              <a:rPr lang="en-GB" sz="1100" b="1" i="0" u="none" strike="noStrike" cap="none" dirty="0" smtClean="0">
                <a:solidFill>
                  <a:srgbClr val="000000"/>
                </a:solidFill>
                <a:effectLst/>
                <a:latin typeface="Arial"/>
                <a:ea typeface="Arial"/>
                <a:cs typeface="Arial"/>
                <a:sym typeface="Arial"/>
              </a:rPr>
              <a:t> </a:t>
            </a:r>
            <a:r>
              <a:rPr lang="en-GB" sz="1100" b="1" i="0" u="none" strike="noStrike" cap="none" dirty="0" err="1" smtClean="0">
                <a:solidFill>
                  <a:srgbClr val="000000"/>
                </a:solidFill>
                <a:effectLst/>
                <a:latin typeface="Arial"/>
                <a:ea typeface="Arial"/>
                <a:cs typeface="Arial"/>
                <a:sym typeface="Arial"/>
              </a:rPr>
              <a:t>የፋናንስ</a:t>
            </a:r>
            <a:r>
              <a:rPr lang="en-GB" sz="1100" b="1" i="0" u="none" strike="noStrike" cap="none" dirty="0" smtClean="0">
                <a:solidFill>
                  <a:srgbClr val="000000"/>
                </a:solidFill>
                <a:effectLst/>
                <a:latin typeface="Arial"/>
                <a:ea typeface="Arial"/>
                <a:cs typeface="Arial"/>
                <a:sym typeface="Arial"/>
              </a:rPr>
              <a:t> </a:t>
            </a:r>
            <a:r>
              <a:rPr lang="en-GB" sz="1100" b="1" i="0" u="none" strike="noStrike" cap="none" dirty="0" err="1" smtClean="0">
                <a:solidFill>
                  <a:srgbClr val="000000"/>
                </a:solidFill>
                <a:effectLst/>
                <a:latin typeface="Arial"/>
                <a:ea typeface="Arial"/>
                <a:cs typeface="Arial"/>
                <a:sym typeface="Arial"/>
              </a:rPr>
              <a:t>ፍላጎት</a:t>
            </a:r>
            <a:r>
              <a:rPr lang="en-GB" sz="1100" b="1" i="0" u="none" strike="noStrike" cap="none" dirty="0" smtClean="0">
                <a:solidFill>
                  <a:srgbClr val="000000"/>
                </a:solidFill>
                <a:effectLst/>
                <a:latin typeface="Arial"/>
                <a:ea typeface="Arial"/>
                <a:cs typeface="Arial"/>
                <a:sym typeface="Arial"/>
              </a:rPr>
              <a:t> </a:t>
            </a:r>
            <a:r>
              <a:rPr lang="en-GB" sz="1100" b="1" i="0" u="none" strike="noStrike" cap="none" dirty="0" err="1" smtClean="0">
                <a:solidFill>
                  <a:srgbClr val="000000"/>
                </a:solidFill>
                <a:effectLst/>
                <a:latin typeface="Arial"/>
                <a:ea typeface="Arial"/>
                <a:cs typeface="Arial"/>
                <a:sym typeface="Arial"/>
              </a:rPr>
              <a:t>ግምት</a:t>
            </a:r>
            <a:r>
              <a:rPr lang="en-GB" sz="1100" b="1" i="0" u="none" strike="noStrike" cap="none" dirty="0" smtClean="0">
                <a:solidFill>
                  <a:srgbClr val="000000"/>
                </a:solidFill>
                <a:effectLst/>
                <a:latin typeface="Arial"/>
                <a:ea typeface="Arial"/>
                <a:cs typeface="Arial"/>
                <a:sym typeface="Arial"/>
              </a:rPr>
              <a:t> እንዲሁም </a:t>
            </a:r>
            <a:r>
              <a:rPr lang="en-GB" sz="1100" b="1" i="0" u="none" strike="noStrike" cap="none" dirty="0" err="1" smtClean="0">
                <a:solidFill>
                  <a:srgbClr val="000000"/>
                </a:solidFill>
                <a:effectLst/>
                <a:latin typeface="Arial"/>
                <a:ea typeface="Arial"/>
                <a:cs typeface="Arial"/>
                <a:sym typeface="Arial"/>
              </a:rPr>
              <a:t>በቀጣይ</a:t>
            </a:r>
            <a:r>
              <a:rPr lang="en-GB" sz="1100" b="1" i="0" u="none" strike="noStrike" cap="none" dirty="0" smtClean="0">
                <a:solidFill>
                  <a:srgbClr val="000000"/>
                </a:solidFill>
                <a:effectLst/>
                <a:latin typeface="Arial"/>
                <a:ea typeface="Arial"/>
                <a:cs typeface="Arial"/>
                <a:sym typeface="Arial"/>
              </a:rPr>
              <a:t> </a:t>
            </a:r>
            <a:r>
              <a:rPr lang="en-GB" sz="1100" b="1" i="0" u="none" strike="noStrike" cap="none" dirty="0" err="1" smtClean="0">
                <a:solidFill>
                  <a:srgbClr val="000000"/>
                </a:solidFill>
                <a:effectLst/>
                <a:latin typeface="Arial"/>
                <a:ea typeface="Arial"/>
                <a:cs typeface="Arial"/>
                <a:sym typeface="Arial"/>
              </a:rPr>
              <a:t>የሚወሰዱ</a:t>
            </a:r>
            <a:r>
              <a:rPr lang="en-GB" sz="1100" b="1" i="0" u="none" strike="noStrike" cap="none" dirty="0" smtClean="0">
                <a:solidFill>
                  <a:srgbClr val="000000"/>
                </a:solidFill>
                <a:effectLst/>
                <a:latin typeface="Arial"/>
                <a:ea typeface="Arial"/>
                <a:cs typeface="Arial"/>
                <a:sym typeface="Arial"/>
              </a:rPr>
              <a:t> </a:t>
            </a:r>
            <a:r>
              <a:rPr lang="en-GB" sz="1100" b="1" i="0" u="none" strike="noStrike" cap="none" dirty="0" err="1" smtClean="0">
                <a:solidFill>
                  <a:srgbClr val="000000"/>
                </a:solidFill>
                <a:effectLst/>
                <a:latin typeface="Arial"/>
                <a:ea typeface="Arial"/>
                <a:cs typeface="Arial"/>
                <a:sym typeface="Arial"/>
              </a:rPr>
              <a:t>እርምጃዎችን</a:t>
            </a:r>
            <a:r>
              <a:rPr lang="en-GB" sz="1100" b="1" i="0" u="none" strike="noStrike" cap="none" dirty="0" smtClean="0">
                <a:solidFill>
                  <a:srgbClr val="000000"/>
                </a:solidFill>
                <a:effectLst/>
                <a:latin typeface="Arial"/>
                <a:ea typeface="Arial"/>
                <a:cs typeface="Arial"/>
                <a:sym typeface="Arial"/>
              </a:rPr>
              <a:t> </a:t>
            </a:r>
            <a:r>
              <a:rPr lang="en-GB" sz="1100" b="1" i="0" u="none" strike="noStrike" cap="none" dirty="0" err="1" smtClean="0">
                <a:solidFill>
                  <a:srgbClr val="000000"/>
                </a:solidFill>
                <a:effectLst/>
                <a:latin typeface="Arial"/>
                <a:ea typeface="Arial"/>
                <a:cs typeface="Arial"/>
                <a:sym typeface="Arial"/>
              </a:rPr>
              <a:t>በመጥቀስ</a:t>
            </a:r>
            <a:r>
              <a:rPr lang="en-GB" sz="1100" b="1" i="0" u="none" strike="noStrike" cap="none" dirty="0" smtClean="0">
                <a:solidFill>
                  <a:srgbClr val="000000"/>
                </a:solidFill>
                <a:effectLst/>
                <a:latin typeface="Arial"/>
                <a:ea typeface="Arial"/>
                <a:cs typeface="Arial"/>
                <a:sym typeface="Arial"/>
              </a:rPr>
              <a:t> </a:t>
            </a:r>
            <a:r>
              <a:rPr lang="en-GB" sz="1100" b="1" i="0" u="none" strike="noStrike" cap="none" dirty="0" err="1" smtClean="0">
                <a:solidFill>
                  <a:srgbClr val="000000"/>
                </a:solidFill>
                <a:effectLst/>
                <a:latin typeface="Arial"/>
                <a:ea typeface="Arial"/>
                <a:cs typeface="Arial"/>
                <a:sym typeface="Arial"/>
              </a:rPr>
              <a:t>መግለጫዬን</a:t>
            </a:r>
            <a:r>
              <a:rPr lang="en-GB" sz="1100" b="1" i="0" u="none" strike="noStrike" cap="none" dirty="0" smtClean="0">
                <a:solidFill>
                  <a:srgbClr val="000000"/>
                </a:solidFill>
                <a:effectLst/>
                <a:latin typeface="Arial"/>
                <a:ea typeface="Arial"/>
                <a:cs typeface="Arial"/>
                <a:sym typeface="Arial"/>
              </a:rPr>
              <a:t> </a:t>
            </a:r>
            <a:r>
              <a:rPr lang="en-GB" sz="1100" b="1" i="0" u="none" strike="noStrike" cap="none" dirty="0" err="1" smtClean="0">
                <a:solidFill>
                  <a:srgbClr val="000000"/>
                </a:solidFill>
                <a:effectLst/>
                <a:latin typeface="Arial"/>
                <a:ea typeface="Arial"/>
                <a:cs typeface="Arial"/>
                <a:sym typeface="Arial"/>
              </a:rPr>
              <a:t>አጠቃልላለሁ</a:t>
            </a:r>
            <a:r>
              <a:rPr lang="en-GB" sz="1100" b="0" i="0" u="none" strike="noStrike" cap="none"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851952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GB" sz="1100" b="0" i="0" u="none" strike="noStrike" cap="none" dirty="0" err="1" smtClean="0">
                <a:solidFill>
                  <a:srgbClr val="000000"/>
                </a:solidFill>
                <a:effectLst/>
                <a:latin typeface="Arial"/>
                <a:ea typeface="Arial"/>
                <a:cs typeface="Arial"/>
                <a:sym typeface="Arial"/>
              </a:rPr>
              <a:t>ይህ</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አገር</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በቀል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የኢኮኖሚ</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ማሻሻያችን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ኢንቨስትመንት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ከሀገር</a:t>
            </a:r>
            <a:r>
              <a:rPr lang="en-GB" sz="1100" b="0" i="0" u="none" strike="noStrike" cap="none" dirty="0" smtClean="0">
                <a:solidFill>
                  <a:srgbClr val="000000"/>
                </a:solidFill>
                <a:effectLst/>
                <a:latin typeface="Arial"/>
                <a:ea typeface="Arial"/>
                <a:cs typeface="Arial"/>
                <a:sym typeface="Arial"/>
              </a:rPr>
              <a:t> ውስጥ </a:t>
            </a:r>
            <a:r>
              <a:rPr lang="en-GB" sz="1100" b="0" i="0" u="none" strike="noStrike" cap="none" dirty="0" err="1" smtClean="0">
                <a:solidFill>
                  <a:srgbClr val="000000"/>
                </a:solidFill>
                <a:effectLst/>
                <a:latin typeface="Arial"/>
                <a:ea typeface="Arial"/>
                <a:cs typeface="Arial"/>
                <a:sym typeface="Arial"/>
              </a:rPr>
              <a:t>አጠቃላይ</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ምርት</a:t>
            </a:r>
            <a:r>
              <a:rPr lang="en-GB" sz="1100" b="0" i="0" u="none" strike="noStrike" cap="none" dirty="0" smtClean="0">
                <a:solidFill>
                  <a:srgbClr val="000000"/>
                </a:solidFill>
                <a:effectLst/>
                <a:latin typeface="Arial"/>
                <a:ea typeface="Arial"/>
                <a:cs typeface="Arial"/>
                <a:sym typeface="Arial"/>
              </a:rPr>
              <a:t> ድርሻ </a:t>
            </a:r>
            <a:r>
              <a:rPr lang="en-GB" sz="1100" b="0" i="0" u="none" strike="noStrike" cap="none" dirty="0" err="1" smtClean="0">
                <a:solidFill>
                  <a:srgbClr val="000000"/>
                </a:solidFill>
                <a:effectLst/>
                <a:latin typeface="Arial"/>
                <a:ea typeface="Arial"/>
                <a:cs typeface="Arial"/>
                <a:sym typeface="Arial"/>
              </a:rPr>
              <a:t>ይበልጥ</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እንዲያድግ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የሚያደርግ</a:t>
            </a:r>
            <a:r>
              <a:rPr lang="en-GB" sz="1100" b="0" i="0" u="none" strike="noStrike" cap="none" dirty="0" smtClean="0">
                <a:solidFill>
                  <a:srgbClr val="000000"/>
                </a:solidFill>
                <a:effectLst/>
                <a:latin typeface="Arial"/>
                <a:ea typeface="Arial"/>
                <a:cs typeface="Arial"/>
                <a:sym typeface="Arial"/>
              </a:rPr>
              <a:t> እና </a:t>
            </a:r>
            <a:r>
              <a:rPr lang="en-GB" sz="1100" b="0" i="0" u="none" strike="noStrike" cap="none" dirty="0" err="1" smtClean="0">
                <a:solidFill>
                  <a:srgbClr val="000000"/>
                </a:solidFill>
                <a:effectLst/>
                <a:latin typeface="Arial"/>
                <a:ea typeface="Arial"/>
                <a:cs typeface="Arial"/>
                <a:sym typeface="Arial"/>
              </a:rPr>
              <a:t>ኢኮኖሚው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የሚያገጥሙትን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ውጫዊ</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ተጽኖዎችን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በሚቋቋም</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መልኩ</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መገንባትን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ዓላማ</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ያደረገ</a:t>
            </a:r>
            <a:r>
              <a:rPr lang="en-GB" sz="1100" b="0" i="0" u="none" strike="noStrike" cap="none" dirty="0" smtClean="0">
                <a:solidFill>
                  <a:srgbClr val="000000"/>
                </a:solidFill>
                <a:effectLst/>
                <a:latin typeface="Arial"/>
                <a:ea typeface="Arial"/>
                <a:cs typeface="Arial"/>
                <a:sym typeface="Arial"/>
              </a:rPr>
              <a:t> ነው፡፡</a:t>
            </a:r>
          </a:p>
          <a:p>
            <a:pPr lvl="0"/>
            <a:r>
              <a:rPr lang="en-GB" sz="1100" b="0" i="0" u="none" strike="noStrike" cap="none" dirty="0" err="1" smtClean="0">
                <a:solidFill>
                  <a:srgbClr val="000000"/>
                </a:solidFill>
                <a:effectLst/>
                <a:latin typeface="Arial"/>
                <a:ea typeface="Arial"/>
                <a:cs typeface="Arial"/>
                <a:sym typeface="Arial"/>
              </a:rPr>
              <a:t>ይህንን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ለማሳካትም</a:t>
            </a:r>
            <a:r>
              <a:rPr lang="en-GB" sz="1100" b="0" i="0" u="none" strike="noStrike" cap="none" dirty="0" smtClean="0">
                <a:solidFill>
                  <a:srgbClr val="000000"/>
                </a:solidFill>
                <a:effectLst/>
                <a:latin typeface="Arial"/>
                <a:ea typeface="Arial"/>
                <a:cs typeface="Arial"/>
                <a:sym typeface="Arial"/>
              </a:rPr>
              <a:t> የሀገር ውስጥ </a:t>
            </a:r>
            <a:r>
              <a:rPr lang="en-GB" sz="1100" b="0" i="0" u="none" strike="noStrike" cap="none" dirty="0" err="1" smtClean="0">
                <a:solidFill>
                  <a:srgbClr val="000000"/>
                </a:solidFill>
                <a:effectLst/>
                <a:latin typeface="Arial"/>
                <a:ea typeface="Arial"/>
                <a:cs typeface="Arial"/>
                <a:sym typeface="Arial"/>
              </a:rPr>
              <a:t>ቁጣባን</a:t>
            </a:r>
            <a:r>
              <a:rPr lang="en-GB" sz="1100" b="0" i="0" u="none" strike="noStrike" cap="none" dirty="0" smtClean="0">
                <a:solidFill>
                  <a:srgbClr val="000000"/>
                </a:solidFill>
                <a:effectLst/>
                <a:latin typeface="Arial"/>
                <a:ea typeface="Arial"/>
                <a:cs typeface="Arial"/>
                <a:sym typeface="Arial"/>
              </a:rPr>
              <a:t> በማሻሻል (የሀገር ውስጥ </a:t>
            </a:r>
            <a:r>
              <a:rPr lang="en-GB" sz="1100" b="0" i="0" u="none" strike="noStrike" cap="none" dirty="0" err="1" smtClean="0">
                <a:solidFill>
                  <a:srgbClr val="000000"/>
                </a:solidFill>
                <a:effectLst/>
                <a:latin typeface="Arial"/>
                <a:ea typeface="Arial"/>
                <a:cs typeface="Arial"/>
                <a:sym typeface="Arial"/>
              </a:rPr>
              <a:t>የካፒታል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ገበያን</a:t>
            </a:r>
            <a:r>
              <a:rPr lang="en-GB" sz="1100" b="0" i="0" u="none" strike="noStrike" cap="none" dirty="0" smtClean="0">
                <a:solidFill>
                  <a:srgbClr val="000000"/>
                </a:solidFill>
                <a:effectLst/>
                <a:latin typeface="Arial"/>
                <a:ea typeface="Arial"/>
                <a:cs typeface="Arial"/>
                <a:sym typeface="Arial"/>
              </a:rPr>
              <a:t> ተግባራዊ በማድረግ </a:t>
            </a:r>
            <a:r>
              <a:rPr lang="en-GB" sz="1100" b="0" i="0" u="none" strike="noStrike" cap="none" dirty="0" err="1" smtClean="0">
                <a:solidFill>
                  <a:srgbClr val="000000"/>
                </a:solidFill>
                <a:effectLst/>
                <a:latin typeface="Arial"/>
                <a:ea typeface="Arial"/>
                <a:cs typeface="Arial"/>
                <a:sym typeface="Arial"/>
              </a:rPr>
              <a:t>ጨምሮ</a:t>
            </a:r>
            <a:r>
              <a:rPr lang="en-GB" sz="1100" b="0" i="0" u="none" strike="noStrike" cap="none" dirty="0" smtClean="0">
                <a:solidFill>
                  <a:srgbClr val="000000"/>
                </a:solidFill>
                <a:effectLst/>
                <a:latin typeface="Arial"/>
                <a:ea typeface="Arial"/>
                <a:cs typeface="Arial"/>
                <a:sym typeface="Arial"/>
              </a:rPr>
              <a:t>) እንዲሁም የውጭ </a:t>
            </a:r>
            <a:r>
              <a:rPr lang="en-GB" sz="1100" b="0" i="0" u="none" strike="noStrike" cap="none" dirty="0" err="1" smtClean="0">
                <a:solidFill>
                  <a:srgbClr val="000000"/>
                </a:solidFill>
                <a:effectLst/>
                <a:latin typeface="Arial"/>
                <a:ea typeface="Arial"/>
                <a:cs typeface="Arial"/>
                <a:sym typeface="Arial"/>
              </a:rPr>
              <a:t>ፋይናንሲንግ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በሚመለከት</a:t>
            </a:r>
            <a:r>
              <a:rPr lang="en-GB" sz="1100" b="0" i="0" u="none" strike="noStrike" cap="none" dirty="0" smtClean="0">
                <a:solidFill>
                  <a:srgbClr val="000000"/>
                </a:solidFill>
                <a:effectLst/>
                <a:latin typeface="Arial"/>
                <a:ea typeface="Arial"/>
                <a:cs typeface="Arial"/>
                <a:sym typeface="Arial"/>
              </a:rPr>
              <a:t> የመንግሥት </a:t>
            </a:r>
            <a:r>
              <a:rPr lang="en-GB" sz="1100" b="0" i="0" u="none" strike="noStrike" cap="none" dirty="0" err="1" smtClean="0">
                <a:solidFill>
                  <a:srgbClr val="000000"/>
                </a:solidFill>
                <a:effectLst/>
                <a:latin typeface="Arial"/>
                <a:ea typeface="Arial"/>
                <a:cs typeface="Arial"/>
                <a:sym typeface="Arial"/>
              </a:rPr>
              <a:t>የልማት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ድርጅቶችን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በከፍል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ወይም</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ሙሉ</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በሙሉ</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በመሸጥ</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የሚገኝ</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ገቢ</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ይሆናል</a:t>
            </a:r>
            <a:r>
              <a:rPr lang="en-GB" sz="1100" b="0" i="0" u="none" strike="noStrike" cap="none"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pPr lvl="0"/>
            <a:r>
              <a:rPr lang="en-GB" sz="1100" b="0" i="0" u="none" strike="noStrike" cap="none" dirty="0" err="1" smtClean="0">
                <a:solidFill>
                  <a:srgbClr val="000000"/>
                </a:solidFill>
                <a:effectLst/>
                <a:latin typeface="Arial"/>
                <a:ea typeface="Arial"/>
                <a:cs typeface="Arial"/>
                <a:sym typeface="Arial"/>
              </a:rPr>
              <a:t>በዚህም</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መሠረት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ማሻሻያውን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ለመተግበር</a:t>
            </a:r>
            <a:r>
              <a:rPr lang="en-GB" sz="1100" b="0" i="0" u="none" strike="noStrike" cap="none" dirty="0" smtClean="0">
                <a:solidFill>
                  <a:srgbClr val="000000"/>
                </a:solidFill>
                <a:effectLst/>
                <a:latin typeface="Arial"/>
                <a:ea typeface="Arial"/>
                <a:cs typeface="Arial"/>
                <a:sym typeface="Arial"/>
              </a:rPr>
              <a:t> የውጭ </a:t>
            </a:r>
            <a:r>
              <a:rPr lang="en-GB" sz="1100" b="0" i="0" u="none" strike="noStrike" cap="none" dirty="0" err="1" smtClean="0">
                <a:solidFill>
                  <a:srgbClr val="000000"/>
                </a:solidFill>
                <a:effectLst/>
                <a:latin typeface="Arial"/>
                <a:ea typeface="Arial"/>
                <a:cs typeface="Arial"/>
                <a:sym typeface="Arial"/>
              </a:rPr>
              <a:t>ሀብት</a:t>
            </a:r>
            <a:r>
              <a:rPr lang="en-GB" sz="1100" b="0" i="0" u="none" strike="noStrike" cap="none" dirty="0" smtClean="0">
                <a:solidFill>
                  <a:srgbClr val="000000"/>
                </a:solidFill>
                <a:effectLst/>
                <a:latin typeface="Arial"/>
                <a:ea typeface="Arial"/>
                <a:cs typeface="Arial"/>
                <a:sym typeface="Arial"/>
              </a:rPr>
              <a:t> በስፋት </a:t>
            </a:r>
            <a:r>
              <a:rPr lang="en-GB" sz="1100" b="0" i="0" u="none" strike="noStrike" cap="none" dirty="0" err="1" smtClean="0">
                <a:solidFill>
                  <a:srgbClr val="000000"/>
                </a:solidFill>
                <a:effectLst/>
                <a:latin typeface="Arial"/>
                <a:ea typeface="Arial"/>
                <a:cs typeface="Arial"/>
                <a:sym typeface="Arial"/>
              </a:rPr>
              <a:t>ማሰባሰብ</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እንደሚያስፈልግ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ከግንዛቤ</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baseline="0" dirty="0" err="1" smtClean="0">
                <a:solidFill>
                  <a:srgbClr val="000000"/>
                </a:solidFill>
                <a:effectLst/>
                <a:latin typeface="Arial"/>
                <a:ea typeface="Arial"/>
                <a:cs typeface="Arial"/>
                <a:sym typeface="Arial"/>
              </a:rPr>
              <a:t>ተወስ</a:t>
            </a:r>
            <a:r>
              <a:rPr lang="am-ET" sz="1100" b="0" i="0" u="none" strike="noStrike" cap="none" baseline="0" dirty="0" smtClean="0">
                <a:solidFill>
                  <a:srgbClr val="000000"/>
                </a:solidFill>
                <a:effectLst/>
                <a:latin typeface="Arial"/>
                <a:ea typeface="Arial"/>
                <a:cs typeface="Arial"/>
                <a:sym typeface="Arial"/>
              </a:rPr>
              <a:t>ዷ</a:t>
            </a:r>
            <a:r>
              <a:rPr lang="en-US" sz="1100" b="0" i="0" u="none" strike="noStrike" cap="none" baseline="0" dirty="0" smtClean="0">
                <a:solidFill>
                  <a:srgbClr val="000000"/>
                </a:solidFill>
                <a:effectLst/>
                <a:latin typeface="Arial"/>
                <a:ea typeface="Arial"/>
                <a:cs typeface="Arial"/>
                <a:sym typeface="Arial"/>
              </a:rPr>
              <a:t>ል</a:t>
            </a:r>
            <a:r>
              <a:rPr lang="en-GB" sz="1100" b="0" i="0" u="none" strike="noStrike" cap="none"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pPr lvl="0"/>
            <a:r>
              <a:rPr lang="en-GB" sz="1100" b="0" i="0" u="none" strike="noStrike" cap="none" dirty="0" err="1" smtClean="0">
                <a:solidFill>
                  <a:srgbClr val="000000"/>
                </a:solidFill>
                <a:effectLst/>
                <a:latin typeface="Arial"/>
                <a:ea typeface="Arial"/>
                <a:cs typeface="Arial"/>
                <a:sym typeface="Arial"/>
              </a:rPr>
              <a:t>በመሆኑም</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ይህን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ገንዘብ</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ለማሰባሰብ</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የተለያዩ</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የብዙሃንና</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የሁለትዮሽ</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ውጭ</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ሀብት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ግኝት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ምንጮችን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ቀላል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ያለ</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ብድርን</a:t>
            </a:r>
            <a:r>
              <a:rPr lang="en-GB" sz="1100" b="0" i="0" u="none" strike="noStrike" cap="none" dirty="0" smtClean="0">
                <a:solidFill>
                  <a:srgbClr val="000000"/>
                </a:solidFill>
                <a:effectLst/>
                <a:latin typeface="Arial"/>
                <a:ea typeface="Arial"/>
                <a:cs typeface="Arial"/>
                <a:sym typeface="Arial"/>
              </a:rPr>
              <a:t> (concessional borrowing) </a:t>
            </a:r>
            <a:r>
              <a:rPr lang="en-GB" sz="1100" b="0" i="0" u="none" strike="noStrike" cap="none" dirty="0" err="1" smtClean="0">
                <a:solidFill>
                  <a:srgbClr val="000000"/>
                </a:solidFill>
                <a:effectLst/>
                <a:latin typeface="Arial"/>
                <a:ea typeface="Arial"/>
                <a:cs typeface="Arial"/>
                <a:sym typeface="Arial"/>
              </a:rPr>
              <a:t>ጨምሮ</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ለመጠቀም</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የሚያስችሉ</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ስልቶችን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በሥራ</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ላይ</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ለማዋል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በዕቅድ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ተይዟል</a:t>
            </a:r>
            <a:r>
              <a:rPr lang="en-GB" sz="1100" b="0" i="0" u="none" strike="noStrike" cap="none" dirty="0" smtClean="0">
                <a:solidFill>
                  <a:srgbClr val="000000"/>
                </a:solidFill>
                <a:effectLst/>
                <a:latin typeface="Arial"/>
                <a:ea typeface="Arial"/>
                <a:cs typeface="Arial"/>
                <a:sym typeface="Arial"/>
              </a:rPr>
              <a:t>፡፡ </a:t>
            </a:r>
            <a:endParaRPr lang="en-US" sz="1100" b="0" i="0" u="none" strike="noStrike" cap="none" dirty="0" smtClean="0">
              <a:solidFill>
                <a:srgbClr val="000000"/>
              </a:solidFill>
              <a:effectLst/>
              <a:latin typeface="Arial"/>
              <a:ea typeface="Arial"/>
              <a:cs typeface="Arial"/>
              <a:sym typeface="Arial"/>
            </a:endParaRPr>
          </a:p>
          <a:p>
            <a:pPr marL="139700" indent="0">
              <a:buNone/>
            </a:pPr>
            <a:r>
              <a:rPr lang="cy-GB" sz="1100" b="1" i="0" u="none" strike="noStrike" cap="none" dirty="0" smtClean="0">
                <a:solidFill>
                  <a:srgbClr val="000000"/>
                </a:solidFill>
                <a:effectLst/>
                <a:latin typeface="Arial"/>
                <a:ea typeface="Arial"/>
                <a:cs typeface="Arial"/>
                <a:sym typeface="Arial"/>
              </a:rPr>
              <a:t>ማጠቃለያ፡- </a:t>
            </a:r>
            <a:r>
              <a:rPr lang="cy-GB" sz="1100" b="1" i="1" u="none" strike="noStrike" cap="none" dirty="0" smtClean="0">
                <a:solidFill>
                  <a:srgbClr val="000000"/>
                </a:solidFill>
                <a:effectLst/>
                <a:latin typeface="Arial"/>
                <a:ea typeface="Arial"/>
                <a:cs typeface="Arial"/>
                <a:sym typeface="Arial"/>
              </a:rPr>
              <a:t>(</a:t>
            </a:r>
            <a:r>
              <a:rPr lang="cy-GB" sz="1100" b="0" i="1" u="none" strike="noStrike" cap="none" dirty="0" smtClean="0">
                <a:solidFill>
                  <a:srgbClr val="FF0000"/>
                </a:solidFill>
                <a:effectLst/>
                <a:latin typeface="Arial"/>
                <a:ea typeface="Arial"/>
                <a:cs typeface="Arial"/>
                <a:sym typeface="Arial"/>
              </a:rPr>
              <a:t>ለሀገር ውስጥ የህብረተሰብ ተወካዮች ብቻ</a:t>
            </a:r>
            <a:r>
              <a:rPr lang="cy-GB" sz="1100" b="0" i="1" u="none" strike="noStrike" cap="none"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r>
              <a:rPr lang="cy-GB" sz="1100" b="0" i="0" u="none" strike="noStrike" cap="none" dirty="0" smtClean="0">
                <a:solidFill>
                  <a:srgbClr val="000000"/>
                </a:solidFill>
                <a:effectLst/>
                <a:latin typeface="Arial"/>
                <a:ea typeface="Arial"/>
                <a:cs typeface="Arial"/>
                <a:sym typeface="Arial"/>
              </a:rPr>
              <a:t>እንግዲህ መግለጫዬን ሳጠቃልል አሁን ያቀረብኩት ጉዳይ ያለቀለት ሥራ ሳይሆን ገና የ</a:t>
            </a:r>
            <a:r>
              <a:rPr lang="en-GB" sz="1100" b="0" i="0" u="none" strike="noStrike" cap="none" dirty="0" err="1" smtClean="0">
                <a:solidFill>
                  <a:srgbClr val="000000"/>
                </a:solidFill>
                <a:effectLst/>
                <a:latin typeface="Arial"/>
                <a:ea typeface="Arial"/>
                <a:cs typeface="Arial"/>
                <a:sym typeface="Arial"/>
              </a:rPr>
              <a:t>አገር</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በቀል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የኢኮኖሚ</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ማሻሻያችን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ጅማሮ</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ነው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በዚህ</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ረገድ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የናንተን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ድጋፍና</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እገዛ</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የሚንሻ</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ሲሆን</a:t>
            </a:r>
            <a:r>
              <a:rPr lang="en-GB" sz="1100" b="0" i="0" u="none" strike="noStrike" cap="none"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pPr marL="139700" indent="0">
              <a:buNone/>
            </a:pPr>
            <a:r>
              <a:rPr lang="en-GB" sz="1100" b="0" i="0" u="none" strike="noStrike" cap="none" dirty="0" smtClean="0">
                <a:solidFill>
                  <a:srgbClr val="000000"/>
                </a:solidFill>
                <a:effectLst/>
                <a:latin typeface="Arial"/>
                <a:ea typeface="Arial"/>
                <a:cs typeface="Arial"/>
                <a:sym typeface="Arial"/>
              </a:rPr>
              <a:t>1ኛ. </a:t>
            </a:r>
            <a:r>
              <a:rPr lang="en-GB" sz="1100" b="0" i="0" u="none" strike="noStrike" cap="none" dirty="0" err="1" smtClean="0">
                <a:solidFill>
                  <a:srgbClr val="000000"/>
                </a:solidFill>
                <a:effectLst/>
                <a:latin typeface="Arial"/>
                <a:ea typeface="Arial"/>
                <a:cs typeface="Arial"/>
                <a:sym typeface="Arial"/>
              </a:rPr>
              <a:t>የሪፎርሙን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አጀንዳ</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የሚያጠናክሩ</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ገንቢ</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አስተያየቶችን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በመስጠት</a:t>
            </a:r>
            <a:r>
              <a:rPr lang="en-GB" sz="1100" b="0" i="0" u="none" strike="noStrike" cap="none"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pPr marL="139700" indent="0">
              <a:buNone/>
            </a:pPr>
            <a:r>
              <a:rPr lang="en-GB" sz="1100" b="0" i="0" u="none" strike="noStrike" cap="none" dirty="0" smtClean="0">
                <a:solidFill>
                  <a:srgbClr val="000000"/>
                </a:solidFill>
                <a:effectLst/>
                <a:latin typeface="Arial"/>
                <a:ea typeface="Arial"/>
                <a:cs typeface="Arial"/>
                <a:sym typeface="Arial"/>
              </a:rPr>
              <a:t>2ኛ. </a:t>
            </a:r>
            <a:r>
              <a:rPr lang="en-GB" sz="1100" b="0" i="0" u="none" strike="noStrike" cap="none" dirty="0" err="1" smtClean="0">
                <a:solidFill>
                  <a:srgbClr val="000000"/>
                </a:solidFill>
                <a:effectLst/>
                <a:latin typeface="Arial"/>
                <a:ea typeface="Arial"/>
                <a:cs typeface="Arial"/>
                <a:sym typeface="Arial"/>
              </a:rPr>
              <a:t>በሪፎርም</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አጀንዳው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አስፈላጊነት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በሚመለከት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ህብረተሰቡን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ግንዛቤ</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በማስጨበጥ</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እና</a:t>
            </a:r>
            <a:endParaRPr lang="en-GB" sz="1100" b="0" i="0" u="none" strike="noStrike" cap="none" dirty="0" smtClean="0">
              <a:solidFill>
                <a:srgbClr val="000000"/>
              </a:solidFill>
              <a:effectLst/>
              <a:latin typeface="Arial"/>
              <a:ea typeface="Arial"/>
              <a:cs typeface="Arial"/>
              <a:sym typeface="Arial"/>
            </a:endParaRPr>
          </a:p>
          <a:p>
            <a:pPr marL="139700" indent="0">
              <a:buNone/>
            </a:pPr>
            <a:r>
              <a:rPr lang="en-GB" sz="1100" b="0" i="0" u="none" strike="noStrike" cap="none" dirty="0" smtClean="0">
                <a:solidFill>
                  <a:srgbClr val="000000"/>
                </a:solidFill>
                <a:effectLst/>
                <a:latin typeface="Arial"/>
                <a:ea typeface="Arial"/>
                <a:cs typeface="Arial"/>
                <a:sym typeface="Arial"/>
              </a:rPr>
              <a:t>3ኛ. </a:t>
            </a:r>
            <a:r>
              <a:rPr lang="en-GB" sz="1100" b="0" i="0" u="none" strike="noStrike" cap="none" dirty="0" err="1" smtClean="0">
                <a:solidFill>
                  <a:srgbClr val="000000"/>
                </a:solidFill>
                <a:effectLst/>
                <a:latin typeface="Arial"/>
                <a:ea typeface="Arial"/>
                <a:cs typeface="Arial"/>
                <a:sym typeface="Arial"/>
              </a:rPr>
              <a:t>በትግበራው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ሂደት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በንቃት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በመሳተፍ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ድጋፍ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በማድረግና</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በአጠቃላይ</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ሀገራዊ</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ልማት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ዙሪያ</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የባኩላችሁን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አስተዋጽኦ</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እንዲታደርጉ</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በዚህ</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አጋጣሚ</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ጥሪዬን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አቀርባለሁ</a:t>
            </a:r>
            <a:r>
              <a:rPr lang="en-GB" sz="1100" b="0" i="0" u="none" strike="noStrike" cap="none"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pPr marL="139700" indent="0">
              <a:buNone/>
            </a:pPr>
            <a:r>
              <a:rPr lang="en-GB" sz="1100" b="0" i="0" u="none" strike="noStrike" cap="none" dirty="0" smtClean="0">
                <a:solidFill>
                  <a:srgbClr val="000000"/>
                </a:solidFill>
                <a:effectLst/>
                <a:latin typeface="Arial"/>
                <a:ea typeface="Arial"/>
                <a:cs typeface="Arial"/>
                <a:sym typeface="Arial"/>
              </a:rPr>
              <a:t>አመሰግናለሁ!!!!!</a:t>
            </a:r>
            <a:endParaRPr lang="en-US" sz="1100" b="0" i="0" u="none" strike="noStrike" cap="none" dirty="0" smtClean="0">
              <a:solidFill>
                <a:srgbClr val="000000"/>
              </a:solidFill>
              <a:effectLst/>
              <a:latin typeface="Arial"/>
              <a:ea typeface="Arial"/>
              <a:cs typeface="Arial"/>
              <a:sym typeface="Arial"/>
            </a:endParaRPr>
          </a:p>
          <a:p>
            <a:r>
              <a:rPr lang="en-GB" sz="1100" b="0" i="0" u="none" strike="noStrike" cap="none" dirty="0" err="1" smtClean="0">
                <a:solidFill>
                  <a:srgbClr val="000000"/>
                </a:solidFill>
                <a:effectLst/>
                <a:latin typeface="Arial"/>
                <a:ea typeface="Arial"/>
                <a:cs typeface="Arial"/>
                <a:sym typeface="Arial"/>
              </a:rPr>
              <a:t>ከዚህ</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በመቀጠል</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መድረኩን</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ለጥያቄና</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አስተያየት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ክፍት</a:t>
            </a:r>
            <a:r>
              <a:rPr lang="en-GB" sz="1100" b="0" i="0" u="none" strike="noStrike" cap="none" dirty="0" smtClean="0">
                <a:solidFill>
                  <a:srgbClr val="000000"/>
                </a:solidFill>
                <a:effectLst/>
                <a:latin typeface="Arial"/>
                <a:ea typeface="Arial"/>
                <a:cs typeface="Arial"/>
                <a:sym typeface="Arial"/>
              </a:rPr>
              <a:t> </a:t>
            </a:r>
            <a:r>
              <a:rPr lang="en-GB" sz="1100" b="0" i="0" u="none" strike="noStrike" cap="none" dirty="0" err="1" smtClean="0">
                <a:solidFill>
                  <a:srgbClr val="000000"/>
                </a:solidFill>
                <a:effectLst/>
                <a:latin typeface="Arial"/>
                <a:ea typeface="Arial"/>
                <a:cs typeface="Arial"/>
                <a:sym typeface="Arial"/>
              </a:rPr>
              <a:t>አደርጋለሁ</a:t>
            </a:r>
            <a:r>
              <a:rPr lang="en-GB" sz="1100" b="0" i="0" u="none" strike="noStrike" cap="none" dirty="0" smtClean="0">
                <a:solidFill>
                  <a:srgbClr val="000000"/>
                </a:solidFill>
                <a:effectLst/>
                <a:latin typeface="Arial"/>
                <a:ea typeface="Arial"/>
                <a:cs typeface="Arial"/>
                <a:sym typeface="Arial"/>
              </a:rPr>
              <a:t>፡፡ </a:t>
            </a:r>
            <a:endParaRPr lang="en-US" sz="1100" b="0" i="0" u="none" strike="noStrike" cap="none" dirty="0" smtClean="0">
              <a:solidFill>
                <a:srgbClr val="000000"/>
              </a:solidFill>
              <a:effectLst/>
              <a:latin typeface="Arial"/>
              <a:ea typeface="Arial"/>
              <a:cs typeface="Arial"/>
              <a:sym typeface="Arial"/>
            </a:endParaRPr>
          </a:p>
          <a:p>
            <a:pPr marL="139700" indent="0">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845161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358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cy-GB" sz="1100" b="1" i="0" u="none" strike="noStrike" cap="none" dirty="0" smtClean="0">
                <a:solidFill>
                  <a:srgbClr val="000000"/>
                </a:solidFill>
                <a:effectLst/>
                <a:latin typeface="Arial"/>
                <a:ea typeface="Arial"/>
                <a:cs typeface="Arial"/>
                <a:sym typeface="Arial"/>
              </a:rPr>
              <a:t>በማስከተልም ባለፉት ዓመታት የነበሩ የኢኮኖሚ ስኬቶችን በአጭሩ ለማስታወስ እወዳለሁ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58823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cy-GB" sz="1100" b="0" i="0" u="none" strike="noStrike" cap="none" dirty="0" smtClean="0">
                <a:solidFill>
                  <a:srgbClr val="000000"/>
                </a:solidFill>
                <a:effectLst/>
                <a:latin typeface="Arial"/>
                <a:ea typeface="Arial"/>
                <a:cs typeface="Arial"/>
                <a:sym typeface="Arial"/>
              </a:rPr>
              <a:t>አንደሚታወቀው ባለፉት 15 ዓመታት በጉልህ የሚታይ የኢኮኖሚ እድገት ተመዝግበዋል፣ ከነዚህም ውስጥ፣ </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በሁለት አሃዝ የሚገለጽ የኢኮኖሚ ዕድገት ፣</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ከስድስት ዕጥፍ በላይ የሆነ የነፍስ-ወከፍ ገቢ ዕድገት፣</a:t>
            </a:r>
            <a:endParaRPr lang="en-US" sz="1050" b="0" i="0" u="none" strike="noStrike" cap="none" dirty="0" smtClean="0">
              <a:solidFill>
                <a:srgbClr val="000000"/>
              </a:solidFill>
              <a:effectLst/>
              <a:latin typeface="Arial"/>
              <a:ea typeface="Arial"/>
              <a:cs typeface="Arial"/>
              <a:sym typeface="Arial"/>
            </a:endParaRPr>
          </a:p>
          <a:p>
            <a:pPr lvl="1"/>
            <a:r>
              <a:rPr lang="cy-GB" sz="1100" b="0" i="0" u="none" strike="noStrike" cap="none" dirty="0" smtClean="0">
                <a:solidFill>
                  <a:srgbClr val="000000"/>
                </a:solidFill>
                <a:effectLst/>
                <a:latin typeface="Arial"/>
                <a:ea typeface="Arial"/>
                <a:cs typeface="Arial"/>
                <a:sym typeface="Arial"/>
              </a:rPr>
              <a:t>ከ15 በመቶ የሚሆኑ ዜጎች ከድህነት እንዲላቀቁ ማድረግ መቻሉን መረጃዎች ያመለክታሉ፤</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7805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cy-GB" sz="1100" b="0" i="0" u="none" strike="noStrike" cap="none" dirty="0" smtClean="0">
                <a:solidFill>
                  <a:srgbClr val="000000"/>
                </a:solidFill>
                <a:effectLst/>
                <a:latin typeface="Arial"/>
                <a:ea typeface="Arial"/>
                <a:cs typeface="Arial"/>
                <a:sym typeface="Arial"/>
              </a:rPr>
              <a:t>የኢኮኖሚ ዕድገቱ በገንዘብ በማይገለጹት እድገት መገለጫዎች ማለትም በሰው ኃይል ልማት (ትምህርትና ጤና)፤ የመጠጥ ውሃ፣ ኤሌክትሪክ አገልግሎትን ጨምሮ ሌሎች የመሰረተ ልማት ግንባታና ተደራሽነት መስፋፋት የታገዘ መሆኑ ይታወቃል፡፡ በዚህ ረገድም፤</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Wingdings" pitchFamily="2" charset="2"/>
              <a:buChar char="§"/>
            </a:pPr>
            <a:r>
              <a:rPr lang="cy-GB" sz="1100" b="0" i="0" u="none" strike="noStrike" cap="none" dirty="0" smtClean="0">
                <a:solidFill>
                  <a:srgbClr val="000000"/>
                </a:solidFill>
                <a:effectLst/>
                <a:latin typeface="Arial"/>
                <a:ea typeface="Arial"/>
                <a:cs typeface="Arial"/>
                <a:sym typeface="Arial"/>
              </a:rPr>
              <a:t>ከ1997-2010 ባሉት ዓመታት ብቻ ከአምስት ዓመት በታች እድሜ ያላቸው ሕጻናት ሞት ከግማሽ በላይ ለመቀነስ መቻሉ፣</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Wingdings" pitchFamily="2" charset="2"/>
              <a:buChar char="§"/>
            </a:pPr>
            <a:r>
              <a:rPr lang="cy-GB" sz="1100" b="0" i="0" u="none" strike="noStrike" cap="none" dirty="0" smtClean="0">
                <a:solidFill>
                  <a:srgbClr val="000000"/>
                </a:solidFill>
                <a:effectLst/>
                <a:latin typeface="Arial"/>
                <a:ea typeface="Arial"/>
                <a:cs typeface="Arial"/>
                <a:sym typeface="Arial"/>
              </a:rPr>
              <a:t>የዜጎች በሕይወት የመኖር አማካይ ዕድሜ በ10 ዓመታት መጨመሩ፤</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Wingdings" pitchFamily="2" charset="2"/>
              <a:buChar char="§"/>
            </a:pPr>
            <a:r>
              <a:rPr lang="cy-GB" sz="1100" b="0" i="0" u="none" strike="noStrike" cap="none" dirty="0" smtClean="0">
                <a:solidFill>
                  <a:srgbClr val="000000"/>
                </a:solidFill>
                <a:effectLst/>
                <a:latin typeface="Arial"/>
                <a:ea typeface="Arial"/>
                <a:cs typeface="Arial"/>
                <a:sym typeface="Arial"/>
              </a:rPr>
              <a:t>የመጀመሪያና የሁለተኛ ደረጃ ትምህርት ጥቅል ተሳትፎ መጣኔ በቅደም ተከተል 100 እና 80 በመቶ ማድረስ መቻሉ፤</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Wingdings" pitchFamily="2" charset="2"/>
              <a:buChar char="§"/>
            </a:pPr>
            <a:r>
              <a:rPr lang="cy-GB" sz="1100" b="0" i="0" u="none" strike="noStrike" cap="none" dirty="0" smtClean="0">
                <a:solidFill>
                  <a:srgbClr val="000000"/>
                </a:solidFill>
                <a:effectLst/>
                <a:latin typeface="Arial"/>
                <a:ea typeface="Arial"/>
                <a:cs typeface="Arial"/>
                <a:sym typeface="Arial"/>
              </a:rPr>
              <a:t>የኤሌክትሪክ ኃይል፤ ንጹህ የመጠጥ ውሃ እንዲሁም መንገድ ተደራሽነት በተመለከተ አሁንም ሰፊ ክፍተት ያለበት ቢሆንም በነዚህ ዓመታት ከእጥፍ በላይ ማደጉ ተጠቃሽ ናቸው፡፡</a:t>
            </a:r>
            <a:endParaRPr lang="en-US" sz="105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18559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GB" sz="1100" b="1" i="0" u="none" strike="noStrike" cap="none" dirty="0" smtClean="0">
                <a:solidFill>
                  <a:srgbClr val="000000"/>
                </a:solidFill>
                <a:effectLst/>
                <a:latin typeface="Arial"/>
                <a:ea typeface="Arial"/>
                <a:cs typeface="Arial"/>
                <a:sym typeface="Arial"/>
              </a:rPr>
              <a:t>ከዚህ  በመቀጠል  እነዚህ  ስኬቶች  በምን  ሁኔታ  ሊገኙ  እንደቻሉ  ለማስታወስ  እሞክራለሁ፡፡</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076856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cy-GB" sz="1100" b="0" i="0" u="none" strike="noStrike" cap="none" dirty="0" smtClean="0">
                <a:solidFill>
                  <a:srgbClr val="000000"/>
                </a:solidFill>
                <a:effectLst/>
                <a:latin typeface="Arial"/>
                <a:ea typeface="Arial"/>
                <a:cs typeface="Arial"/>
                <a:sym typeface="Arial"/>
              </a:rPr>
              <a:t>ባለፉት ዓመታት ለተገኘው የኢኮኖሚ እድገት ስኬት የመንግሥት የተለጠጠ የኢንቨስትመንት መርሀ-ግብር አስተዋጽኦ ከፍተኛ ነበር፡፡ ለዚህም ማሳያዎቹ፡-</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Wingdings" pitchFamily="2" charset="2"/>
              <a:buChar char="§"/>
            </a:pPr>
            <a:r>
              <a:rPr lang="cy-GB" sz="1100" b="0" i="0" u="none" strike="noStrike" cap="none" dirty="0" smtClean="0">
                <a:solidFill>
                  <a:srgbClr val="000000"/>
                </a:solidFill>
                <a:effectLst/>
                <a:latin typeface="Arial"/>
                <a:ea typeface="Arial"/>
                <a:cs typeface="Arial"/>
                <a:sym typeface="Arial"/>
              </a:rPr>
              <a:t>ከግማሽ በላይ የሚሆነው አጠቃላይ የአገር ውስጥ ምርት የመነጨው ከኢንቨስትመንት መሆኑ፣</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Wingdings" pitchFamily="2" charset="2"/>
              <a:buChar char="§"/>
            </a:pPr>
            <a:r>
              <a:rPr lang="cy-GB" sz="1100" b="0" i="0" u="none" strike="noStrike" cap="none" dirty="0" smtClean="0">
                <a:solidFill>
                  <a:srgbClr val="000000"/>
                </a:solidFill>
                <a:effectLst/>
                <a:latin typeface="Arial"/>
                <a:ea typeface="Arial"/>
                <a:cs typeface="Arial"/>
                <a:sym typeface="Arial"/>
              </a:rPr>
              <a:t>ኢንቨስትመንት ከአጠቃላይ የአገር ውስጥ ምርት ድርሻው ከ15 ዓመታተ በፊት ከነበረው 25 በመቶ በ2009 ወደ 38 በመቶ ድርሻ ከፍ ማለቱ፤</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Wingdings" pitchFamily="2" charset="2"/>
              <a:buChar char="§"/>
            </a:pPr>
            <a:r>
              <a:rPr lang="cy-GB" sz="1100" b="0" i="0" u="none" strike="noStrike" cap="none" dirty="0" smtClean="0">
                <a:solidFill>
                  <a:srgbClr val="000000"/>
                </a:solidFill>
                <a:effectLst/>
                <a:latin typeface="Arial"/>
                <a:ea typeface="Arial"/>
                <a:cs typeface="Arial"/>
                <a:sym typeface="Arial"/>
              </a:rPr>
              <a:t>የብሄራዊ አካውንት መረጃዎች የመንግሥትንና የግሉን ዘርፍ ኢንቨስተምንት ድርሻ በተናጥል የሚያሳይ ባይሆንም ከፊሲካልና ከፋይናንስ መረጃዎች መገንዘብ እንደሚቻለው ከፍተኛው ኢንቨስትመንት መጠን ከመንግሥት የመነጨ እንደነበረ ነው፤ </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Wingdings" pitchFamily="2" charset="2"/>
              <a:buChar char="§"/>
            </a:pPr>
            <a:r>
              <a:rPr lang="cy-GB" sz="1100" b="0" i="0" u="none" strike="noStrike" cap="none" dirty="0" smtClean="0">
                <a:solidFill>
                  <a:srgbClr val="000000"/>
                </a:solidFill>
                <a:effectLst/>
                <a:latin typeface="Arial"/>
                <a:ea typeface="Arial"/>
                <a:cs typeface="Arial"/>
                <a:sym typeface="Arial"/>
              </a:rPr>
              <a:t>በዚህ ረገድም ባለፉት 5 ዓመታት ከ50 በመቶ ባለይ የሆነው የመንግሥት በጀት ለልማት የኢንቨስትመንት (ካፒታል በጀት) የዋለ መሆኑን መገንዘብ ይቻላል፡፡ </a:t>
            </a:r>
            <a:endParaRPr lang="en-US" sz="1050" b="0" i="0" u="none" strike="noStrike" cap="none" dirty="0" smtClean="0">
              <a:solidFill>
                <a:srgbClr val="000000"/>
              </a:solidFill>
              <a:effectLst/>
              <a:latin typeface="Arial"/>
              <a:ea typeface="Arial"/>
              <a:cs typeface="Arial"/>
              <a:sym typeface="Arial"/>
            </a:endParaRPr>
          </a:p>
          <a:p>
            <a:pPr marL="457200" lvl="0" indent="-317500">
              <a:buFont typeface="Wingdings" pitchFamily="2" charset="2"/>
              <a:buChar char="§"/>
            </a:pPr>
            <a:r>
              <a:rPr lang="cy-GB" sz="1100" b="0" i="0" u="none" strike="noStrike" cap="none" dirty="0" smtClean="0">
                <a:solidFill>
                  <a:srgbClr val="000000"/>
                </a:solidFill>
                <a:effectLst/>
                <a:latin typeface="Arial"/>
                <a:ea typeface="Arial"/>
                <a:cs typeface="Arial"/>
                <a:sym typeface="Arial"/>
              </a:rPr>
              <a:t>በተጨማሪም በመንግሥት የልማት ድርጅቶች በኩል መጠነ-ሰፊ የሆኑ ኢንቨስትመነት ፕሮጀክቶችን ለመሰረተ ልማት ግንባታ (የኃይል ማመንጨት፣ የባቡር መስመር፣ ኢንዱስትሪ ፓርክ፣ እና ቴሌኮሙንኬሽን) እንዲሁም ለቤቶችና የንግድ ተቋማት ግንባታ (ስኳር፣ ሲሚንቶ፣ እና ማዳበሪያ) ተግባራዊ መደረጋቸው ይታወቃል፡፡</a:t>
            </a:r>
          </a:p>
        </p:txBody>
      </p:sp>
    </p:spTree>
    <p:extLst>
      <p:ext uri="{BB962C8B-B14F-4D97-AF65-F5344CB8AC3E}">
        <p14:creationId xmlns:p14="http://schemas.microsoft.com/office/powerpoint/2010/main" val="1240629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872900" y="-75"/>
            <a:ext cx="12711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11" name="Google Shape;11;p2"/>
          <p:cNvSpPr/>
          <p:nvPr/>
        </p:nvSpPr>
        <p:spPr>
          <a:xfrm>
            <a:off x="2849525" y="1310875"/>
            <a:ext cx="5900799" cy="2521800"/>
          </a:xfrm>
          <a:prstGeom prst="rect">
            <a:avLst/>
          </a:prstGeom>
          <a:solidFill>
            <a:srgbClr val="034B64"/>
          </a:solidFill>
          <a:ln>
            <a:noFill/>
          </a:ln>
          <a:effectLst>
            <a:outerShdw blurRad="214313" dist="47625" dir="5400000" algn="bl" rotWithShape="0">
              <a:srgbClr val="000000">
                <a:alpha val="20000"/>
              </a:srgbClr>
            </a:outerShdw>
          </a:effectLst>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23684" y="1310850"/>
            <a:ext cx="4901609" cy="2521800"/>
          </a:xfrm>
          <a:prstGeom prst="rect">
            <a:avLst/>
          </a:prstGeom>
        </p:spPr>
        <p:txBody>
          <a:bodyPr spcFirstLastPara="1" wrap="square" lIns="91423" tIns="91423" rIns="91423" bIns="91423"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231" y="1464573"/>
            <a:ext cx="2290215" cy="22142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19672" y="113953"/>
            <a:ext cx="7524328"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19672" y="690017"/>
            <a:ext cx="7524328"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7121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5220072" y="-6824"/>
            <a:ext cx="3923928" cy="515032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2217761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2217761 w 4572000"/>
              <a:gd name="connsiteY4" fmla="*/ 0 h 5143500"/>
              <a:gd name="connsiteX0" fmla="*/ 2354239 w 4572000"/>
              <a:gd name="connsiteY0" fmla="*/ 0 h 5157147"/>
              <a:gd name="connsiteX1" fmla="*/ 4572000 w 4572000"/>
              <a:gd name="connsiteY1" fmla="*/ 13647 h 5157147"/>
              <a:gd name="connsiteX2" fmla="*/ 4572000 w 4572000"/>
              <a:gd name="connsiteY2" fmla="*/ 5157147 h 5157147"/>
              <a:gd name="connsiteX3" fmla="*/ 0 w 4572000"/>
              <a:gd name="connsiteY3" fmla="*/ 5157147 h 5157147"/>
              <a:gd name="connsiteX4" fmla="*/ 2354239 w 4572000"/>
              <a:gd name="connsiteY4" fmla="*/ 0 h 5157147"/>
              <a:gd name="connsiteX0" fmla="*/ 2347415 w 4572000"/>
              <a:gd name="connsiteY0" fmla="*/ 0 h 5150323"/>
              <a:gd name="connsiteX1" fmla="*/ 4572000 w 4572000"/>
              <a:gd name="connsiteY1" fmla="*/ 6823 h 5150323"/>
              <a:gd name="connsiteX2" fmla="*/ 4572000 w 4572000"/>
              <a:gd name="connsiteY2" fmla="*/ 5150323 h 5150323"/>
              <a:gd name="connsiteX3" fmla="*/ 0 w 4572000"/>
              <a:gd name="connsiteY3" fmla="*/ 5150323 h 5150323"/>
              <a:gd name="connsiteX4" fmla="*/ 2347415 w 4572000"/>
              <a:gd name="connsiteY4" fmla="*/ 0 h 5150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0323">
                <a:moveTo>
                  <a:pt x="2347415" y="0"/>
                </a:moveTo>
                <a:lnTo>
                  <a:pt x="4572000" y="6823"/>
                </a:lnTo>
                <a:lnTo>
                  <a:pt x="4572000" y="5150323"/>
                </a:lnTo>
                <a:lnTo>
                  <a:pt x="0" y="5150323"/>
                </a:lnTo>
                <a:lnTo>
                  <a:pt x="23474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5796136" y="3651870"/>
            <a:ext cx="3347864" cy="576064"/>
          </a:xfrm>
          <a:prstGeom prst="rect">
            <a:avLst/>
          </a:prstGeom>
        </p:spPr>
        <p:txBody>
          <a:bodyPr anchor="ctr"/>
          <a:lstStyle>
            <a:lvl1pPr marL="0" indent="0" algn="l">
              <a:buNone/>
              <a:defRPr sz="32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796136" y="4397684"/>
            <a:ext cx="3347864"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5669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p:cNvSpPr>
            <a:spLocks noGrp="1"/>
          </p:cNvSpPr>
          <p:nvPr>
            <p:ph type="pic" idx="12" hasCustomPrompt="1"/>
          </p:nvPr>
        </p:nvSpPr>
        <p:spPr>
          <a:xfrm>
            <a:off x="538848"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2639427"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4727659"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9" name="Picture Placeholder 2"/>
          <p:cNvSpPr>
            <a:spLocks noGrp="1"/>
          </p:cNvSpPr>
          <p:nvPr>
            <p:ph type="pic" idx="15" hasCustomPrompt="1"/>
          </p:nvPr>
        </p:nvSpPr>
        <p:spPr>
          <a:xfrm>
            <a:off x="6815891"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539552" y="1347614"/>
            <a:ext cx="1764000" cy="526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539551" y="1347614"/>
            <a:ext cx="1140485" cy="526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2639427" y="1347614"/>
            <a:ext cx="1764000" cy="52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userDrawn="1"/>
        </p:nvSpPr>
        <p:spPr>
          <a:xfrm>
            <a:off x="2639426" y="1347614"/>
            <a:ext cx="1140485" cy="526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userDrawn="1"/>
        </p:nvSpPr>
        <p:spPr>
          <a:xfrm>
            <a:off x="4727659" y="1347614"/>
            <a:ext cx="1764000" cy="526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p:cNvSpPr/>
          <p:nvPr userDrawn="1"/>
        </p:nvSpPr>
        <p:spPr>
          <a:xfrm>
            <a:off x="4727658" y="1347614"/>
            <a:ext cx="1140485" cy="526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p:cNvSpPr/>
          <p:nvPr userDrawn="1"/>
        </p:nvSpPr>
        <p:spPr>
          <a:xfrm>
            <a:off x="6815891" y="1347614"/>
            <a:ext cx="1764000" cy="52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userDrawn="1"/>
        </p:nvSpPr>
        <p:spPr>
          <a:xfrm>
            <a:off x="6815890" y="1347614"/>
            <a:ext cx="1140485" cy="526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718098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2" name="Rectangle 1"/>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6097" y="1059582"/>
            <a:ext cx="3816424" cy="3589865"/>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5140112" y="1188189"/>
            <a:ext cx="3511110" cy="23258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9578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 y="1547204"/>
            <a:ext cx="2808312" cy="3400810"/>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648135" y="1685352"/>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2771800" y="3076575"/>
            <a:ext cx="2808312" cy="15834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5940152" y="3076575"/>
            <a:ext cx="2808312" cy="1583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730640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0056" y="2282477"/>
            <a:ext cx="5002056" cy="2544127"/>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2"/>
          <p:cNvSpPr>
            <a:spLocks noGrp="1"/>
          </p:cNvSpPr>
          <p:nvPr>
            <p:ph type="pic" idx="1" hasCustomPrompt="1"/>
          </p:nvPr>
        </p:nvSpPr>
        <p:spPr>
          <a:xfrm>
            <a:off x="917849" y="2623270"/>
            <a:ext cx="2398211" cy="17729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19193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251520" y="210752"/>
            <a:ext cx="305983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369809" y="210752"/>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3369809" y="1795096"/>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251520" y="3379104"/>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1751068" y="3379104"/>
            <a:ext cx="3024336"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37001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251520" y="113953"/>
            <a:ext cx="8568952" cy="576064"/>
          </a:xfrm>
          <a:prstGeom prst="rect">
            <a:avLst/>
          </a:prstGeom>
        </p:spPr>
        <p:txBody>
          <a:bodyPr anchor="ctr"/>
          <a:lstStyle>
            <a:lvl1pPr marL="0" indent="0" algn="l">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51520" y="690017"/>
            <a:ext cx="8568952"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4860032" y="1131590"/>
            <a:ext cx="4283968" cy="288032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3" hasCustomPrompt="1"/>
          </p:nvPr>
        </p:nvSpPr>
        <p:spPr>
          <a:xfrm>
            <a:off x="5332704" y="0"/>
            <a:ext cx="3338624"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13466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39552" y="1448650"/>
            <a:ext cx="4680520" cy="32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2" hasCustomPrompt="1"/>
          </p:nvPr>
        </p:nvSpPr>
        <p:spPr>
          <a:xfrm>
            <a:off x="5219624" y="475565"/>
            <a:ext cx="3384000" cy="9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73960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1399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23397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1" hasCustomPrompt="1"/>
          </p:nvPr>
        </p:nvSpPr>
        <p:spPr>
          <a:xfrm>
            <a:off x="5395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13760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1"/>
          <p:cNvSpPr/>
          <p:nvPr/>
        </p:nvSpPr>
        <p:spPr>
          <a:xfrm>
            <a:off x="810491" y="-75"/>
            <a:ext cx="8333509"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3" tIns="91423" rIns="91423" bIns="91423" anchor="ctr" anchorCtr="0">
            <a:noAutofit/>
          </a:bodyPr>
          <a:lstStyle/>
          <a:p>
            <a:pPr marL="0" lvl="0" indent="0" algn="l" rtl="0">
              <a:spcBef>
                <a:spcPts val="0"/>
              </a:spcBef>
              <a:spcAft>
                <a:spcPts val="0"/>
              </a:spcAft>
              <a:buNone/>
            </a:pPr>
            <a:endParaRPr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514" y="4356126"/>
            <a:ext cx="515805" cy="498686"/>
          </a:xfrm>
          <a:prstGeom prst="rect">
            <a:avLst/>
          </a:prstGeom>
        </p:spPr>
      </p:pic>
    </p:spTree>
    <p:extLst>
      <p:ext uri="{BB962C8B-B14F-4D97-AF65-F5344CB8AC3E}">
        <p14:creationId xmlns:p14="http://schemas.microsoft.com/office/powerpoint/2010/main" val="2432101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853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IMAGES &amp; CONTENTS</a:t>
            </a:r>
          </a:p>
        </p:txBody>
      </p:sp>
      <p:sp>
        <p:nvSpPr>
          <p:cNvPr id="15" name="Rectangle 14"/>
          <p:cNvSpPr/>
          <p:nvPr userDrawn="1"/>
        </p:nvSpPr>
        <p:spPr>
          <a:xfrm>
            <a:off x="547951" y="2787774"/>
            <a:ext cx="3959992"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icture Placeholder 2"/>
          <p:cNvSpPr>
            <a:spLocks noGrp="1"/>
          </p:cNvSpPr>
          <p:nvPr>
            <p:ph type="pic" idx="1" hasCustomPrompt="1"/>
          </p:nvPr>
        </p:nvSpPr>
        <p:spPr>
          <a:xfrm>
            <a:off x="547951" y="1291508"/>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Picture Placeholder 2"/>
          <p:cNvSpPr>
            <a:spLocks noGrp="1"/>
          </p:cNvSpPr>
          <p:nvPr>
            <p:ph type="pic" idx="12" hasCustomPrompt="1"/>
          </p:nvPr>
        </p:nvSpPr>
        <p:spPr>
          <a:xfrm>
            <a:off x="4627657" y="3415796"/>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8" name="Picture Placeholder 2"/>
          <p:cNvSpPr>
            <a:spLocks noGrp="1"/>
          </p:cNvSpPr>
          <p:nvPr>
            <p:ph type="pic" idx="13" hasCustomPrompt="1"/>
          </p:nvPr>
        </p:nvSpPr>
        <p:spPr>
          <a:xfrm>
            <a:off x="4627657" y="1291508"/>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9" name="Picture Placeholder 2"/>
          <p:cNvSpPr>
            <a:spLocks noGrp="1"/>
          </p:cNvSpPr>
          <p:nvPr>
            <p:ph type="pic" idx="14" hasCustomPrompt="1"/>
          </p:nvPr>
        </p:nvSpPr>
        <p:spPr>
          <a:xfrm>
            <a:off x="547951" y="3415796"/>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0" name="Rectangle 19"/>
          <p:cNvSpPr/>
          <p:nvPr userDrawn="1"/>
        </p:nvSpPr>
        <p:spPr>
          <a:xfrm>
            <a:off x="4627665" y="2806575"/>
            <a:ext cx="3959992"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43169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4" name="Picture Placeholder 2"/>
          <p:cNvSpPr>
            <a:spLocks noGrp="1"/>
          </p:cNvSpPr>
          <p:nvPr>
            <p:ph type="pic" idx="1" hasCustomPrompt="1"/>
          </p:nvPr>
        </p:nvSpPr>
        <p:spPr>
          <a:xfrm>
            <a:off x="323528" y="987574"/>
            <a:ext cx="4176464" cy="22322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644008" y="2571750"/>
            <a:ext cx="4176464" cy="22322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77202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40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 hasCustomPrompt="1"/>
          </p:nvPr>
        </p:nvSpPr>
        <p:spPr>
          <a:xfrm>
            <a:off x="323528" y="1315361"/>
            <a:ext cx="4176464" cy="194421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4644008" y="2899537"/>
            <a:ext cx="4176464" cy="194421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189657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02786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533244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298551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inyPPT.com_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19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inyPPT.com_2">
    <p:bg>
      <p:bgPr>
        <a:gradFill flip="none" rotWithShape="1">
          <a:gsLst>
            <a:gs pos="35000">
              <a:srgbClr val="EAEEF1"/>
            </a:gs>
            <a:gs pos="74000">
              <a:srgbClr val="E0E3E8"/>
            </a:gs>
            <a:gs pos="100000">
              <a:srgbClr val="D0D4D9"/>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39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nyPPT.com_3">
    <p:bg>
      <p:bgPr>
        <a:gradFill flip="none" rotWithShape="1">
          <a:gsLst>
            <a:gs pos="24000">
              <a:srgbClr val="EFF0F4"/>
            </a:gs>
            <a:gs pos="40000">
              <a:srgbClr val="E0E3E8"/>
            </a:gs>
            <a:gs pos="65000">
              <a:srgbClr val="D0D4D9"/>
            </a:gs>
          </a:gsLst>
          <a:path path="circle">
            <a:fillToRect l="100000" b="100000"/>
          </a:path>
          <a:tileRect t="-100000" r="-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89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nyPPT.com_4">
    <p:bg>
      <p:bgPr>
        <a:gradFill flip="none" rotWithShape="1">
          <a:gsLst>
            <a:gs pos="17000">
              <a:srgbClr val="EFF0F4"/>
            </a:gs>
            <a:gs pos="42000">
              <a:srgbClr val="E0E3E8"/>
            </a:gs>
            <a:gs pos="65000">
              <a:srgbClr val="D0D4D9"/>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84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2_tinyPPT.com_5">
    <p:bg>
      <p:bgPr>
        <a:gradFill flip="none" rotWithShape="1">
          <a:gsLst>
            <a:gs pos="35000">
              <a:srgbClr val="EAEEF1"/>
            </a:gs>
            <a:gs pos="74000">
              <a:srgbClr val="E0E3E8"/>
            </a:gs>
            <a:gs pos="100000">
              <a:srgbClr val="D0D4D9"/>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62A8157-583B-0843-8ED6-2407FDC9CA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9596"/>
          <a:stretch/>
        </p:blipFill>
        <p:spPr>
          <a:xfrm>
            <a:off x="0" y="0"/>
            <a:ext cx="9144000" cy="4901453"/>
          </a:xfrm>
          <a:prstGeom prst="rect">
            <a:avLst/>
          </a:prstGeom>
        </p:spPr>
      </p:pic>
    </p:spTree>
    <p:extLst>
      <p:ext uri="{BB962C8B-B14F-4D97-AF65-F5344CB8AC3E}">
        <p14:creationId xmlns:p14="http://schemas.microsoft.com/office/powerpoint/2010/main" val="79366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43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690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hyperlink" Target="https://tinyppt.com/" TargetMode="Externa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4">
            <a:lum/>
          </a:blip>
          <a:srcRect/>
          <a:stretch>
            <a:fillRect l="-4000" r="-4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2200" y="393475"/>
            <a:ext cx="6739500" cy="806700"/>
          </a:xfrm>
          <a:prstGeom prst="rect">
            <a:avLst/>
          </a:prstGeom>
          <a:noFill/>
          <a:ln>
            <a:noFill/>
          </a:ln>
        </p:spPr>
        <p:txBody>
          <a:bodyPr spcFirstLastPara="1" wrap="square" lIns="91423" tIns="91423" rIns="91423" bIns="91423" anchor="ctr" anchorCtr="0"/>
          <a:lstStyle>
            <a:lvl1pPr lvl="0">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1pPr>
            <a:lvl2pPr lvl="1">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2pPr>
            <a:lvl3pPr lvl="2">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3pPr>
            <a:lvl4pPr lvl="3">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4pPr>
            <a:lvl5pPr lvl="4">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5pPr>
            <a:lvl6pPr lvl="5">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6pPr>
            <a:lvl7pPr lvl="6">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7pPr>
            <a:lvl8pPr lvl="7">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8pPr>
            <a:lvl9pPr lvl="8">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1556331" y="1349141"/>
            <a:ext cx="7085700" cy="2938500"/>
          </a:xfrm>
          <a:prstGeom prst="rect">
            <a:avLst/>
          </a:prstGeom>
          <a:noFill/>
          <a:ln>
            <a:noFill/>
          </a:ln>
        </p:spPr>
        <p:txBody>
          <a:bodyPr spcFirstLastPara="1" wrap="square" lIns="91423" tIns="91423" rIns="91423" bIns="91423" anchor="t" anchorCtr="0"/>
          <a:lstStyle>
            <a:lvl1pPr marL="457200" lvl="0" indent="-393700">
              <a:spcBef>
                <a:spcPts val="600"/>
              </a:spcBef>
              <a:spcAft>
                <a:spcPts val="0"/>
              </a:spcAft>
              <a:buClr>
                <a:srgbClr val="D9D9D9"/>
              </a:buClr>
              <a:buSzPts val="2600"/>
              <a:buFont typeface="Barlow"/>
              <a:buChar char="▪"/>
              <a:defRPr sz="2600">
                <a:solidFill>
                  <a:srgbClr val="434343"/>
                </a:solidFill>
                <a:latin typeface="Barlow"/>
                <a:ea typeface="Barlow"/>
                <a:cs typeface="Barlow"/>
                <a:sym typeface="Barlow"/>
              </a:defRPr>
            </a:lvl1pPr>
            <a:lvl2pPr marL="914400" lvl="1"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2pPr>
            <a:lvl3pPr marL="1371600" lvl="2"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3pPr>
            <a:lvl4pPr marL="1828800" lvl="3"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4pPr>
            <a:lvl5pPr marL="2286000" lvl="4"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5pPr>
            <a:lvl6pPr marL="2743200" lvl="5"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6pPr>
            <a:lvl7pPr marL="3200400" lvl="6"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7pPr>
            <a:lvl8pPr marL="3657600" lvl="7"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8pPr>
            <a:lvl9pPr marL="4114800" lvl="8"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750400" y="4356225"/>
            <a:ext cx="393600" cy="393600"/>
          </a:xfrm>
          <a:prstGeom prst="rect">
            <a:avLst/>
          </a:prstGeom>
          <a:noFill/>
          <a:ln>
            <a:noFill/>
          </a:ln>
        </p:spPr>
        <p:txBody>
          <a:bodyPr spcFirstLastPara="1" wrap="square" lIns="91423" tIns="91423" rIns="91423" bIns="91423" anchor="ctr" anchorCtr="0">
            <a:noAutofit/>
          </a:bodyPr>
          <a:lstStyle>
            <a:lvl1pPr lvl="0" algn="ctr">
              <a:buNone/>
              <a:defRPr sz="1200" b="1">
                <a:solidFill>
                  <a:srgbClr val="FFFFFF"/>
                </a:solidFill>
                <a:latin typeface="Barlow"/>
                <a:ea typeface="Barlow"/>
                <a:cs typeface="Barlow"/>
                <a:sym typeface="Barlow"/>
              </a:defRPr>
            </a:lvl1pPr>
            <a:lvl2pPr lvl="1" algn="ctr">
              <a:buNone/>
              <a:defRPr sz="1200" b="1">
                <a:solidFill>
                  <a:srgbClr val="FFFFFF"/>
                </a:solidFill>
                <a:latin typeface="Barlow"/>
                <a:ea typeface="Barlow"/>
                <a:cs typeface="Barlow"/>
                <a:sym typeface="Barlow"/>
              </a:defRPr>
            </a:lvl2pPr>
            <a:lvl3pPr lvl="2" algn="ctr">
              <a:buNone/>
              <a:defRPr sz="1200" b="1">
                <a:solidFill>
                  <a:srgbClr val="FFFFFF"/>
                </a:solidFill>
                <a:latin typeface="Barlow"/>
                <a:ea typeface="Barlow"/>
                <a:cs typeface="Barlow"/>
                <a:sym typeface="Barlow"/>
              </a:defRPr>
            </a:lvl3pPr>
            <a:lvl4pPr lvl="3" algn="ctr">
              <a:buNone/>
              <a:defRPr sz="1200" b="1">
                <a:solidFill>
                  <a:srgbClr val="FFFFFF"/>
                </a:solidFill>
                <a:latin typeface="Barlow"/>
                <a:ea typeface="Barlow"/>
                <a:cs typeface="Barlow"/>
                <a:sym typeface="Barlow"/>
              </a:defRPr>
            </a:lvl4pPr>
            <a:lvl5pPr lvl="4" algn="ctr">
              <a:buNone/>
              <a:defRPr sz="1200" b="1">
                <a:solidFill>
                  <a:srgbClr val="FFFFFF"/>
                </a:solidFill>
                <a:latin typeface="Barlow"/>
                <a:ea typeface="Barlow"/>
                <a:cs typeface="Barlow"/>
                <a:sym typeface="Barlow"/>
              </a:defRPr>
            </a:lvl5pPr>
            <a:lvl6pPr lvl="5" algn="ctr">
              <a:buNone/>
              <a:defRPr sz="1200" b="1">
                <a:solidFill>
                  <a:srgbClr val="FFFFFF"/>
                </a:solidFill>
                <a:latin typeface="Barlow"/>
                <a:ea typeface="Barlow"/>
                <a:cs typeface="Barlow"/>
                <a:sym typeface="Barlow"/>
              </a:defRPr>
            </a:lvl6pPr>
            <a:lvl7pPr lvl="6" algn="ctr">
              <a:buNone/>
              <a:defRPr sz="1200" b="1">
                <a:solidFill>
                  <a:srgbClr val="FFFFFF"/>
                </a:solidFill>
                <a:latin typeface="Barlow"/>
                <a:ea typeface="Barlow"/>
                <a:cs typeface="Barlow"/>
                <a:sym typeface="Barlow"/>
              </a:defRPr>
            </a:lvl7pPr>
            <a:lvl8pPr lvl="7" algn="ctr">
              <a:buNone/>
              <a:defRPr sz="1200" b="1">
                <a:solidFill>
                  <a:srgbClr val="FFFFFF"/>
                </a:solidFill>
                <a:latin typeface="Barlow"/>
                <a:ea typeface="Barlow"/>
                <a:cs typeface="Barlow"/>
                <a:sym typeface="Barlow"/>
              </a:defRPr>
            </a:lvl8pPr>
            <a:lvl9pPr lvl="8" algn="ctr">
              <a:buNone/>
              <a:defRPr sz="1200" b="1">
                <a:solidFill>
                  <a:srgbClr val="FFFFFF"/>
                </a:solidFill>
                <a:latin typeface="Barlow"/>
                <a:ea typeface="Barlow"/>
                <a:cs typeface="Barlow"/>
                <a:sym typeface="Barlow"/>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88"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5000">
              <a:srgbClr val="EAEEF1"/>
            </a:gs>
            <a:gs pos="74000">
              <a:srgbClr val="BAC7CF"/>
            </a:gs>
            <a:gs pos="100000">
              <a:srgbClr val="BAC7C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D0E1DA4-B5B0-6E46-B8F3-04AF0CFF3D33}"/>
              </a:ext>
            </a:extLst>
          </p:cNvPr>
          <p:cNvSpPr/>
          <p:nvPr userDrawn="1"/>
        </p:nvSpPr>
        <p:spPr>
          <a:xfrm>
            <a:off x="0" y="4905302"/>
            <a:ext cx="9144000" cy="244790"/>
          </a:xfrm>
          <a:prstGeom prst="rect">
            <a:avLst/>
          </a:prstGeom>
          <a:solidFill>
            <a:srgbClr val="111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a:hlinkClick r:id="rId7"/>
            <a:extLst>
              <a:ext uri="{FF2B5EF4-FFF2-40B4-BE49-F238E27FC236}">
                <a16:creationId xmlns="" xmlns:a16="http://schemas.microsoft.com/office/drawing/2014/main" id="{CE7FE3ED-E827-3A4F-B5BB-808D2AD83706}"/>
              </a:ext>
            </a:extLst>
          </p:cNvPr>
          <p:cNvSpPr/>
          <p:nvPr userDrawn="1"/>
        </p:nvSpPr>
        <p:spPr>
          <a:xfrm>
            <a:off x="3324639" y="4865307"/>
            <a:ext cx="2494722" cy="323165"/>
          </a:xfrm>
          <a:prstGeom prst="rect">
            <a:avLst/>
          </a:prstGeom>
        </p:spPr>
        <p:txBody>
          <a:bodyPr wrap="square">
            <a:spAutoFit/>
          </a:bodyPr>
          <a:lstStyle/>
          <a:p>
            <a:pPr marL="0" marR="0" lvl="0" indent="0" algn="ctr" defTabSz="446449" rtl="0" eaLnBrk="1" fontAlgn="auto" latinLnBrk="0" hangingPunct="1">
              <a:lnSpc>
                <a:spcPct val="100000"/>
              </a:lnSpc>
              <a:spcBef>
                <a:spcPts val="0"/>
              </a:spcBef>
              <a:spcAft>
                <a:spcPts val="0"/>
              </a:spcAft>
              <a:buClrTx/>
              <a:buSzTx/>
              <a:buFontTx/>
              <a:buNone/>
              <a:tabLst/>
              <a:defRPr/>
            </a:pPr>
            <a:r>
              <a:rPr lang="en-US" sz="1050" b="0" kern="1200" cap="none" spc="0">
                <a:ln w="0"/>
                <a:solidFill>
                  <a:schemeClr val="bg1"/>
                </a:solidFill>
                <a:effectLst/>
                <a:latin typeface="Century Gothic" panose="020B0502020202020204" pitchFamily="34" charset="0"/>
                <a:ea typeface="+mn-ea"/>
                <a:cs typeface="+mn-cs"/>
              </a:rPr>
              <a:t>designed by</a:t>
            </a:r>
            <a:r>
              <a:rPr lang="en-US" sz="1500" b="0" kern="1200" cap="none" spc="0">
                <a:ln w="0"/>
                <a:solidFill>
                  <a:schemeClr val="bg1"/>
                </a:solidFill>
                <a:effectLst/>
                <a:latin typeface="Century Gothic" panose="020B0502020202020204" pitchFamily="34" charset="0"/>
                <a:ea typeface="+mn-ea"/>
                <a:cs typeface="+mn-cs"/>
              </a:rPr>
              <a:t> </a:t>
            </a:r>
            <a:r>
              <a:rPr lang="en-US" sz="1500" b="1" i="0" kern="1200" cap="none" spc="0">
                <a:ln w="0"/>
                <a:solidFill>
                  <a:schemeClr val="bg1"/>
                </a:solidFill>
                <a:effectLst/>
                <a:latin typeface="Century Gothic" panose="020B0502020202020204" pitchFamily="34" charset="0"/>
                <a:ea typeface="+mn-ea"/>
                <a:cs typeface="Arial Hebrew" pitchFamily="2" charset="-79"/>
              </a:rPr>
              <a:t>tinyPPT.com</a:t>
            </a:r>
          </a:p>
        </p:txBody>
      </p:sp>
    </p:spTree>
    <p:extLst>
      <p:ext uri="{BB962C8B-B14F-4D97-AF65-F5344CB8AC3E}">
        <p14:creationId xmlns:p14="http://schemas.microsoft.com/office/powerpoint/2010/main" val="369132031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hdr="0" ftr="0" dt="0"/>
  <p:txStyles>
    <p:titleStyle>
      <a:lvl1pPr algn="l" defTabSz="571478" rtl="0" eaLnBrk="1" latinLnBrk="0" hangingPunct="1">
        <a:lnSpc>
          <a:spcPct val="90000"/>
        </a:lnSpc>
        <a:spcBef>
          <a:spcPct val="0"/>
        </a:spcBef>
        <a:buNone/>
        <a:defRPr sz="2750" kern="1200">
          <a:solidFill>
            <a:schemeClr val="tx1"/>
          </a:solidFill>
          <a:latin typeface="+mj-lt"/>
          <a:ea typeface="+mj-ea"/>
          <a:cs typeface="+mj-cs"/>
        </a:defRPr>
      </a:lvl1pPr>
    </p:titleStyle>
    <p:bodyStyle>
      <a:lvl1pPr marL="142869" indent="-142869" algn="l" defTabSz="571478"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08" indent="-142869" algn="l" defTabSz="571478" rtl="0" eaLnBrk="1" latinLnBrk="0" hangingPunct="1">
        <a:lnSpc>
          <a:spcPct val="90000"/>
        </a:lnSpc>
        <a:spcBef>
          <a:spcPts val="313"/>
        </a:spcBef>
        <a:buFont typeface="Arial" panose="020B0604020202020204" pitchFamily="34" charset="0"/>
        <a:buChar char="•"/>
        <a:defRPr sz="1500" kern="1200">
          <a:solidFill>
            <a:schemeClr val="tx1"/>
          </a:solidFill>
          <a:latin typeface="+mn-lt"/>
          <a:ea typeface="+mn-ea"/>
          <a:cs typeface="+mn-cs"/>
        </a:defRPr>
      </a:lvl2pPr>
      <a:lvl3pPr marL="714347" indent="-142869" algn="l" defTabSz="571478" rtl="0" eaLnBrk="1" latinLnBrk="0" hangingPunct="1">
        <a:lnSpc>
          <a:spcPct val="90000"/>
        </a:lnSpc>
        <a:spcBef>
          <a:spcPts val="313"/>
        </a:spcBef>
        <a:buFont typeface="Arial" panose="020B0604020202020204" pitchFamily="34" charset="0"/>
        <a:buChar char="•"/>
        <a:defRPr sz="1250" kern="1200">
          <a:solidFill>
            <a:schemeClr val="tx1"/>
          </a:solidFill>
          <a:latin typeface="+mn-lt"/>
          <a:ea typeface="+mn-ea"/>
          <a:cs typeface="+mn-cs"/>
        </a:defRPr>
      </a:lvl3pPr>
      <a:lvl4pPr marL="1000085" indent="-142869" algn="l" defTabSz="571478"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4pPr>
      <a:lvl5pPr marL="1285823" indent="-142869" algn="l" defTabSz="571478"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5pPr>
      <a:lvl6pPr marL="1571562" indent="-142869" algn="l" defTabSz="571478"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01" indent="-142869" algn="l" defTabSz="571478"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040" indent="-142869" algn="l" defTabSz="571478"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778" indent="-142869" algn="l" defTabSz="571478"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36949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10" Type="http://schemas.openxmlformats.org/officeDocument/2006/relationships/image" Target="../media/image23.png"/><Relationship Id="rId4" Type="http://schemas.microsoft.com/office/2007/relationships/hdphoto" Target="../media/hdphoto6.wdp"/><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5.wdp"/></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2846345" y="1472775"/>
            <a:ext cx="5972108" cy="1491727"/>
          </a:xfrm>
        </p:spPr>
        <p:txBody>
          <a:bodyPr/>
          <a:lstStyle/>
          <a:p>
            <a:pPr>
              <a:lnSpc>
                <a:spcPct val="200000"/>
              </a:lnSpc>
              <a:spcAft>
                <a:spcPts val="800"/>
              </a:spcAft>
            </a:pPr>
            <a:r>
              <a:rPr lang="en-GB" sz="2400" dirty="0" err="1" smtClean="0">
                <a:latin typeface="Power Geez Unicode1"/>
                <a:ea typeface="Calibri"/>
                <a:cs typeface="Times New Roman"/>
              </a:rPr>
              <a:t>ሀገር</a:t>
            </a:r>
            <a:r>
              <a:rPr lang="en-GB" sz="2400" dirty="0" smtClean="0">
                <a:latin typeface="Power Geez Unicode1"/>
                <a:ea typeface="Calibri"/>
                <a:cs typeface="Times New Roman"/>
              </a:rPr>
              <a:t> </a:t>
            </a:r>
            <a:r>
              <a:rPr lang="en-GB" sz="2400" dirty="0" err="1" smtClean="0">
                <a:latin typeface="Power Geez Unicode1"/>
                <a:ea typeface="Calibri"/>
                <a:cs typeface="Times New Roman"/>
              </a:rPr>
              <a:t>በቀል</a:t>
            </a:r>
            <a:r>
              <a:rPr lang="en-GB" sz="2400" dirty="0" smtClean="0">
                <a:latin typeface="Power Geez Unicode1"/>
                <a:ea typeface="Calibri"/>
                <a:cs typeface="Times New Roman"/>
              </a:rPr>
              <a:t> </a:t>
            </a:r>
            <a:r>
              <a:rPr lang="en-GB" sz="2400" dirty="0" err="1">
                <a:latin typeface="Power Geez Unicode1"/>
                <a:ea typeface="Calibri"/>
                <a:cs typeface="Times New Roman"/>
              </a:rPr>
              <a:t>የኢኮኖሚ</a:t>
            </a:r>
            <a:r>
              <a:rPr lang="en-GB" sz="2400" dirty="0">
                <a:latin typeface="Power Geez Unicode1"/>
                <a:ea typeface="Calibri"/>
                <a:cs typeface="Times New Roman"/>
              </a:rPr>
              <a:t> </a:t>
            </a:r>
            <a:r>
              <a:rPr lang="en-GB" sz="2400" dirty="0" err="1" smtClean="0">
                <a:latin typeface="Power Geez Unicode1"/>
                <a:ea typeface="Calibri"/>
                <a:cs typeface="Times New Roman"/>
              </a:rPr>
              <a:t>ማሻሻያ</a:t>
            </a:r>
            <a:r>
              <a:rPr lang="en-GB" sz="2400" dirty="0" smtClean="0">
                <a:latin typeface="Power Geez Unicode1"/>
                <a:ea typeface="Calibri"/>
                <a:cs typeface="Times New Roman"/>
              </a:rPr>
              <a:t> </a:t>
            </a:r>
            <a:r>
              <a:rPr lang="en-GB" sz="2400" dirty="0" err="1" smtClean="0">
                <a:latin typeface="Power Geez Unicode1"/>
                <a:ea typeface="Calibri"/>
                <a:cs typeface="Times New Roman"/>
              </a:rPr>
              <a:t>አጀንዳ</a:t>
            </a:r>
            <a:r>
              <a:rPr lang="en-US" sz="2400" dirty="0">
                <a:latin typeface="Calibri"/>
                <a:ea typeface="Calibri"/>
                <a:cs typeface="Times New Roman"/>
              </a:rPr>
              <a:t/>
            </a:r>
            <a:br>
              <a:rPr lang="en-US" sz="2400" dirty="0">
                <a:latin typeface="Calibri"/>
                <a:ea typeface="Calibri"/>
                <a:cs typeface="Times New Roman"/>
              </a:rPr>
            </a:br>
            <a:r>
              <a:rPr lang="en-GB" sz="2400" dirty="0" err="1">
                <a:latin typeface="Power Geez Unicode1"/>
                <a:ea typeface="Calibri"/>
                <a:cs typeface="Times New Roman"/>
              </a:rPr>
              <a:t>የኢትዮጵያን</a:t>
            </a:r>
            <a:r>
              <a:rPr lang="en-GB" sz="2400" dirty="0">
                <a:latin typeface="Power Geez Unicode1"/>
                <a:ea typeface="Calibri"/>
                <a:cs typeface="Times New Roman"/>
              </a:rPr>
              <a:t> </a:t>
            </a:r>
            <a:r>
              <a:rPr lang="en-GB" sz="2400" dirty="0" err="1">
                <a:latin typeface="Power Geez Unicode1"/>
                <a:ea typeface="Calibri"/>
                <a:cs typeface="Times New Roman"/>
              </a:rPr>
              <a:t>የልማት</a:t>
            </a:r>
            <a:r>
              <a:rPr lang="en-GB" sz="2400" dirty="0">
                <a:latin typeface="Power Geez Unicode1"/>
                <a:ea typeface="Calibri"/>
                <a:cs typeface="Times New Roman"/>
              </a:rPr>
              <a:t> </a:t>
            </a:r>
            <a:r>
              <a:rPr lang="en-GB" sz="2400" dirty="0" err="1">
                <a:latin typeface="Power Geez Unicode1"/>
                <a:ea typeface="Calibri"/>
                <a:cs typeface="Times New Roman"/>
              </a:rPr>
              <a:t>እምቅ</a:t>
            </a:r>
            <a:r>
              <a:rPr lang="en-GB" sz="2400" dirty="0">
                <a:latin typeface="Power Geez Unicode1"/>
                <a:ea typeface="Calibri"/>
                <a:cs typeface="Times New Roman"/>
              </a:rPr>
              <a:t> </a:t>
            </a:r>
            <a:r>
              <a:rPr lang="en-GB" sz="2400" dirty="0" err="1">
                <a:latin typeface="Power Geez Unicode1"/>
                <a:ea typeface="Calibri"/>
                <a:cs typeface="Times New Roman"/>
              </a:rPr>
              <a:t>ኃይል</a:t>
            </a:r>
            <a:r>
              <a:rPr lang="en-GB" sz="2400" dirty="0">
                <a:latin typeface="Power Geez Unicode1"/>
                <a:ea typeface="Calibri"/>
                <a:cs typeface="Times New Roman"/>
              </a:rPr>
              <a:t> </a:t>
            </a:r>
            <a:r>
              <a:rPr lang="en-GB" sz="2400" dirty="0" err="1" smtClean="0">
                <a:latin typeface="Power Geez Unicode1"/>
                <a:ea typeface="Calibri"/>
                <a:cs typeface="Times New Roman"/>
              </a:rPr>
              <a:t>ማበልጸግ</a:t>
            </a:r>
            <a:endParaRPr lang="en-US" sz="2400" dirty="0">
              <a:latin typeface="Calibri"/>
              <a:ea typeface="Calibri"/>
              <a:cs typeface="Times New Roman"/>
            </a:endParaRPr>
          </a:p>
        </p:txBody>
      </p:sp>
      <p:sp>
        <p:nvSpPr>
          <p:cNvPr id="3" name="Google Shape;91;p14"/>
          <p:cNvSpPr txBox="1">
            <a:spLocks/>
          </p:cNvSpPr>
          <p:nvPr/>
        </p:nvSpPr>
        <p:spPr>
          <a:xfrm>
            <a:off x="2982657" y="2575869"/>
            <a:ext cx="5797296" cy="1491727"/>
          </a:xfrm>
          <a:prstGeom prst="rect">
            <a:avLst/>
          </a:prstGeom>
          <a:noFill/>
          <a:ln>
            <a:noFill/>
          </a:ln>
        </p:spPr>
        <p:txBody>
          <a:bodyPr spcFirstLastPara="1" wrap="square" lIns="91423" tIns="91423" rIns="91423" bIns="91423" anchor="ctr" anchorCtr="0"/>
          <a:lstStyle/>
          <a:p>
            <a:pPr algn="ctr">
              <a:lnSpc>
                <a:spcPct val="200000"/>
              </a:lnSpc>
              <a:spcAft>
                <a:spcPts val="800"/>
              </a:spcAft>
            </a:pPr>
            <a:endParaRPr lang="en-GB" sz="1600" b="1" dirty="0" smtClean="0">
              <a:latin typeface="Power Geez Unicode1"/>
              <a:ea typeface="Calibri"/>
              <a:cs typeface="Times New Roman"/>
            </a:endParaRPr>
          </a:p>
          <a:p>
            <a:pPr algn="r">
              <a:lnSpc>
                <a:spcPct val="200000"/>
              </a:lnSpc>
              <a:spcAft>
                <a:spcPts val="800"/>
              </a:spcAft>
            </a:pPr>
            <a:r>
              <a:rPr lang="en-GB" sz="1600" b="1" dirty="0" err="1" smtClean="0">
                <a:solidFill>
                  <a:schemeClr val="bg1"/>
                </a:solidFill>
                <a:latin typeface="Power Geez Unicode1"/>
                <a:ea typeface="Calibri"/>
                <a:cs typeface="Times New Roman"/>
              </a:rPr>
              <a:t>ነሐሴ</a:t>
            </a:r>
            <a:r>
              <a:rPr lang="en-GB" sz="1600" b="1" dirty="0" smtClean="0">
                <a:solidFill>
                  <a:schemeClr val="bg1"/>
                </a:solidFill>
                <a:latin typeface="Power Geez Unicode1"/>
                <a:ea typeface="Calibri"/>
                <a:cs typeface="Times New Roman"/>
              </a:rPr>
              <a:t>  </a:t>
            </a:r>
            <a:r>
              <a:rPr lang="en-GB" sz="1600" b="1" dirty="0">
                <a:solidFill>
                  <a:schemeClr val="bg1"/>
                </a:solidFill>
                <a:latin typeface="Power Geez Unicode1"/>
                <a:ea typeface="Calibri"/>
                <a:cs typeface="Times New Roman"/>
              </a:rPr>
              <a:t>2011</a:t>
            </a:r>
            <a:endParaRPr lang="en-US" sz="1600" b="1" dirty="0">
              <a:solidFill>
                <a:schemeClr val="bg1"/>
              </a:solidFill>
              <a:latin typeface="Calibri"/>
              <a:ea typeface="Calibri"/>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2400" b="1" dirty="0" smtClean="0">
                <a:solidFill>
                  <a:srgbClr val="FFFFFF"/>
                </a:solidFill>
                <a:latin typeface="Century Gothic" panose="020B0502020202020204" pitchFamily="34" charset="0"/>
                <a:cs typeface="Segoe UI" panose="020B0502040204020203" pitchFamily="34" charset="0"/>
                <a:sym typeface="Barlow"/>
              </a:rPr>
              <a:t> … ይህም </a:t>
            </a:r>
            <a:r>
              <a:rPr lang="am-ET" sz="2400" b="1" dirty="0" smtClean="0">
                <a:solidFill>
                  <a:srgbClr val="FFFFFF"/>
                </a:solidFill>
                <a:latin typeface="Century Gothic" panose="020B0502020202020204" pitchFamily="34" charset="0"/>
                <a:cs typeface="Segoe UI" panose="020B0502040204020203" pitchFamily="34" charset="0"/>
                <a:sym typeface="Barlow"/>
              </a:rPr>
              <a:t>የኮንስትራክሽንና </a:t>
            </a:r>
            <a:r>
              <a:rPr lang="am-ET" sz="2400" b="1" dirty="0">
                <a:solidFill>
                  <a:srgbClr val="FFFFFF"/>
                </a:solidFill>
                <a:latin typeface="Century Gothic" panose="020B0502020202020204" pitchFamily="34" charset="0"/>
                <a:cs typeface="Segoe UI" panose="020B0502040204020203" pitchFamily="34" charset="0"/>
                <a:sym typeface="Barlow"/>
              </a:rPr>
              <a:t>የአገልግሎት ዘርፉን </a:t>
            </a:r>
            <a:r>
              <a:rPr lang="am-ET" sz="2400" b="1" dirty="0" smtClean="0">
                <a:solidFill>
                  <a:srgbClr val="FFFFFF"/>
                </a:solidFill>
                <a:latin typeface="Century Gothic" panose="020B0502020202020204" pitchFamily="34" charset="0"/>
                <a:cs typeface="Segoe UI" panose="020B0502040204020203" pitchFamily="34" charset="0"/>
                <a:sym typeface="Barlow"/>
              </a:rPr>
              <a:t>እንዲነቃቃ</a:t>
            </a:r>
            <a:r>
              <a:rPr lang="en-US" sz="2400" b="1" dirty="0" smtClean="0">
                <a:solidFill>
                  <a:srgbClr val="FFFFFF"/>
                </a:solidFill>
                <a:latin typeface="Century Gothic" panose="020B0502020202020204" pitchFamily="34" charset="0"/>
                <a:cs typeface="Segoe UI" panose="020B0502040204020203" pitchFamily="34" charset="0"/>
                <a:sym typeface="Barlow"/>
              </a:rPr>
              <a:t> አድር</a:t>
            </a:r>
            <a:r>
              <a:rPr lang="am-ET" sz="2400" b="1" dirty="0" smtClean="0">
                <a:solidFill>
                  <a:srgbClr val="FFFFFF"/>
                </a:solidFill>
                <a:latin typeface="Century Gothic" panose="020B0502020202020204" pitchFamily="34" charset="0"/>
                <a:cs typeface="Segoe UI" panose="020B0502040204020203" pitchFamily="34" charset="0"/>
                <a:sym typeface="Barlow"/>
              </a:rPr>
              <a:t>ጓ</a:t>
            </a:r>
            <a:r>
              <a:rPr lang="en-US" sz="2400" b="1" dirty="0">
                <a:solidFill>
                  <a:srgbClr val="FFFFFF"/>
                </a:solidFill>
                <a:latin typeface="Century Gothic" panose="020B0502020202020204" pitchFamily="34" charset="0"/>
                <a:cs typeface="Segoe UI" panose="020B0502040204020203" pitchFamily="34" charset="0"/>
                <a:sym typeface="Barlow"/>
              </a:rPr>
              <a:t>ል</a:t>
            </a:r>
            <a:r>
              <a:rPr lang="am-ET" sz="2400" b="1" dirty="0" smtClean="0">
                <a:solidFill>
                  <a:srgbClr val="FFFFFF"/>
                </a:solidFill>
                <a:latin typeface="Century Gothic" panose="020B0502020202020204" pitchFamily="34" charset="0"/>
                <a:cs typeface="Segoe UI" panose="020B0502040204020203" pitchFamily="34" charset="0"/>
                <a:sym typeface="Barlow"/>
              </a:rPr>
              <a:t> </a:t>
            </a:r>
            <a:r>
              <a:rPr lang="en-GB" sz="2400" b="1" dirty="0" smtClean="0">
                <a:solidFill>
                  <a:srgbClr val="FFFFFF"/>
                </a:solidFill>
                <a:latin typeface="Century Gothic" panose="020B0502020202020204" pitchFamily="34" charset="0"/>
                <a:cs typeface="Segoe UI" panose="020B0502040204020203" pitchFamily="34" charset="0"/>
                <a:sym typeface="Barlow"/>
              </a:rPr>
              <a:t> </a:t>
            </a:r>
            <a:endParaRPr lang="en-GB" sz="2400" b="1" dirty="0">
              <a:solidFill>
                <a:srgbClr val="FFFFFF"/>
              </a:solidFill>
              <a:latin typeface="Century Gothic" panose="020B0502020202020204" pitchFamily="34" charset="0"/>
              <a:cs typeface="Segoe UI" panose="020B0502040204020203" pitchFamily="34" charset="0"/>
              <a:sym typeface="Barlow"/>
            </a:endParaRPr>
          </a:p>
        </p:txBody>
      </p:sp>
      <p:graphicFrame>
        <p:nvGraphicFramePr>
          <p:cNvPr id="28" name="Chart 27">
            <a:extLst>
              <a:ext uri="{FF2B5EF4-FFF2-40B4-BE49-F238E27FC236}">
                <a16:creationId xmlns="" xmlns:a16="http://schemas.microsoft.com/office/drawing/2014/main" id="{A5C486D7-9F5C-4F6A-915B-2AA54F200F54}"/>
              </a:ext>
            </a:extLst>
          </p:cNvPr>
          <p:cNvGraphicFramePr>
            <a:graphicFrameLocks noGrp="1"/>
          </p:cNvGraphicFramePr>
          <p:nvPr>
            <p:extLst>
              <p:ext uri="{D42A27DB-BD31-4B8C-83A1-F6EECF244321}">
                <p14:modId xmlns:p14="http://schemas.microsoft.com/office/powerpoint/2010/main" val="1916129376"/>
              </p:ext>
            </p:extLst>
          </p:nvPr>
        </p:nvGraphicFramePr>
        <p:xfrm>
          <a:off x="1068927" y="721063"/>
          <a:ext cx="7344324" cy="4163373"/>
        </p:xfrm>
        <a:graphic>
          <a:graphicData uri="http://schemas.openxmlformats.org/drawingml/2006/chart">
            <c:chart xmlns:c="http://schemas.openxmlformats.org/drawingml/2006/chart" xmlns:r="http://schemas.openxmlformats.org/officeDocument/2006/relationships" r:id="rId3"/>
          </a:graphicData>
        </a:graphic>
      </p:graphicFrame>
      <p:sp>
        <p:nvSpPr>
          <p:cNvPr id="19" name="TBSource">
            <a:extLst>
              <a:ext uri="{FF2B5EF4-FFF2-40B4-BE49-F238E27FC236}">
                <a16:creationId xmlns="" xmlns:a16="http://schemas.microsoft.com/office/drawing/2014/main" id="{B867C3B9-DCA5-4322-A3F8-A9402F4F90E8}"/>
              </a:ext>
            </a:extLst>
          </p:cNvPr>
          <p:cNvSpPr txBox="1">
            <a:spLocks noChangeArrowheads="1"/>
          </p:cNvSpPr>
          <p:nvPr/>
        </p:nvSpPr>
        <p:spPr bwMode="auto">
          <a:xfrm>
            <a:off x="1068927" y="4884442"/>
            <a:ext cx="7455114" cy="136225"/>
          </a:xfrm>
          <a:prstGeom prst="rect">
            <a:avLst/>
          </a:prstGeom>
          <a:noFill/>
          <a:ln w="9525">
            <a:noFill/>
            <a:miter lim="800000"/>
            <a:headEnd/>
            <a:tailEnd/>
          </a:ln>
        </p:spPr>
        <p:txBody>
          <a:bodyPr wrap="square" lIns="45720"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b="0" i="0" u="none" strike="noStrike" baseline="0" dirty="0">
                <a:solidFill>
                  <a:srgbClr val="000000"/>
                </a:solidFill>
                <a:latin typeface="Century Gothic" panose="020B0502020202020204" pitchFamily="34" charset="0"/>
                <a:cs typeface="Arial"/>
              </a:rPr>
              <a:t>Note: 1/Includes agriculture, fishery, hunting, and forestry;</a:t>
            </a:r>
            <a:r>
              <a:rPr lang="en-US" sz="800" dirty="0">
                <a:latin typeface="Century Gothic" panose="020B0502020202020204" pitchFamily="34" charset="0"/>
                <a:cs typeface="Arial"/>
              </a:rPr>
              <a:t> </a:t>
            </a:r>
            <a:r>
              <a:rPr lang="en-US" sz="800" b="0" i="0" u="none" strike="noStrike" baseline="0" dirty="0">
                <a:solidFill>
                  <a:srgbClr val="000000"/>
                </a:solidFill>
                <a:latin typeface="Century Gothic" panose="020B0502020202020204" pitchFamily="34" charset="0"/>
                <a:cs typeface="Arial"/>
              </a:rPr>
              <a:t>2/Includes manufacturing, mining, and quarrying; 3/Includes all service-related activities.</a:t>
            </a:r>
          </a:p>
        </p:txBody>
      </p:sp>
      <p:sp>
        <p:nvSpPr>
          <p:cNvPr id="20" name="TextBox 19">
            <a:extLst>
              <a:ext uri="{FF2B5EF4-FFF2-40B4-BE49-F238E27FC236}">
                <a16:creationId xmlns="" xmlns:a16="http://schemas.microsoft.com/office/drawing/2014/main" id="{63007492-DC42-483E-A494-EC5082C1A5FF}"/>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4</a:t>
            </a:r>
          </a:p>
        </p:txBody>
      </p:sp>
      <p:grpSp>
        <p:nvGrpSpPr>
          <p:cNvPr id="21" name="Group 20">
            <a:extLst>
              <a:ext uri="{FF2B5EF4-FFF2-40B4-BE49-F238E27FC236}">
                <a16:creationId xmlns="" xmlns:a16="http://schemas.microsoft.com/office/drawing/2014/main" id="{B5E4788D-B424-4E6D-9A65-3684C33AC844}"/>
              </a:ext>
            </a:extLst>
          </p:cNvPr>
          <p:cNvGrpSpPr/>
          <p:nvPr/>
        </p:nvGrpSpPr>
        <p:grpSpPr>
          <a:xfrm>
            <a:off x="8563755" y="318903"/>
            <a:ext cx="420428" cy="366088"/>
            <a:chOff x="8563755" y="318903"/>
            <a:chExt cx="420428" cy="366088"/>
          </a:xfrm>
        </p:grpSpPr>
        <p:sp>
          <p:nvSpPr>
            <p:cNvPr id="22" name="Rectangle: Rounded Corners 10">
              <a:extLst>
                <a:ext uri="{FF2B5EF4-FFF2-40B4-BE49-F238E27FC236}">
                  <a16:creationId xmlns="" xmlns:a16="http://schemas.microsoft.com/office/drawing/2014/main" id="{0D2EE093-80E1-4EAB-87DF-E1AAF96167C8}"/>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3" name="Rectangle: Rounded Corners 11">
              <a:extLst>
                <a:ext uri="{FF2B5EF4-FFF2-40B4-BE49-F238E27FC236}">
                  <a16:creationId xmlns="" xmlns:a16="http://schemas.microsoft.com/office/drawing/2014/main" id="{4555E1FE-A3F4-433F-ADCC-7A499C37F31A}"/>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4" name="Group 23">
              <a:extLst>
                <a:ext uri="{FF2B5EF4-FFF2-40B4-BE49-F238E27FC236}">
                  <a16:creationId xmlns="" xmlns:a16="http://schemas.microsoft.com/office/drawing/2014/main" id="{BBEE371B-3D86-4FF7-A8DE-195B7BED7459}"/>
                </a:ext>
              </a:extLst>
            </p:cNvPr>
            <p:cNvGrpSpPr/>
            <p:nvPr/>
          </p:nvGrpSpPr>
          <p:grpSpPr>
            <a:xfrm>
              <a:off x="8714857" y="397446"/>
              <a:ext cx="161086" cy="177650"/>
              <a:chOff x="5558784" y="5887935"/>
              <a:chExt cx="235848" cy="260097"/>
            </a:xfrm>
          </p:grpSpPr>
          <p:sp>
            <p:nvSpPr>
              <p:cNvPr id="25" name="Star: 5 Points 24">
                <a:extLst>
                  <a:ext uri="{FF2B5EF4-FFF2-40B4-BE49-F238E27FC236}">
                    <a16:creationId xmlns="" xmlns:a16="http://schemas.microsoft.com/office/drawing/2014/main" id="{583AF334-C240-47B5-95EF-F4C0EEDB8358}"/>
                  </a:ext>
                </a:extLst>
              </p:cNvPr>
              <p:cNvSpPr/>
              <p:nvPr/>
            </p:nvSpPr>
            <p:spPr>
              <a:xfrm>
                <a:off x="5628473" y="5887935"/>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 xmlns:a16="http://schemas.microsoft.com/office/drawing/2014/main" id="{F4B320E4-E335-4B3B-B539-A67163ADB132}"/>
                  </a:ext>
                </a:extLst>
              </p:cNvPr>
              <p:cNvGrpSpPr/>
              <p:nvPr/>
            </p:nvGrpSpPr>
            <p:grpSpPr>
              <a:xfrm>
                <a:off x="5558784" y="6043460"/>
                <a:ext cx="235848" cy="104572"/>
                <a:chOff x="1619250" y="2867025"/>
                <a:chExt cx="3500438" cy="2749551"/>
              </a:xfrm>
              <a:solidFill>
                <a:schemeClr val="bg1"/>
              </a:solidFill>
            </p:grpSpPr>
            <p:sp>
              <p:nvSpPr>
                <p:cNvPr id="27" name="Freeform 6">
                  <a:extLst>
                    <a:ext uri="{FF2B5EF4-FFF2-40B4-BE49-F238E27FC236}">
                      <a16:creationId xmlns="" xmlns:a16="http://schemas.microsoft.com/office/drawing/2014/main" id="{78ADACB6-5708-44B8-8B48-2B9B31B29792}"/>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9" name="Freeform 7">
                  <a:extLst>
                    <a:ext uri="{FF2B5EF4-FFF2-40B4-BE49-F238E27FC236}">
                      <a16:creationId xmlns="" xmlns:a16="http://schemas.microsoft.com/office/drawing/2014/main" id="{9967B76D-745D-4401-ADD1-859B89C51E52}"/>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8">
                  <a:extLst>
                    <a:ext uri="{FF2B5EF4-FFF2-40B4-BE49-F238E27FC236}">
                      <a16:creationId xmlns="" xmlns:a16="http://schemas.microsoft.com/office/drawing/2014/main" id="{59EECCEF-96E1-4643-94EB-F58441889274}"/>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9">
                  <a:extLst>
                    <a:ext uri="{FF2B5EF4-FFF2-40B4-BE49-F238E27FC236}">
                      <a16:creationId xmlns="" xmlns:a16="http://schemas.microsoft.com/office/drawing/2014/main" id="{01E9910C-452C-4D7F-BA00-CEEDE78AF26D}"/>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0">
                  <a:extLst>
                    <a:ext uri="{FF2B5EF4-FFF2-40B4-BE49-F238E27FC236}">
                      <a16:creationId xmlns="" xmlns:a16="http://schemas.microsoft.com/office/drawing/2014/main" id="{B80B2A53-E0E2-4B20-9501-120BAF950999}"/>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1">
                  <a:extLst>
                    <a:ext uri="{FF2B5EF4-FFF2-40B4-BE49-F238E27FC236}">
                      <a16:creationId xmlns="" xmlns:a16="http://schemas.microsoft.com/office/drawing/2014/main" id="{F3F4E6FB-1551-4AF5-BF06-869B317B998D}"/>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12">
                  <a:extLst>
                    <a:ext uri="{FF2B5EF4-FFF2-40B4-BE49-F238E27FC236}">
                      <a16:creationId xmlns="" xmlns:a16="http://schemas.microsoft.com/office/drawing/2014/main" id="{2EE09352-9B46-44B5-8691-484E61B8BFF3}"/>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13">
                  <a:extLst>
                    <a:ext uri="{FF2B5EF4-FFF2-40B4-BE49-F238E27FC236}">
                      <a16:creationId xmlns="" xmlns:a16="http://schemas.microsoft.com/office/drawing/2014/main" id="{970B0566-E1BB-4ACD-AB2C-F4661640C25E}"/>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Tree>
    <p:extLst>
      <p:ext uri="{BB962C8B-B14F-4D97-AF65-F5344CB8AC3E}">
        <p14:creationId xmlns:p14="http://schemas.microsoft.com/office/powerpoint/2010/main" val="2888914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am-ET" sz="2000" b="1" dirty="0">
                <a:solidFill>
                  <a:srgbClr val="FFFFFF"/>
                </a:solidFill>
                <a:latin typeface="Century Gothic" panose="020B0502020202020204" pitchFamily="34" charset="0"/>
                <a:cs typeface="Segoe UI" panose="020B0502040204020203" pitchFamily="34" charset="0"/>
                <a:sym typeface="Barlow"/>
              </a:rPr>
              <a:t>የመንግሥት የኢንቨስትመንት ተግባሩም የተሸፈነው የአገር ውስጥ ቁጠባን </a:t>
            </a:r>
            <a:r>
              <a:rPr lang="am-ET" sz="2000" b="1" dirty="0" smtClean="0">
                <a:solidFill>
                  <a:srgbClr val="FFFFFF"/>
                </a:solidFill>
                <a:latin typeface="Century Gothic" panose="020B0502020202020204" pitchFamily="34" charset="0"/>
                <a:cs typeface="Segoe UI" panose="020B0502040204020203" pitchFamily="34" charset="0"/>
                <a:sym typeface="Barlow"/>
              </a:rPr>
              <a:t>በማሳደግ</a:t>
            </a:r>
            <a:r>
              <a:rPr lang="en-US" sz="2000" b="1" dirty="0" smtClean="0">
                <a:solidFill>
                  <a:srgbClr val="FFFFFF"/>
                </a:solidFill>
                <a:latin typeface="Century Gothic" panose="020B0502020202020204" pitchFamily="34" charset="0"/>
                <a:cs typeface="Segoe UI" panose="020B0502040204020203" pitchFamily="34" charset="0"/>
                <a:sym typeface="Barlow"/>
              </a:rPr>
              <a:t>  እ</a:t>
            </a:r>
            <a:r>
              <a:rPr lang="am-ET" sz="2000" b="1" dirty="0" smtClean="0">
                <a:solidFill>
                  <a:srgbClr val="FFFFFF"/>
                </a:solidFill>
                <a:latin typeface="Century Gothic" panose="020B0502020202020204" pitchFamily="34" charset="0"/>
                <a:cs typeface="Segoe UI" panose="020B0502040204020203" pitchFamily="34" charset="0"/>
                <a:sym typeface="Barlow"/>
              </a:rPr>
              <a:t>ና </a:t>
            </a:r>
            <a:r>
              <a:rPr lang="am-ET" sz="2000" b="1" dirty="0">
                <a:solidFill>
                  <a:srgbClr val="FFFFFF"/>
                </a:solidFill>
                <a:latin typeface="Century Gothic" panose="020B0502020202020204" pitchFamily="34" charset="0"/>
                <a:cs typeface="Segoe UI" panose="020B0502040204020203" pitchFamily="34" charset="0"/>
                <a:sym typeface="Barlow"/>
              </a:rPr>
              <a:t>ይህንኑ በመንግሥት ትኩረት ለተሰጣቸው ዘርፎች ልማት እንዲውል </a:t>
            </a:r>
            <a:r>
              <a:rPr lang="am-ET" sz="2000" b="1" dirty="0" smtClean="0">
                <a:solidFill>
                  <a:srgbClr val="FFFFFF"/>
                </a:solidFill>
                <a:latin typeface="Century Gothic" panose="020B0502020202020204" pitchFamily="34" charset="0"/>
                <a:cs typeface="Segoe UI" panose="020B0502040204020203" pitchFamily="34" charset="0"/>
                <a:sym typeface="Barlow"/>
              </a:rPr>
              <a:t>በ</a:t>
            </a:r>
            <a:r>
              <a:rPr lang="en-US" sz="2000" b="1" dirty="0" smtClean="0">
                <a:solidFill>
                  <a:srgbClr val="FFFFFF"/>
                </a:solidFill>
                <a:latin typeface="Century Gothic" panose="020B0502020202020204" pitchFamily="34" charset="0"/>
                <a:cs typeface="Segoe UI" panose="020B0502040204020203" pitchFamily="34" charset="0"/>
                <a:sym typeface="Barlow"/>
              </a:rPr>
              <a:t>ማድረግ  ነበር…</a:t>
            </a:r>
            <a:r>
              <a:rPr lang="am-ET" sz="2000" b="1" dirty="0" smtClean="0">
                <a:solidFill>
                  <a:srgbClr val="FFFFFF"/>
                </a:solidFill>
                <a:latin typeface="Century Gothic" panose="020B0502020202020204" pitchFamily="34" charset="0"/>
                <a:cs typeface="Segoe UI" panose="020B0502040204020203" pitchFamily="34" charset="0"/>
                <a:sym typeface="Barlow"/>
              </a:rPr>
              <a:t> </a:t>
            </a:r>
            <a:endParaRPr lang="en-GB" sz="2000" b="1" dirty="0">
              <a:solidFill>
                <a:srgbClr val="FFFFFF"/>
              </a:solidFill>
              <a:latin typeface="Century Gothic" panose="020B0502020202020204" pitchFamily="34" charset="0"/>
              <a:cs typeface="Segoe UI" panose="020B0502040204020203" pitchFamily="34" charset="0"/>
              <a:sym typeface="Barlow"/>
            </a:endParaRPr>
          </a:p>
        </p:txBody>
      </p:sp>
      <p:grpSp>
        <p:nvGrpSpPr>
          <p:cNvPr id="3" name="Group 2">
            <a:extLst>
              <a:ext uri="{FF2B5EF4-FFF2-40B4-BE49-F238E27FC236}">
                <a16:creationId xmlns="" xmlns:a16="http://schemas.microsoft.com/office/drawing/2014/main" id="{DA32C75D-6079-497E-B221-37683ABF9FA4}"/>
              </a:ext>
            </a:extLst>
          </p:cNvPr>
          <p:cNvGrpSpPr/>
          <p:nvPr/>
        </p:nvGrpSpPr>
        <p:grpSpPr>
          <a:xfrm>
            <a:off x="8563755" y="318903"/>
            <a:ext cx="420428" cy="366088"/>
            <a:chOff x="8563755" y="318903"/>
            <a:chExt cx="420428" cy="366088"/>
          </a:xfrm>
        </p:grpSpPr>
        <p:sp>
          <p:nvSpPr>
            <p:cNvPr id="27" name="Rectangle: Rounded Corners 10">
              <a:extLst>
                <a:ext uri="{FF2B5EF4-FFF2-40B4-BE49-F238E27FC236}">
                  <a16:creationId xmlns="" xmlns:a16="http://schemas.microsoft.com/office/drawing/2014/main" id="{E4BBFB24-0E3D-44E1-ABEA-9F78E664F24E}"/>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8" name="Rectangle: Rounded Corners 11">
              <a:extLst>
                <a:ext uri="{FF2B5EF4-FFF2-40B4-BE49-F238E27FC236}">
                  <a16:creationId xmlns="" xmlns:a16="http://schemas.microsoft.com/office/drawing/2014/main" id="{8AB3790E-6729-46A1-ACA7-D3B380CBE615}"/>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35" name="Freeform 64">
              <a:extLst>
                <a:ext uri="{FF2B5EF4-FFF2-40B4-BE49-F238E27FC236}">
                  <a16:creationId xmlns="" xmlns:a16="http://schemas.microsoft.com/office/drawing/2014/main" id="{CC57449C-3271-4D2E-AC87-53238BD9D01C}"/>
                </a:ext>
              </a:extLst>
            </p:cNvPr>
            <p:cNvSpPr>
              <a:spLocks noEditPoints="1"/>
            </p:cNvSpPr>
            <p:nvPr/>
          </p:nvSpPr>
          <p:spPr bwMode="auto">
            <a:xfrm>
              <a:off x="8724310" y="393899"/>
              <a:ext cx="161002" cy="207309"/>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7" name="TextBox 36">
            <a:extLst>
              <a:ext uri="{FF2B5EF4-FFF2-40B4-BE49-F238E27FC236}">
                <a16:creationId xmlns="" xmlns:a16="http://schemas.microsoft.com/office/drawing/2014/main" id="{D0562934-8EE1-4B6B-A98F-B60775EA34E7}"/>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5</a:t>
            </a:r>
          </a:p>
        </p:txBody>
      </p:sp>
      <p:graphicFrame>
        <p:nvGraphicFramePr>
          <p:cNvPr id="32" name="Chart 31">
            <a:extLst>
              <a:ext uri="{FF2B5EF4-FFF2-40B4-BE49-F238E27FC236}">
                <a16:creationId xmlns="" xmlns:a16="http://schemas.microsoft.com/office/drawing/2014/main" id="{4AC0D203-BE97-44BC-842D-812C7804531E}"/>
              </a:ext>
            </a:extLst>
          </p:cNvPr>
          <p:cNvGraphicFramePr>
            <a:graphicFrameLocks/>
          </p:cNvGraphicFramePr>
          <p:nvPr>
            <p:extLst>
              <p:ext uri="{D42A27DB-BD31-4B8C-83A1-F6EECF244321}">
                <p14:modId xmlns:p14="http://schemas.microsoft.com/office/powerpoint/2010/main" val="4098814957"/>
              </p:ext>
            </p:extLst>
          </p:nvPr>
        </p:nvGraphicFramePr>
        <p:xfrm>
          <a:off x="1006794" y="835537"/>
          <a:ext cx="3652219" cy="2899786"/>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 xmlns:a16="http://schemas.microsoft.com/office/drawing/2014/main" id="{44A5AB74-5322-4B18-8503-E4FAE68356A7}"/>
              </a:ext>
            </a:extLst>
          </p:cNvPr>
          <p:cNvGrpSpPr/>
          <p:nvPr/>
        </p:nvGrpSpPr>
        <p:grpSpPr>
          <a:xfrm>
            <a:off x="1231352" y="3778624"/>
            <a:ext cx="3427661" cy="1198635"/>
            <a:chOff x="1072659" y="3652377"/>
            <a:chExt cx="3520425" cy="1198635"/>
          </a:xfrm>
        </p:grpSpPr>
        <p:grpSp>
          <p:nvGrpSpPr>
            <p:cNvPr id="34" name="Group 33">
              <a:extLst>
                <a:ext uri="{FF2B5EF4-FFF2-40B4-BE49-F238E27FC236}">
                  <a16:creationId xmlns="" xmlns:a16="http://schemas.microsoft.com/office/drawing/2014/main" id="{5C513A57-7B33-486F-B577-21A784BBD347}"/>
                </a:ext>
              </a:extLst>
            </p:cNvPr>
            <p:cNvGrpSpPr/>
            <p:nvPr/>
          </p:nvGrpSpPr>
          <p:grpSpPr>
            <a:xfrm>
              <a:off x="1072659" y="3749211"/>
              <a:ext cx="3431057" cy="1101801"/>
              <a:chOff x="1188159" y="3794357"/>
              <a:chExt cx="3431057" cy="1101801"/>
            </a:xfrm>
          </p:grpSpPr>
          <p:sp>
            <p:nvSpPr>
              <p:cNvPr id="39" name="Rectangle 38">
                <a:extLst>
                  <a:ext uri="{FF2B5EF4-FFF2-40B4-BE49-F238E27FC236}">
                    <a16:creationId xmlns="" xmlns:a16="http://schemas.microsoft.com/office/drawing/2014/main" id="{443346CF-8239-4470-9E7B-6A3D8887CE2D}"/>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40" name="Group 39">
                <a:extLst>
                  <a:ext uri="{FF2B5EF4-FFF2-40B4-BE49-F238E27FC236}">
                    <a16:creationId xmlns="" xmlns:a16="http://schemas.microsoft.com/office/drawing/2014/main" id="{0865DC1E-33C9-432E-B975-0CEDC1137297}"/>
                  </a:ext>
                </a:extLst>
              </p:cNvPr>
              <p:cNvGrpSpPr/>
              <p:nvPr/>
            </p:nvGrpSpPr>
            <p:grpSpPr>
              <a:xfrm>
                <a:off x="1188159" y="4748337"/>
                <a:ext cx="3431057" cy="147821"/>
                <a:chOff x="1147860" y="4857258"/>
                <a:chExt cx="4151574" cy="178863"/>
              </a:xfrm>
            </p:grpSpPr>
            <p:cxnSp>
              <p:nvCxnSpPr>
                <p:cNvPr id="41" name="Straight Connector 40">
                  <a:extLst>
                    <a:ext uri="{FF2B5EF4-FFF2-40B4-BE49-F238E27FC236}">
                      <a16:creationId xmlns="" xmlns:a16="http://schemas.microsoft.com/office/drawing/2014/main" id="{81CA2C5C-01A7-46F9-A783-D9241A41F36C}"/>
                    </a:ext>
                  </a:extLst>
                </p:cNvPr>
                <p:cNvCxnSpPr>
                  <a:cxnSpLocks/>
                </p:cNvCxnSpPr>
                <p:nvPr/>
              </p:nvCxnSpPr>
              <p:spPr>
                <a:xfrm flipH="1">
                  <a:off x="1147860" y="4945688"/>
                  <a:ext cx="4151574"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 xmlns:a16="http://schemas.microsoft.com/office/drawing/2014/main" id="{E164DB11-72E7-40BE-8923-119ACD4572FE}"/>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 name="Rectangle: Rounded Corners 35">
              <a:extLst>
                <a:ext uri="{FF2B5EF4-FFF2-40B4-BE49-F238E27FC236}">
                  <a16:creationId xmlns="" xmlns:a16="http://schemas.microsoft.com/office/drawing/2014/main" id="{B14BA99A-3E76-4B9A-A1F6-05ADF08BD651}"/>
                </a:ext>
              </a:extLst>
            </p:cNvPr>
            <p:cNvSpPr/>
            <p:nvPr/>
          </p:nvSpPr>
          <p:spPr>
            <a:xfrm>
              <a:off x="1072660" y="3652377"/>
              <a:ext cx="3520424" cy="109158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m-ET" sz="1800" dirty="0">
                  <a:solidFill>
                    <a:srgbClr val="034B64"/>
                  </a:solidFill>
                  <a:latin typeface="Century Gothic" panose="020B0502020202020204" pitchFamily="34" charset="0"/>
                  <a:cs typeface="Segoe UI" panose="020B0502040204020203" pitchFamily="34" charset="0"/>
                </a:rPr>
                <a:t>የአገር ውስጥ </a:t>
              </a:r>
              <a:r>
                <a:rPr lang="am-ET" sz="1800" dirty="0" smtClean="0">
                  <a:solidFill>
                    <a:srgbClr val="034B64"/>
                  </a:solidFill>
                  <a:latin typeface="Century Gothic" panose="020B0502020202020204" pitchFamily="34" charset="0"/>
                  <a:cs typeface="Segoe UI" panose="020B0502040204020203" pitchFamily="34" charset="0"/>
                </a:rPr>
                <a:t>ቁጠባ</a:t>
              </a:r>
              <a:r>
                <a:rPr lang="en-US" sz="1800" dirty="0">
                  <a:solidFill>
                    <a:srgbClr val="034B64"/>
                  </a:solidFill>
                  <a:latin typeface="Century Gothic" panose="020B0502020202020204" pitchFamily="34" charset="0"/>
                  <a:cs typeface="Segoe UI" panose="020B0502040204020203" pitchFamily="34" charset="0"/>
                </a:rPr>
                <a:t>ን</a:t>
              </a:r>
              <a:r>
                <a:rPr lang="am-ET" sz="1800" dirty="0" smtClean="0">
                  <a:solidFill>
                    <a:srgbClr val="034B64"/>
                  </a:solidFill>
                  <a:latin typeface="Century Gothic" panose="020B0502020202020204" pitchFamily="34" charset="0"/>
                  <a:cs typeface="Segoe UI" panose="020B0502040204020203" pitchFamily="34" charset="0"/>
                </a:rPr>
                <a:t> </a:t>
              </a:r>
              <a:r>
                <a:rPr lang="am-ET" sz="1800" dirty="0">
                  <a:solidFill>
                    <a:srgbClr val="034B64"/>
                  </a:solidFill>
                  <a:latin typeface="Century Gothic" panose="020B0502020202020204" pitchFamily="34" charset="0"/>
                  <a:cs typeface="Segoe UI" panose="020B0502040204020203" pitchFamily="34" charset="0"/>
                </a:rPr>
                <a:t>በከፍተኛ ሁኔታ በማሳደግ በ2010 በጀት ዓመት ከአጠቃላይ ምርት ያለው ድርሻ 24 በመቶ </a:t>
              </a:r>
              <a:r>
                <a:rPr lang="en-US" sz="1800" dirty="0">
                  <a:solidFill>
                    <a:srgbClr val="034B64"/>
                  </a:solidFill>
                  <a:latin typeface="Century Gothic" panose="020B0502020202020204" pitchFamily="34" charset="0"/>
                  <a:cs typeface="Segoe UI" panose="020B0502040204020203" pitchFamily="34" charset="0"/>
                </a:rPr>
                <a:t>ማ</a:t>
              </a:r>
              <a:r>
                <a:rPr lang="am-ET" sz="1800" dirty="0" smtClean="0">
                  <a:solidFill>
                    <a:srgbClr val="034B64"/>
                  </a:solidFill>
                  <a:latin typeface="Century Gothic" panose="020B0502020202020204" pitchFamily="34" charset="0"/>
                  <a:cs typeface="Segoe UI" panose="020B0502040204020203" pitchFamily="34" charset="0"/>
                </a:rPr>
                <a:t>ድረስ ተችሏል</a:t>
              </a:r>
              <a:r>
                <a:rPr lang="en-US" sz="1800" dirty="0">
                  <a:solidFill>
                    <a:srgbClr val="034B64"/>
                  </a:solidFill>
                  <a:latin typeface="Century Gothic" panose="020B0502020202020204" pitchFamily="34" charset="0"/>
                  <a:cs typeface="Segoe UI" panose="020B0502040204020203" pitchFamily="34" charset="0"/>
                </a:rPr>
                <a:t>.</a:t>
              </a:r>
              <a:r>
                <a:rPr lang="en-GB" sz="1800" dirty="0" smtClean="0">
                  <a:solidFill>
                    <a:srgbClr val="034B64"/>
                  </a:solidFill>
                  <a:latin typeface="Century Gothic" panose="020B0502020202020204" pitchFamily="34" charset="0"/>
                  <a:cs typeface="Segoe UI" panose="020B0502040204020203" pitchFamily="34" charset="0"/>
                </a:rPr>
                <a:t>…</a:t>
              </a:r>
              <a:endParaRPr lang="en-GB" sz="1800" dirty="0">
                <a:solidFill>
                  <a:srgbClr val="034B64"/>
                </a:solidFill>
                <a:latin typeface="Century Gothic" panose="020B0502020202020204" pitchFamily="34" charset="0"/>
                <a:cs typeface="Segoe UI" panose="020B0502040204020203" pitchFamily="34" charset="0"/>
              </a:endParaRPr>
            </a:p>
          </p:txBody>
        </p:sp>
      </p:grpSp>
      <p:graphicFrame>
        <p:nvGraphicFramePr>
          <p:cNvPr id="29" name="Chart 28">
            <a:extLst>
              <a:ext uri="{FF2B5EF4-FFF2-40B4-BE49-F238E27FC236}">
                <a16:creationId xmlns="" xmlns:a16="http://schemas.microsoft.com/office/drawing/2014/main" id="{7D853776-3901-46D0-8AC8-918A05DE5705}"/>
              </a:ext>
            </a:extLst>
          </p:cNvPr>
          <p:cNvGraphicFramePr>
            <a:graphicFrameLocks/>
          </p:cNvGraphicFramePr>
          <p:nvPr>
            <p:extLst>
              <p:ext uri="{D42A27DB-BD31-4B8C-83A1-F6EECF244321}">
                <p14:modId xmlns:p14="http://schemas.microsoft.com/office/powerpoint/2010/main" val="209457102"/>
              </p:ext>
            </p:extLst>
          </p:nvPr>
        </p:nvGraphicFramePr>
        <p:xfrm>
          <a:off x="4659013" y="835537"/>
          <a:ext cx="3961322" cy="3039921"/>
        </p:xfrm>
        <a:graphic>
          <a:graphicData uri="http://schemas.openxmlformats.org/drawingml/2006/chart">
            <c:chart xmlns:c="http://schemas.openxmlformats.org/drawingml/2006/chart" xmlns:r="http://schemas.openxmlformats.org/officeDocument/2006/relationships" r:id="rId4"/>
          </a:graphicData>
        </a:graphic>
      </p:graphicFrame>
      <p:grpSp>
        <p:nvGrpSpPr>
          <p:cNvPr id="30" name="Group 29">
            <a:extLst>
              <a:ext uri="{FF2B5EF4-FFF2-40B4-BE49-F238E27FC236}">
                <a16:creationId xmlns="" xmlns:a16="http://schemas.microsoft.com/office/drawing/2014/main" id="{07501BA0-8C85-4FA6-BF2D-2EA1303F7BD1}"/>
              </a:ext>
            </a:extLst>
          </p:cNvPr>
          <p:cNvGrpSpPr/>
          <p:nvPr/>
        </p:nvGrpSpPr>
        <p:grpSpPr>
          <a:xfrm>
            <a:off x="5002307" y="3875459"/>
            <a:ext cx="3692712" cy="1064427"/>
            <a:chOff x="949814" y="3709118"/>
            <a:chExt cx="3792649" cy="1141894"/>
          </a:xfrm>
        </p:grpSpPr>
        <p:grpSp>
          <p:nvGrpSpPr>
            <p:cNvPr id="31" name="Group 30">
              <a:extLst>
                <a:ext uri="{FF2B5EF4-FFF2-40B4-BE49-F238E27FC236}">
                  <a16:creationId xmlns="" xmlns:a16="http://schemas.microsoft.com/office/drawing/2014/main" id="{2C111BD5-529A-4033-AF8F-AAECC35B087D}"/>
                </a:ext>
              </a:extLst>
            </p:cNvPr>
            <p:cNvGrpSpPr/>
            <p:nvPr/>
          </p:nvGrpSpPr>
          <p:grpSpPr>
            <a:xfrm>
              <a:off x="1072659" y="3749211"/>
              <a:ext cx="3431057" cy="1101801"/>
              <a:chOff x="1188159" y="3794357"/>
              <a:chExt cx="3431057" cy="1101801"/>
            </a:xfrm>
          </p:grpSpPr>
          <p:sp>
            <p:nvSpPr>
              <p:cNvPr id="44" name="Rectangle 43">
                <a:extLst>
                  <a:ext uri="{FF2B5EF4-FFF2-40B4-BE49-F238E27FC236}">
                    <a16:creationId xmlns="" xmlns:a16="http://schemas.microsoft.com/office/drawing/2014/main" id="{4209B921-5074-447E-8B8C-33D6922DCA24}"/>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46" name="Group 45">
                <a:extLst>
                  <a:ext uri="{FF2B5EF4-FFF2-40B4-BE49-F238E27FC236}">
                    <a16:creationId xmlns="" xmlns:a16="http://schemas.microsoft.com/office/drawing/2014/main" id="{C2C1EBC8-505E-47AE-9777-423E5D65C2CD}"/>
                  </a:ext>
                </a:extLst>
              </p:cNvPr>
              <p:cNvGrpSpPr/>
              <p:nvPr/>
            </p:nvGrpSpPr>
            <p:grpSpPr>
              <a:xfrm>
                <a:off x="1188159" y="4748337"/>
                <a:ext cx="3431057" cy="147821"/>
                <a:chOff x="1147860" y="4857258"/>
                <a:chExt cx="4151574" cy="178863"/>
              </a:xfrm>
            </p:grpSpPr>
            <p:cxnSp>
              <p:nvCxnSpPr>
                <p:cNvPr id="47" name="Straight Connector 46">
                  <a:extLst>
                    <a:ext uri="{FF2B5EF4-FFF2-40B4-BE49-F238E27FC236}">
                      <a16:creationId xmlns="" xmlns:a16="http://schemas.microsoft.com/office/drawing/2014/main" id="{1D01D361-AD3E-4E13-A83E-B4ADEBED1AD1}"/>
                    </a:ext>
                  </a:extLst>
                </p:cNvPr>
                <p:cNvCxnSpPr>
                  <a:cxnSpLocks/>
                </p:cNvCxnSpPr>
                <p:nvPr/>
              </p:nvCxnSpPr>
              <p:spPr>
                <a:xfrm flipH="1">
                  <a:off x="1147860" y="4945688"/>
                  <a:ext cx="4151574"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 xmlns:a16="http://schemas.microsoft.com/office/drawing/2014/main" id="{3D274018-8988-4A07-8BA4-94E1467366E5}"/>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43" name="Rectangle: Rounded Corners 42">
              <a:extLst>
                <a:ext uri="{FF2B5EF4-FFF2-40B4-BE49-F238E27FC236}">
                  <a16:creationId xmlns="" xmlns:a16="http://schemas.microsoft.com/office/drawing/2014/main" id="{67E18662-4931-4973-85A9-20133B93A55D}"/>
                </a:ext>
              </a:extLst>
            </p:cNvPr>
            <p:cNvSpPr/>
            <p:nvPr/>
          </p:nvSpPr>
          <p:spPr>
            <a:xfrm>
              <a:off x="949814" y="3709118"/>
              <a:ext cx="3792649" cy="10824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m-ET" sz="1800" dirty="0">
                  <a:solidFill>
                    <a:srgbClr val="034B64"/>
                  </a:solidFill>
                  <a:latin typeface="Century Gothic" panose="020B0502020202020204" pitchFamily="34" charset="0"/>
                  <a:cs typeface="Segoe UI" panose="020B0502040204020203" pitchFamily="34" charset="0"/>
                </a:rPr>
                <a:t>...ይህም በዋናነት </a:t>
              </a:r>
              <a:r>
                <a:rPr lang="en-US" sz="1800" dirty="0" smtClean="0">
                  <a:solidFill>
                    <a:srgbClr val="034B64"/>
                  </a:solidFill>
                  <a:latin typeface="Century Gothic" panose="020B0502020202020204" pitchFamily="34" charset="0"/>
                  <a:cs typeface="Segoe UI" panose="020B0502040204020203" pitchFamily="34" charset="0"/>
                </a:rPr>
                <a:t>ለ</a:t>
              </a:r>
              <a:r>
                <a:rPr lang="am-ET" sz="1800" dirty="0" smtClean="0">
                  <a:solidFill>
                    <a:srgbClr val="034B64"/>
                  </a:solidFill>
                  <a:latin typeface="Century Gothic" panose="020B0502020202020204" pitchFamily="34" charset="0"/>
                  <a:cs typeface="Segoe UI" panose="020B0502040204020203" pitchFamily="34" charset="0"/>
                </a:rPr>
                <a:t>መንግሥት </a:t>
              </a:r>
              <a:r>
                <a:rPr lang="am-ET" sz="1800" dirty="0">
                  <a:solidFill>
                    <a:srgbClr val="034B64"/>
                  </a:solidFill>
                  <a:latin typeface="Century Gothic" panose="020B0502020202020204" pitchFamily="34" charset="0"/>
                  <a:cs typeface="Segoe UI" panose="020B0502040204020203" pitchFamily="34" charset="0"/>
                </a:rPr>
                <a:t>የልማት </a:t>
              </a:r>
              <a:r>
                <a:rPr lang="am-ET" sz="1800" dirty="0" smtClean="0">
                  <a:solidFill>
                    <a:srgbClr val="034B64"/>
                  </a:solidFill>
                  <a:latin typeface="Century Gothic" panose="020B0502020202020204" pitchFamily="34" charset="0"/>
                  <a:cs typeface="Segoe UI" panose="020B0502040204020203" pitchFamily="34" charset="0"/>
                </a:rPr>
                <a:t>ድርጅቶችን</a:t>
              </a:r>
              <a:r>
                <a:rPr lang="en-US" sz="1800" dirty="0" smtClean="0">
                  <a:solidFill>
                    <a:srgbClr val="034B64"/>
                  </a:solidFill>
                  <a:latin typeface="Century Gothic" panose="020B0502020202020204" pitchFamily="34" charset="0"/>
                  <a:cs typeface="Segoe UI" panose="020B0502040204020203" pitchFamily="34" charset="0"/>
                </a:rPr>
                <a:t> እ</a:t>
              </a:r>
              <a:r>
                <a:rPr lang="am-ET" sz="1800" dirty="0" smtClean="0">
                  <a:solidFill>
                    <a:srgbClr val="034B64"/>
                  </a:solidFill>
                  <a:latin typeface="Century Gothic" panose="020B0502020202020204" pitchFamily="34" charset="0"/>
                  <a:cs typeface="Segoe UI" panose="020B0502040204020203" pitchFamily="34" charset="0"/>
                </a:rPr>
                <a:t>ና </a:t>
              </a:r>
              <a:r>
                <a:rPr lang="am-ET" sz="1800" dirty="0">
                  <a:solidFill>
                    <a:srgbClr val="034B64"/>
                  </a:solidFill>
                  <a:latin typeface="Century Gothic" panose="020B0502020202020204" pitchFamily="34" charset="0"/>
                  <a:cs typeface="Segoe UI" panose="020B0502040204020203" pitchFamily="34" charset="0"/>
                </a:rPr>
                <a:t>በመንግሥት ቅድሚያ ለተሰጣቸው ዘርፎችን እንዲውል </a:t>
              </a:r>
              <a:r>
                <a:rPr lang="en-US" sz="1800" dirty="0" smtClean="0">
                  <a:solidFill>
                    <a:srgbClr val="034B64"/>
                  </a:solidFill>
                  <a:latin typeface="Century Gothic" panose="020B0502020202020204" pitchFamily="34" charset="0"/>
                  <a:cs typeface="Segoe UI" panose="020B0502040204020203" pitchFamily="34" charset="0"/>
                </a:rPr>
                <a:t>የተደረገ ነው፣</a:t>
              </a:r>
              <a:endParaRPr lang="am-ET" sz="1800" dirty="0">
                <a:solidFill>
                  <a:srgbClr val="034B64"/>
                </a:solidFill>
                <a:latin typeface="Century Gothic" panose="020B0502020202020204" pitchFamily="34" charset="0"/>
                <a:cs typeface="Segoe UI" panose="020B0502040204020203" pitchFamily="34" charset="0"/>
              </a:endParaRPr>
            </a:p>
          </p:txBody>
        </p:sp>
      </p:grpSp>
    </p:spTree>
    <p:extLst>
      <p:ext uri="{BB962C8B-B14F-4D97-AF65-F5344CB8AC3E}">
        <p14:creationId xmlns:p14="http://schemas.microsoft.com/office/powerpoint/2010/main" val="1029085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800" b="1" dirty="0" smtClean="0">
                <a:solidFill>
                  <a:srgbClr val="FFFFFF"/>
                </a:solidFill>
                <a:latin typeface="Century Gothic" panose="020B0502020202020204" pitchFamily="34" charset="0"/>
                <a:cs typeface="Segoe UI" panose="020B0502040204020203" pitchFamily="34" charset="0"/>
                <a:sym typeface="Barlow"/>
              </a:rPr>
              <a:t>…</a:t>
            </a:r>
            <a:r>
              <a:rPr lang="am-ET" sz="1800" b="1" dirty="0">
                <a:solidFill>
                  <a:srgbClr val="FFFFFF"/>
                </a:solidFill>
                <a:latin typeface="Century Gothic" panose="020B0502020202020204" pitchFamily="34" charset="0"/>
                <a:cs typeface="Segoe UI" panose="020B0502040204020203" pitchFamily="34" charset="0"/>
                <a:sym typeface="Barlow"/>
              </a:rPr>
              <a:t>የኢንቨስትመነት ፍላጎቱን </a:t>
            </a:r>
            <a:r>
              <a:rPr lang="am-ET" sz="1800" b="1" dirty="0" smtClean="0">
                <a:solidFill>
                  <a:srgbClr val="FFFFFF"/>
                </a:solidFill>
                <a:latin typeface="Century Gothic" panose="020B0502020202020204" pitchFamily="34" charset="0"/>
                <a:cs typeface="Segoe UI" panose="020B0502040204020203" pitchFamily="34" charset="0"/>
                <a:sym typeface="Barlow"/>
              </a:rPr>
              <a:t>በውጭ</a:t>
            </a:r>
            <a:r>
              <a:rPr lang="en-US" sz="1800" b="1" dirty="0" smtClean="0">
                <a:solidFill>
                  <a:srgbClr val="FFFFFF"/>
                </a:solidFill>
                <a:latin typeface="Century Gothic" panose="020B0502020202020204" pitchFamily="34" charset="0"/>
                <a:cs typeface="Segoe UI" panose="020B0502040204020203" pitchFamily="34" charset="0"/>
                <a:sym typeface="Barlow"/>
              </a:rPr>
              <a:t> </a:t>
            </a:r>
            <a:r>
              <a:rPr lang="am-ET" sz="1800" b="1" dirty="0" smtClean="0">
                <a:solidFill>
                  <a:srgbClr val="FFFFFF"/>
                </a:solidFill>
                <a:latin typeface="Century Gothic" panose="020B0502020202020204" pitchFamily="34" charset="0"/>
                <a:cs typeface="Segoe UI" panose="020B0502040204020203" pitchFamily="34" charset="0"/>
                <a:sym typeface="Barlow"/>
              </a:rPr>
              <a:t> </a:t>
            </a:r>
            <a:r>
              <a:rPr lang="am-ET" sz="1800" b="1" dirty="0">
                <a:solidFill>
                  <a:srgbClr val="FFFFFF"/>
                </a:solidFill>
                <a:latin typeface="Century Gothic" panose="020B0502020202020204" pitchFamily="34" charset="0"/>
                <a:cs typeface="Segoe UI" panose="020B0502040204020203" pitchFamily="34" charset="0"/>
                <a:sym typeface="Barlow"/>
              </a:rPr>
              <a:t>ብድርና </a:t>
            </a:r>
            <a:r>
              <a:rPr lang="en-US" sz="1800" b="1" dirty="0" smtClean="0">
                <a:solidFill>
                  <a:srgbClr val="FFFFFF"/>
                </a:solidFill>
                <a:latin typeface="Century Gothic" panose="020B0502020202020204" pitchFamily="34" charset="0"/>
                <a:cs typeface="Segoe UI" panose="020B0502040204020203" pitchFamily="34" charset="0"/>
                <a:sym typeface="Barlow"/>
              </a:rPr>
              <a:t> </a:t>
            </a:r>
            <a:r>
              <a:rPr lang="am-ET" sz="1800" b="1" dirty="0" smtClean="0">
                <a:solidFill>
                  <a:srgbClr val="FFFFFF"/>
                </a:solidFill>
                <a:latin typeface="Century Gothic" panose="020B0502020202020204" pitchFamily="34" charset="0"/>
                <a:cs typeface="Segoe UI" panose="020B0502040204020203" pitchFamily="34" charset="0"/>
                <a:sym typeface="Barlow"/>
              </a:rPr>
              <a:t>እርዳታ </a:t>
            </a:r>
            <a:r>
              <a:rPr lang="en-US" sz="1800" b="1" dirty="0" smtClean="0">
                <a:solidFill>
                  <a:srgbClr val="FFFFFF"/>
                </a:solidFill>
                <a:latin typeface="Century Gothic" panose="020B0502020202020204" pitchFamily="34" charset="0"/>
                <a:cs typeface="Segoe UI" panose="020B0502040204020203" pitchFamily="34" charset="0"/>
                <a:sym typeface="Barlow"/>
              </a:rPr>
              <a:t> </a:t>
            </a:r>
            <a:r>
              <a:rPr lang="am-ET" sz="1800" b="1" dirty="0" smtClean="0">
                <a:solidFill>
                  <a:srgbClr val="FFFFFF"/>
                </a:solidFill>
                <a:latin typeface="Century Gothic" panose="020B0502020202020204" pitchFamily="34" charset="0"/>
                <a:cs typeface="Segoe UI" panose="020B0502040204020203" pitchFamily="34" charset="0"/>
                <a:sym typeface="Barlow"/>
              </a:rPr>
              <a:t>ጭምር </a:t>
            </a:r>
            <a:r>
              <a:rPr lang="en-US" sz="1800" b="1" dirty="0" smtClean="0">
                <a:solidFill>
                  <a:srgbClr val="FFFFFF"/>
                </a:solidFill>
                <a:latin typeface="Century Gothic" panose="020B0502020202020204" pitchFamily="34" charset="0"/>
                <a:cs typeface="Segoe UI" panose="020B0502040204020203" pitchFamily="34" charset="0"/>
                <a:sym typeface="Barlow"/>
              </a:rPr>
              <a:t> </a:t>
            </a:r>
            <a:r>
              <a:rPr lang="am-ET" sz="1800" b="1" dirty="0" smtClean="0">
                <a:solidFill>
                  <a:srgbClr val="FFFFFF"/>
                </a:solidFill>
                <a:latin typeface="Century Gothic" panose="020B0502020202020204" pitchFamily="34" charset="0"/>
                <a:cs typeface="Segoe UI" panose="020B0502040204020203" pitchFamily="34" charset="0"/>
                <a:sym typeface="Barlow"/>
              </a:rPr>
              <a:t>የታገዘ  </a:t>
            </a:r>
            <a:r>
              <a:rPr lang="am-ET" sz="1800" b="1" dirty="0">
                <a:solidFill>
                  <a:srgbClr val="FFFFFF"/>
                </a:solidFill>
                <a:latin typeface="Century Gothic" panose="020B0502020202020204" pitchFamily="34" charset="0"/>
                <a:cs typeface="Segoe UI" panose="020B0502040204020203" pitchFamily="34" charset="0"/>
                <a:sym typeface="Barlow"/>
              </a:rPr>
              <a:t>ነበር… </a:t>
            </a:r>
          </a:p>
        </p:txBody>
      </p:sp>
      <p:sp>
        <p:nvSpPr>
          <p:cNvPr id="101" name="TextBox 100">
            <a:extLst>
              <a:ext uri="{FF2B5EF4-FFF2-40B4-BE49-F238E27FC236}">
                <a16:creationId xmlns="" xmlns:a16="http://schemas.microsoft.com/office/drawing/2014/main" id="{E0F69E37-629B-4117-AA2A-33825506B40D}"/>
              </a:ext>
            </a:extLst>
          </p:cNvPr>
          <p:cNvSpPr txBox="1"/>
          <p:nvPr/>
        </p:nvSpPr>
        <p:spPr>
          <a:xfrm>
            <a:off x="8719083"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6</a:t>
            </a:r>
          </a:p>
        </p:txBody>
      </p:sp>
      <p:grpSp>
        <p:nvGrpSpPr>
          <p:cNvPr id="10" name="Group 9">
            <a:extLst>
              <a:ext uri="{FF2B5EF4-FFF2-40B4-BE49-F238E27FC236}">
                <a16:creationId xmlns="" xmlns:a16="http://schemas.microsoft.com/office/drawing/2014/main" id="{ADB65FB7-3C71-4017-B6FC-1FEC9E177F22}"/>
              </a:ext>
            </a:extLst>
          </p:cNvPr>
          <p:cNvGrpSpPr/>
          <p:nvPr/>
        </p:nvGrpSpPr>
        <p:grpSpPr>
          <a:xfrm>
            <a:off x="8563755" y="318903"/>
            <a:ext cx="420428" cy="366088"/>
            <a:chOff x="8563755" y="318903"/>
            <a:chExt cx="420428" cy="366088"/>
          </a:xfrm>
        </p:grpSpPr>
        <p:sp>
          <p:nvSpPr>
            <p:cNvPr id="11" name="Rectangle: Rounded Corners 10">
              <a:extLst>
                <a:ext uri="{FF2B5EF4-FFF2-40B4-BE49-F238E27FC236}">
                  <a16:creationId xmlns="" xmlns:a16="http://schemas.microsoft.com/office/drawing/2014/main" id="{6658FBD9-97B2-4581-BE94-7D7942A27DA9}"/>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3" name="Rectangle: Rounded Corners 11">
              <a:extLst>
                <a:ext uri="{FF2B5EF4-FFF2-40B4-BE49-F238E27FC236}">
                  <a16:creationId xmlns="" xmlns:a16="http://schemas.microsoft.com/office/drawing/2014/main" id="{91E619C0-E071-4D7F-A8A5-C517E93C571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4" name="Freeform 64">
              <a:extLst>
                <a:ext uri="{FF2B5EF4-FFF2-40B4-BE49-F238E27FC236}">
                  <a16:creationId xmlns="" xmlns:a16="http://schemas.microsoft.com/office/drawing/2014/main" id="{6EC3B606-ECD0-46CD-828E-4FDE815AE15E}"/>
                </a:ext>
              </a:extLst>
            </p:cNvPr>
            <p:cNvSpPr>
              <a:spLocks noEditPoints="1"/>
            </p:cNvSpPr>
            <p:nvPr/>
          </p:nvSpPr>
          <p:spPr bwMode="auto">
            <a:xfrm>
              <a:off x="8724310" y="393899"/>
              <a:ext cx="161002" cy="207309"/>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000000"/>
                </a:solidFill>
                <a:effectLst/>
                <a:uLnTx/>
                <a:uFillTx/>
                <a:latin typeface="Arial"/>
                <a:cs typeface="Arial"/>
                <a:sym typeface="Arial"/>
              </a:endParaRPr>
            </a:p>
          </p:txBody>
        </p:sp>
      </p:grpSp>
      <p:graphicFrame>
        <p:nvGraphicFramePr>
          <p:cNvPr id="15" name="Chart 14">
            <a:extLst>
              <a:ext uri="{FF2B5EF4-FFF2-40B4-BE49-F238E27FC236}">
                <a16:creationId xmlns="" xmlns:a16="http://schemas.microsoft.com/office/drawing/2014/main" id="{A466BA6F-D843-4082-9889-488562118770}"/>
              </a:ext>
            </a:extLst>
          </p:cNvPr>
          <p:cNvGraphicFramePr>
            <a:graphicFrameLocks/>
          </p:cNvGraphicFramePr>
          <p:nvPr>
            <p:extLst>
              <p:ext uri="{D42A27DB-BD31-4B8C-83A1-F6EECF244321}">
                <p14:modId xmlns:p14="http://schemas.microsoft.com/office/powerpoint/2010/main" val="2495711673"/>
              </p:ext>
            </p:extLst>
          </p:nvPr>
        </p:nvGraphicFramePr>
        <p:xfrm>
          <a:off x="1058753" y="871647"/>
          <a:ext cx="7362927" cy="41709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272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US" sz="1800" b="1" dirty="0" smtClean="0">
                <a:solidFill>
                  <a:srgbClr val="FFFFFF"/>
                </a:solidFill>
                <a:latin typeface="Century Gothic" panose="020B0502020202020204" pitchFamily="34" charset="0"/>
                <a:cs typeface="Segoe UI" panose="020B0502040204020203" pitchFamily="34" charset="0"/>
                <a:sym typeface="Barlow"/>
              </a:rPr>
              <a:t>….የመበደር ወጪን </a:t>
            </a:r>
            <a:r>
              <a:rPr lang="am-ET" sz="1800" b="1" dirty="0">
                <a:solidFill>
                  <a:srgbClr val="FFFFFF"/>
                </a:solidFill>
                <a:latin typeface="Century Gothic" panose="020B0502020202020204" pitchFamily="34" charset="0"/>
                <a:cs typeface="Segoe UI" panose="020B0502040204020203" pitchFamily="34" charset="0"/>
                <a:sym typeface="Barlow"/>
              </a:rPr>
              <a:t>ዝቅተኛ እንዲሆን በማድረጉ </a:t>
            </a:r>
            <a:r>
              <a:rPr lang="en-US" sz="1800" b="1" dirty="0">
                <a:solidFill>
                  <a:srgbClr val="FFFFFF"/>
                </a:solidFill>
                <a:latin typeface="Century Gothic" panose="020B0502020202020204" pitchFamily="34" charset="0"/>
                <a:cs typeface="Segoe UI" panose="020B0502040204020203" pitchFamily="34" charset="0"/>
                <a:sym typeface="Barlow"/>
              </a:rPr>
              <a:t> </a:t>
            </a:r>
            <a:r>
              <a:rPr lang="am-ET" sz="1800" b="1" dirty="0" smtClean="0">
                <a:solidFill>
                  <a:srgbClr val="FFFFFF"/>
                </a:solidFill>
                <a:latin typeface="Century Gothic" panose="020B0502020202020204" pitchFamily="34" charset="0"/>
                <a:cs typeface="Segoe UI" panose="020B0502040204020203" pitchFamily="34" charset="0"/>
                <a:sym typeface="Barlow"/>
              </a:rPr>
              <a:t>ለኢንቨስትመንት </a:t>
            </a:r>
            <a:r>
              <a:rPr lang="am-ET" sz="1800" b="1" dirty="0">
                <a:solidFill>
                  <a:srgbClr val="FFFFFF"/>
                </a:solidFill>
                <a:latin typeface="Century Gothic" panose="020B0502020202020204" pitchFamily="34" charset="0"/>
                <a:cs typeface="Segoe UI" panose="020B0502040204020203" pitchFamily="34" charset="0"/>
                <a:sym typeface="Barlow"/>
              </a:rPr>
              <a:t>ሂደቱ </a:t>
            </a:r>
            <a:r>
              <a:rPr lang="en-US" sz="1800" b="1" dirty="0" smtClean="0">
                <a:solidFill>
                  <a:srgbClr val="FFFFFF"/>
                </a:solidFill>
                <a:latin typeface="Century Gothic" panose="020B0502020202020204" pitchFamily="34" charset="0"/>
                <a:cs typeface="Segoe UI" panose="020B0502040204020203" pitchFamily="34" charset="0"/>
                <a:sym typeface="Barlow"/>
              </a:rPr>
              <a:t> እገዛ  አድር</a:t>
            </a:r>
            <a:r>
              <a:rPr lang="am-ET" sz="1800" b="1" dirty="0" smtClean="0">
                <a:solidFill>
                  <a:srgbClr val="FFFFFF"/>
                </a:solidFill>
                <a:latin typeface="Century Gothic" panose="020B0502020202020204" pitchFamily="34" charset="0"/>
                <a:cs typeface="Segoe UI" panose="020B0502040204020203" pitchFamily="34" charset="0"/>
                <a:sym typeface="Barlow"/>
              </a:rPr>
              <a:t>ጓ</a:t>
            </a:r>
            <a:r>
              <a:rPr lang="en-US" sz="1800" b="1" dirty="0" smtClean="0">
                <a:solidFill>
                  <a:srgbClr val="FFFFFF"/>
                </a:solidFill>
                <a:latin typeface="Century Gothic" panose="020B0502020202020204" pitchFamily="34" charset="0"/>
                <a:cs typeface="Segoe UI" panose="020B0502040204020203" pitchFamily="34" charset="0"/>
                <a:sym typeface="Barlow"/>
              </a:rPr>
              <a:t>ል…</a:t>
            </a:r>
            <a:endParaRPr lang="en-GB" sz="1800" b="1" dirty="0">
              <a:solidFill>
                <a:srgbClr val="FFFFFF"/>
              </a:solidFill>
              <a:latin typeface="Century Gothic" panose="020B0502020202020204" pitchFamily="34" charset="0"/>
              <a:cs typeface="Segoe UI" panose="020B0502040204020203" pitchFamily="34" charset="0"/>
              <a:sym typeface="Barlow"/>
            </a:endParaRPr>
          </a:p>
        </p:txBody>
      </p:sp>
      <p:graphicFrame>
        <p:nvGraphicFramePr>
          <p:cNvPr id="35" name="Chart 34">
            <a:extLst>
              <a:ext uri="{FF2B5EF4-FFF2-40B4-BE49-F238E27FC236}">
                <a16:creationId xmlns="" xmlns:a16="http://schemas.microsoft.com/office/drawing/2014/main" id="{CA67C440-DA5C-4D13-A882-F03E01DCECF0}"/>
              </a:ext>
            </a:extLst>
          </p:cNvPr>
          <p:cNvGraphicFramePr>
            <a:graphicFrameLocks/>
          </p:cNvGraphicFramePr>
          <p:nvPr>
            <p:extLst>
              <p:ext uri="{D42A27DB-BD31-4B8C-83A1-F6EECF244321}">
                <p14:modId xmlns:p14="http://schemas.microsoft.com/office/powerpoint/2010/main" val="618279286"/>
              </p:ext>
            </p:extLst>
          </p:nvPr>
        </p:nvGraphicFramePr>
        <p:xfrm>
          <a:off x="1190039" y="1340376"/>
          <a:ext cx="3327369" cy="1562914"/>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a:extLst>
              <a:ext uri="{FF2B5EF4-FFF2-40B4-BE49-F238E27FC236}">
                <a16:creationId xmlns="" xmlns:a16="http://schemas.microsoft.com/office/drawing/2014/main" id="{2F4D7030-9023-4AB8-8342-BFCE76873C91}"/>
              </a:ext>
            </a:extLst>
          </p:cNvPr>
          <p:cNvSpPr/>
          <p:nvPr/>
        </p:nvSpPr>
        <p:spPr>
          <a:xfrm>
            <a:off x="1033571" y="1013989"/>
            <a:ext cx="3428215" cy="338554"/>
          </a:xfrm>
          <a:prstGeom prst="rect">
            <a:avLst/>
          </a:prstGeom>
        </p:spPr>
        <p:txBody>
          <a:bodyPr wrap="square">
            <a:spAutoFit/>
          </a:bodyPr>
          <a:lstStyle/>
          <a:p>
            <a:pPr algn="ctr">
              <a:defRPr sz="1200" b="1"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en-US" sz="1600" kern="1200" dirty="0" smtClean="0">
                <a:solidFill>
                  <a:srgbClr val="034B64"/>
                </a:solidFill>
                <a:latin typeface="Century Gothic" panose="020B0502020202020204" pitchFamily="34" charset="0"/>
                <a:cs typeface="Segoe UI" panose="020B0502040204020203" pitchFamily="34" charset="0"/>
              </a:rPr>
              <a:t>አማካይ ዓመታዊ  </a:t>
            </a:r>
            <a:r>
              <a:rPr lang="am-ET" sz="1600" kern="1200" dirty="0" smtClean="0">
                <a:solidFill>
                  <a:srgbClr val="034B64"/>
                </a:solidFill>
                <a:latin typeface="Century Gothic" panose="020B0502020202020204" pitchFamily="34" charset="0"/>
                <a:cs typeface="Segoe UI" panose="020B0502040204020203" pitchFamily="34" charset="0"/>
              </a:rPr>
              <a:t>የወለድ </a:t>
            </a:r>
            <a:r>
              <a:rPr lang="am-ET" sz="1600" kern="1200" dirty="0">
                <a:solidFill>
                  <a:srgbClr val="034B64"/>
                </a:solidFill>
                <a:latin typeface="Century Gothic" panose="020B0502020202020204" pitchFamily="34" charset="0"/>
                <a:cs typeface="Segoe UI" panose="020B0502040204020203" pitchFamily="34" charset="0"/>
              </a:rPr>
              <a:t>መጣኔ </a:t>
            </a:r>
            <a:r>
              <a:rPr lang="en-US" sz="1600" kern="1200" dirty="0" smtClean="0">
                <a:solidFill>
                  <a:srgbClr val="034B64"/>
                </a:solidFill>
                <a:latin typeface="Century Gothic" panose="020B0502020202020204" pitchFamily="34" charset="0"/>
                <a:cs typeface="Segoe UI" panose="020B0502040204020203" pitchFamily="34" charset="0"/>
              </a:rPr>
              <a:t> (በመቶኛ)</a:t>
            </a:r>
            <a:endParaRPr lang="en-US" sz="1600" kern="1200" dirty="0">
              <a:solidFill>
                <a:srgbClr val="034B64"/>
              </a:solidFill>
              <a:latin typeface="Century Gothic" panose="020B0502020202020204" pitchFamily="34" charset="0"/>
              <a:cs typeface="Segoe UI" panose="020B0502040204020203" pitchFamily="34" charset="0"/>
            </a:endParaRPr>
          </a:p>
        </p:txBody>
      </p:sp>
      <p:cxnSp>
        <p:nvCxnSpPr>
          <p:cNvPr id="37" name="Straight Connector 36">
            <a:extLst>
              <a:ext uri="{FF2B5EF4-FFF2-40B4-BE49-F238E27FC236}">
                <a16:creationId xmlns="" xmlns:a16="http://schemas.microsoft.com/office/drawing/2014/main" id="{3F39E8A6-F03F-463E-A3DA-4DA2725BA20D}"/>
              </a:ext>
            </a:extLst>
          </p:cNvPr>
          <p:cNvCxnSpPr>
            <a:cxnSpLocks/>
          </p:cNvCxnSpPr>
          <p:nvPr/>
        </p:nvCxnSpPr>
        <p:spPr>
          <a:xfrm>
            <a:off x="1201517" y="1288629"/>
            <a:ext cx="3315891" cy="0"/>
          </a:xfrm>
          <a:prstGeom prst="line">
            <a:avLst/>
          </a:prstGeom>
          <a:ln w="95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5" name="Chart 84">
            <a:extLst>
              <a:ext uri="{FF2B5EF4-FFF2-40B4-BE49-F238E27FC236}">
                <a16:creationId xmlns="" xmlns:a16="http://schemas.microsoft.com/office/drawing/2014/main" id="{E654E648-360E-4E60-B366-C2929D970344}"/>
              </a:ext>
            </a:extLst>
          </p:cNvPr>
          <p:cNvGraphicFramePr>
            <a:graphicFrameLocks/>
          </p:cNvGraphicFramePr>
          <p:nvPr>
            <p:extLst>
              <p:ext uri="{D42A27DB-BD31-4B8C-83A1-F6EECF244321}">
                <p14:modId xmlns:p14="http://schemas.microsoft.com/office/powerpoint/2010/main" val="4161488256"/>
              </p:ext>
            </p:extLst>
          </p:nvPr>
        </p:nvGraphicFramePr>
        <p:xfrm>
          <a:off x="5051197" y="3487577"/>
          <a:ext cx="3315891" cy="1478494"/>
        </p:xfrm>
        <a:graphic>
          <a:graphicData uri="http://schemas.openxmlformats.org/drawingml/2006/chart">
            <c:chart xmlns:c="http://schemas.openxmlformats.org/drawingml/2006/chart" xmlns:r="http://schemas.openxmlformats.org/officeDocument/2006/relationships" r:id="rId4"/>
          </a:graphicData>
        </a:graphic>
      </p:graphicFrame>
      <p:grpSp>
        <p:nvGrpSpPr>
          <p:cNvPr id="80" name="Group 79">
            <a:extLst>
              <a:ext uri="{FF2B5EF4-FFF2-40B4-BE49-F238E27FC236}">
                <a16:creationId xmlns="" xmlns:a16="http://schemas.microsoft.com/office/drawing/2014/main" id="{93D3419A-0BCA-4728-8176-AC7620812AC7}"/>
              </a:ext>
            </a:extLst>
          </p:cNvPr>
          <p:cNvGrpSpPr/>
          <p:nvPr/>
        </p:nvGrpSpPr>
        <p:grpSpPr>
          <a:xfrm>
            <a:off x="1134418" y="3003334"/>
            <a:ext cx="3382990" cy="523221"/>
            <a:chOff x="1175733" y="775947"/>
            <a:chExt cx="3033012" cy="446711"/>
          </a:xfrm>
        </p:grpSpPr>
        <p:sp>
          <p:nvSpPr>
            <p:cNvPr id="83" name="Rectangle 82">
              <a:extLst>
                <a:ext uri="{FF2B5EF4-FFF2-40B4-BE49-F238E27FC236}">
                  <a16:creationId xmlns="" xmlns:a16="http://schemas.microsoft.com/office/drawing/2014/main" id="{465C9293-5A6B-409C-B4BC-E34210B4B167}"/>
                </a:ext>
              </a:extLst>
            </p:cNvPr>
            <p:cNvSpPr/>
            <p:nvPr/>
          </p:nvSpPr>
          <p:spPr>
            <a:xfrm>
              <a:off x="1175733" y="775947"/>
              <a:ext cx="2983144" cy="446711"/>
            </a:xfrm>
            <a:prstGeom prst="rect">
              <a:avLst/>
            </a:prstGeom>
          </p:spPr>
          <p:txBody>
            <a:bodyPr wrap="square">
              <a:spAutoFit/>
            </a:bodyPr>
            <a:lstStyle/>
            <a:p>
              <a:pPr>
                <a:defRPr sz="1200" b="0"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en-US" sz="1600" kern="1200" dirty="0" err="1" smtClean="0">
                  <a:solidFill>
                    <a:schemeClr val="tx1"/>
                  </a:solidFill>
                  <a:latin typeface="Century Gothic" panose="020B0502020202020204" pitchFamily="34" charset="0"/>
                  <a:cs typeface="Segoe UI" panose="020B0502040204020203" pitchFamily="34" charset="0"/>
                </a:rPr>
                <a:t>የጥቁር</a:t>
              </a:r>
              <a:r>
                <a:rPr lang="en-US" sz="1600" kern="1200" dirty="0" smtClean="0">
                  <a:solidFill>
                    <a:schemeClr val="tx1"/>
                  </a:solidFill>
                  <a:latin typeface="Century Gothic" panose="020B0502020202020204" pitchFamily="34" charset="0"/>
                  <a:cs typeface="Segoe UI" panose="020B0502040204020203" pitchFamily="34" charset="0"/>
                </a:rPr>
                <a:t> ገበያ  </a:t>
              </a:r>
              <a:r>
                <a:rPr lang="am-ET" sz="1600" kern="1200" dirty="0" smtClean="0">
                  <a:solidFill>
                    <a:schemeClr val="tx1"/>
                  </a:solidFill>
                  <a:latin typeface="Century Gothic" panose="020B0502020202020204" pitchFamily="34" charset="0"/>
                  <a:cs typeface="Segoe UI" panose="020B0502040204020203" pitchFamily="34" charset="0"/>
                </a:rPr>
                <a:t>አማካይ </a:t>
              </a:r>
              <a:r>
                <a:rPr lang="am-ET" sz="1600" kern="1200" dirty="0">
                  <a:solidFill>
                    <a:schemeClr val="tx1"/>
                  </a:solidFill>
                  <a:latin typeface="Century Gothic" panose="020B0502020202020204" pitchFamily="34" charset="0"/>
                  <a:cs typeface="Segoe UI" panose="020B0502040204020203" pitchFamily="34" charset="0"/>
                </a:rPr>
                <a:t>ዓመታዊ  የወለድ መጣኔ </a:t>
              </a:r>
              <a:endParaRPr lang="en-US" sz="1600" kern="1200" dirty="0" smtClean="0">
                <a:solidFill>
                  <a:schemeClr val="tx1"/>
                </a:solidFill>
                <a:latin typeface="Century Gothic" panose="020B0502020202020204" pitchFamily="34" charset="0"/>
                <a:cs typeface="Segoe UI" panose="020B0502040204020203" pitchFamily="34" charset="0"/>
              </a:endParaRPr>
            </a:p>
            <a:p>
              <a:pPr algn="ctr">
                <a:defRPr sz="1200" b="0"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en-US" i="1" kern="1200" dirty="0" smtClean="0">
                  <a:solidFill>
                    <a:schemeClr val="tx1"/>
                  </a:solidFill>
                  <a:latin typeface="Century Gothic" panose="020B0502020202020204" pitchFamily="34" charset="0"/>
                  <a:cs typeface="Segoe UI" panose="020B0502040204020203" pitchFamily="34" charset="0"/>
                </a:rPr>
                <a:t>(ህጋዊ ከሆነው </a:t>
              </a:r>
              <a:r>
                <a:rPr lang="am-ET" i="1" kern="1200" dirty="0" smtClean="0">
                  <a:solidFill>
                    <a:schemeClr val="tx1"/>
                  </a:solidFill>
                  <a:latin typeface="Century Gothic" panose="020B0502020202020204" pitchFamily="34" charset="0"/>
                  <a:cs typeface="Segoe UI" panose="020B0502040204020203" pitchFamily="34" charset="0"/>
                </a:rPr>
                <a:t>የወለድ </a:t>
              </a:r>
              <a:r>
                <a:rPr lang="am-ET" i="1" kern="1200" dirty="0">
                  <a:solidFill>
                    <a:schemeClr val="tx1"/>
                  </a:solidFill>
                  <a:latin typeface="Century Gothic" panose="020B0502020202020204" pitchFamily="34" charset="0"/>
                  <a:cs typeface="Segoe UI" panose="020B0502040204020203" pitchFamily="34" charset="0"/>
                </a:rPr>
                <a:t>መጣኔ </a:t>
              </a:r>
              <a:r>
                <a:rPr lang="en-US" i="1" kern="1200" dirty="0" smtClean="0">
                  <a:solidFill>
                    <a:schemeClr val="tx1"/>
                  </a:solidFill>
                  <a:latin typeface="Century Gothic" panose="020B0502020202020204" pitchFamily="34" charset="0"/>
                  <a:cs typeface="Segoe UI" panose="020B0502040204020203" pitchFamily="34" charset="0"/>
                </a:rPr>
                <a:t>አንጻር</a:t>
              </a:r>
              <a:r>
                <a:rPr lang="am-ET" i="1" kern="1200" dirty="0" smtClean="0">
                  <a:solidFill>
                    <a:schemeClr val="tx1"/>
                  </a:solidFill>
                  <a:latin typeface="Century Gothic" panose="020B0502020202020204" pitchFamily="34" charset="0"/>
                  <a:cs typeface="Segoe UI" panose="020B0502040204020203" pitchFamily="34" charset="0"/>
                </a:rPr>
                <a:t> </a:t>
              </a:r>
              <a:r>
                <a:rPr lang="en-US" i="1" kern="1200" dirty="0" smtClean="0">
                  <a:solidFill>
                    <a:schemeClr val="tx1"/>
                  </a:solidFill>
                  <a:latin typeface="Century Gothic" panose="020B0502020202020204" pitchFamily="34" charset="0"/>
                  <a:cs typeface="Segoe UI" panose="020B0502040204020203" pitchFamily="34" charset="0"/>
                </a:rPr>
                <a:t>በ</a:t>
              </a:r>
              <a:r>
                <a:rPr lang="am-ET" i="1" kern="1200" dirty="0" smtClean="0">
                  <a:solidFill>
                    <a:schemeClr val="tx1"/>
                  </a:solidFill>
                  <a:latin typeface="Century Gothic" panose="020B0502020202020204" pitchFamily="34" charset="0"/>
                  <a:cs typeface="Segoe UI" panose="020B0502040204020203" pitchFamily="34" charset="0"/>
                </a:rPr>
                <a:t>መቶኛ</a:t>
              </a:r>
              <a:r>
                <a:rPr lang="en-US" sz="1000" i="1" kern="1200" dirty="0" smtClean="0">
                  <a:solidFill>
                    <a:schemeClr val="tx1"/>
                  </a:solidFill>
                  <a:latin typeface="Century Gothic" panose="020B0502020202020204" pitchFamily="34" charset="0"/>
                  <a:cs typeface="Segoe UI" panose="020B0502040204020203" pitchFamily="34" charset="0"/>
                </a:rPr>
                <a:t>)</a:t>
              </a:r>
              <a:endParaRPr lang="en-US" sz="1000" i="1" kern="1200" dirty="0">
                <a:solidFill>
                  <a:schemeClr val="tx1"/>
                </a:solidFill>
                <a:latin typeface="Century Gothic" panose="020B0502020202020204" pitchFamily="34" charset="0"/>
                <a:cs typeface="Segoe UI" panose="020B0502040204020203" pitchFamily="34" charset="0"/>
              </a:endParaRPr>
            </a:p>
          </p:txBody>
        </p:sp>
        <p:cxnSp>
          <p:nvCxnSpPr>
            <p:cNvPr id="84" name="Straight Connector 83">
              <a:extLst>
                <a:ext uri="{FF2B5EF4-FFF2-40B4-BE49-F238E27FC236}">
                  <a16:creationId xmlns="" xmlns:a16="http://schemas.microsoft.com/office/drawing/2014/main" id="{E178BD18-0E1B-4554-8114-B00035A263CC}"/>
                </a:ext>
              </a:extLst>
            </p:cNvPr>
            <p:cNvCxnSpPr>
              <a:cxnSpLocks/>
            </p:cNvCxnSpPr>
            <p:nvPr/>
          </p:nvCxnSpPr>
          <p:spPr>
            <a:xfrm>
              <a:off x="1235890" y="1189380"/>
              <a:ext cx="2972855" cy="0"/>
            </a:xfrm>
            <a:prstGeom prst="line">
              <a:avLst/>
            </a:prstGeom>
            <a:ln w="95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86" name="Chart 85">
            <a:extLst>
              <a:ext uri="{FF2B5EF4-FFF2-40B4-BE49-F238E27FC236}">
                <a16:creationId xmlns="" xmlns:a16="http://schemas.microsoft.com/office/drawing/2014/main" id="{D11E21C0-5A43-4B8F-A15D-0D76623BFC1F}"/>
              </a:ext>
            </a:extLst>
          </p:cNvPr>
          <p:cNvGraphicFramePr>
            <a:graphicFrameLocks/>
          </p:cNvGraphicFramePr>
          <p:nvPr>
            <p:extLst>
              <p:ext uri="{D42A27DB-BD31-4B8C-83A1-F6EECF244321}">
                <p14:modId xmlns:p14="http://schemas.microsoft.com/office/powerpoint/2010/main" val="3443173892"/>
              </p:ext>
            </p:extLst>
          </p:nvPr>
        </p:nvGraphicFramePr>
        <p:xfrm>
          <a:off x="1190040" y="3526156"/>
          <a:ext cx="3327368" cy="1439920"/>
        </p:xfrm>
        <a:graphic>
          <a:graphicData uri="http://schemas.openxmlformats.org/drawingml/2006/chart">
            <c:chart xmlns:c="http://schemas.openxmlformats.org/drawingml/2006/chart" xmlns:r="http://schemas.openxmlformats.org/officeDocument/2006/relationships" r:id="rId5"/>
          </a:graphicData>
        </a:graphic>
      </p:graphicFrame>
      <p:grpSp>
        <p:nvGrpSpPr>
          <p:cNvPr id="90" name="Group 89">
            <a:extLst>
              <a:ext uri="{FF2B5EF4-FFF2-40B4-BE49-F238E27FC236}">
                <a16:creationId xmlns="" xmlns:a16="http://schemas.microsoft.com/office/drawing/2014/main" id="{28973505-3F6F-4870-A5E1-D62647DAD566}"/>
              </a:ext>
            </a:extLst>
          </p:cNvPr>
          <p:cNvGrpSpPr/>
          <p:nvPr/>
        </p:nvGrpSpPr>
        <p:grpSpPr>
          <a:xfrm>
            <a:off x="4958553" y="2898311"/>
            <a:ext cx="3408535" cy="646331"/>
            <a:chOff x="1145275" y="1068798"/>
            <a:chExt cx="3055916" cy="763134"/>
          </a:xfrm>
        </p:grpSpPr>
        <p:sp>
          <p:nvSpPr>
            <p:cNvPr id="93" name="Rectangle 92">
              <a:extLst>
                <a:ext uri="{FF2B5EF4-FFF2-40B4-BE49-F238E27FC236}">
                  <a16:creationId xmlns="" xmlns:a16="http://schemas.microsoft.com/office/drawing/2014/main" id="{56EEA0C5-876D-47D4-AD72-E98F31449EDA}"/>
                </a:ext>
              </a:extLst>
            </p:cNvPr>
            <p:cNvSpPr/>
            <p:nvPr/>
          </p:nvSpPr>
          <p:spPr>
            <a:xfrm>
              <a:off x="1145275" y="1068798"/>
              <a:ext cx="2978940" cy="763134"/>
            </a:xfrm>
            <a:prstGeom prst="rect">
              <a:avLst/>
            </a:prstGeom>
          </p:spPr>
          <p:txBody>
            <a:bodyPr wrap="square">
              <a:spAutoFit/>
            </a:bodyPr>
            <a:lstStyle/>
            <a:p>
              <a:pPr algn="ctr">
                <a:defRPr sz="1200" b="1"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endParaRPr lang="en-US" dirty="0" smtClean="0"/>
            </a:p>
            <a:p>
              <a:pPr algn="ctr">
                <a:defRPr sz="1200" b="1"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am-ET" dirty="0" smtClean="0"/>
                <a:t>ውጭ </a:t>
              </a:r>
              <a:r>
                <a:rPr lang="am-ET" dirty="0"/>
                <a:t>ምንዛሬ ተመን </a:t>
              </a:r>
              <a:r>
                <a:rPr lang="en-US" dirty="0" smtClean="0"/>
                <a:t> (</a:t>
              </a:r>
              <a:r>
                <a:rPr lang="cy-GB" dirty="0" smtClean="0"/>
                <a:t>የብር </a:t>
              </a:r>
              <a:r>
                <a:rPr lang="cy-GB" dirty="0"/>
                <a:t>የውጭ ምንዛሬ የመግዛት አቅም </a:t>
              </a:r>
              <a:r>
                <a:rPr lang="cy-GB" dirty="0" smtClean="0"/>
                <a:t> መጠንከር)</a:t>
              </a:r>
              <a:endParaRPr lang="en-US" kern="1200" dirty="0">
                <a:solidFill>
                  <a:srgbClr val="034B64"/>
                </a:solidFill>
                <a:latin typeface="Segoe UI" panose="020B0502040204020203" pitchFamily="34" charset="0"/>
                <a:cs typeface="Segoe UI" panose="020B0502040204020203" pitchFamily="34" charset="0"/>
              </a:endParaRPr>
            </a:p>
          </p:txBody>
        </p:sp>
        <p:cxnSp>
          <p:nvCxnSpPr>
            <p:cNvPr id="94" name="Straight Connector 93">
              <a:extLst>
                <a:ext uri="{FF2B5EF4-FFF2-40B4-BE49-F238E27FC236}">
                  <a16:creationId xmlns="" xmlns:a16="http://schemas.microsoft.com/office/drawing/2014/main" id="{A99FD60B-924B-4C7B-BE91-FB8855E55582}"/>
                </a:ext>
              </a:extLst>
            </p:cNvPr>
            <p:cNvCxnSpPr>
              <a:cxnSpLocks/>
            </p:cNvCxnSpPr>
            <p:nvPr/>
          </p:nvCxnSpPr>
          <p:spPr>
            <a:xfrm>
              <a:off x="1228336" y="1176706"/>
              <a:ext cx="2972855" cy="0"/>
            </a:xfrm>
            <a:prstGeom prst="line">
              <a:avLst/>
            </a:prstGeom>
            <a:ln w="95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 xmlns:a16="http://schemas.microsoft.com/office/drawing/2014/main" id="{5F0DC975-BE4B-4D1F-A486-E2A28F8397D7}"/>
              </a:ext>
            </a:extLst>
          </p:cNvPr>
          <p:cNvGrpSpPr/>
          <p:nvPr/>
        </p:nvGrpSpPr>
        <p:grpSpPr>
          <a:xfrm>
            <a:off x="5114808" y="1250666"/>
            <a:ext cx="3166423" cy="1692048"/>
            <a:chOff x="5114808" y="1272242"/>
            <a:chExt cx="3166423" cy="1692048"/>
          </a:xfrm>
        </p:grpSpPr>
        <p:sp>
          <p:nvSpPr>
            <p:cNvPr id="98" name="Rounded Rectangle 30">
              <a:extLst>
                <a:ext uri="{FF2B5EF4-FFF2-40B4-BE49-F238E27FC236}">
                  <a16:creationId xmlns="" xmlns:a16="http://schemas.microsoft.com/office/drawing/2014/main" id="{52A2EACA-EB91-4580-89BC-EA43DA52E7A3}"/>
                </a:ext>
              </a:extLst>
            </p:cNvPr>
            <p:cNvSpPr/>
            <p:nvPr/>
          </p:nvSpPr>
          <p:spPr>
            <a:xfrm>
              <a:off x="5119085" y="1340377"/>
              <a:ext cx="3157524" cy="156291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9">
              <a:extLst>
                <a:ext uri="{FF2B5EF4-FFF2-40B4-BE49-F238E27FC236}">
                  <a16:creationId xmlns="" xmlns:a16="http://schemas.microsoft.com/office/drawing/2014/main" id="{BB6FDDC3-9F05-410A-9610-C0DB5DB4056D}"/>
                </a:ext>
              </a:extLst>
            </p:cNvPr>
            <p:cNvSpPr/>
            <p:nvPr/>
          </p:nvSpPr>
          <p:spPr>
            <a:xfrm>
              <a:off x="5119085" y="1454161"/>
              <a:ext cx="3157524" cy="1323439"/>
            </a:xfrm>
            <a:prstGeom prst="rect">
              <a:avLst/>
            </a:prstGeom>
          </p:spPr>
          <p:txBody>
            <a:bodyPr wrap="square">
              <a:spAutoFit/>
            </a:bodyPr>
            <a:lstStyle/>
            <a:p>
              <a:r>
                <a:rPr lang="am-ET" sz="1600" dirty="0">
                  <a:solidFill>
                    <a:schemeClr val="tx1"/>
                  </a:solidFill>
                  <a:latin typeface="Century Gothic" panose="020B0502020202020204" pitchFamily="34" charset="0"/>
                  <a:cs typeface="Segoe UI" panose="020B0502040204020203" pitchFamily="34" charset="0"/>
                </a:rPr>
                <a:t>ከዜሮ በታች የወለድ </a:t>
              </a:r>
              <a:r>
                <a:rPr lang="am-ET" sz="1600" dirty="0" smtClean="0">
                  <a:solidFill>
                    <a:schemeClr val="tx1"/>
                  </a:solidFill>
                  <a:latin typeface="Century Gothic" panose="020B0502020202020204" pitchFamily="34" charset="0"/>
                  <a:cs typeface="Segoe UI" panose="020B0502040204020203" pitchFamily="34" charset="0"/>
                </a:rPr>
                <a:t>መጣኔ </a:t>
              </a:r>
              <a:r>
                <a:rPr lang="am-ET" sz="1600" dirty="0">
                  <a:solidFill>
                    <a:schemeClr val="tx1"/>
                  </a:solidFill>
                  <a:latin typeface="Century Gothic" panose="020B0502020202020204" pitchFamily="34" charset="0"/>
                  <a:cs typeface="Segoe UI" panose="020B0502040204020203" pitchFamily="34" charset="0"/>
                </a:rPr>
                <a:t>የመበደር ወጪን ዝቅተኛ እንዲሆን በማድረጉ እና ጠንካራ የብር የውጭ ምንዛሬ የመግዛት አቅም መንግሥት የገቢ ምርት ዕቃዎችን በዝቅተኛ ዋጋ </a:t>
              </a:r>
              <a:r>
                <a:rPr lang="en-US" sz="1600" dirty="0" smtClean="0">
                  <a:solidFill>
                    <a:schemeClr val="tx1"/>
                  </a:solidFill>
                  <a:latin typeface="Century Gothic" panose="020B0502020202020204" pitchFamily="34" charset="0"/>
                  <a:cs typeface="Segoe UI" panose="020B0502040204020203" pitchFamily="34" charset="0"/>
                </a:rPr>
                <a:t>ለ</a:t>
              </a:r>
              <a:r>
                <a:rPr lang="am-ET" sz="1600" dirty="0" smtClean="0">
                  <a:solidFill>
                    <a:schemeClr val="tx1"/>
                  </a:solidFill>
                  <a:latin typeface="Century Gothic" panose="020B0502020202020204" pitchFamily="34" charset="0"/>
                  <a:cs typeface="Segoe UI" panose="020B0502040204020203" pitchFamily="34" charset="0"/>
                </a:rPr>
                <a:t>ፕሮጀክቶቹ </a:t>
              </a:r>
              <a:r>
                <a:rPr lang="am-ET" sz="1600" dirty="0">
                  <a:solidFill>
                    <a:schemeClr val="tx1"/>
                  </a:solidFill>
                  <a:latin typeface="Century Gothic" panose="020B0502020202020204" pitchFamily="34" charset="0"/>
                  <a:cs typeface="Segoe UI" panose="020B0502040204020203" pitchFamily="34" charset="0"/>
                </a:rPr>
                <a:t>እንዲያውለው አስችሎታል፤</a:t>
              </a:r>
            </a:p>
          </p:txBody>
        </p:sp>
        <p:cxnSp>
          <p:nvCxnSpPr>
            <p:cNvPr id="99" name="Straight Arrow Connector 98">
              <a:extLst>
                <a:ext uri="{FF2B5EF4-FFF2-40B4-BE49-F238E27FC236}">
                  <a16:creationId xmlns="" xmlns:a16="http://schemas.microsoft.com/office/drawing/2014/main" id="{56465BDE-BE6E-4BA9-83E3-AECE46AD5AA7}"/>
                </a:ext>
              </a:extLst>
            </p:cNvPr>
            <p:cNvCxnSpPr>
              <a:cxnSpLocks/>
            </p:cNvCxnSpPr>
            <p:nvPr/>
          </p:nvCxnSpPr>
          <p:spPr>
            <a:xfrm flipV="1">
              <a:off x="5114808" y="1272242"/>
              <a:ext cx="0" cy="1692048"/>
            </a:xfrm>
            <a:prstGeom prst="straightConnector1">
              <a:avLst/>
            </a:prstGeom>
            <a:ln w="6350">
              <a:solidFill>
                <a:schemeClr val="accent4"/>
              </a:solidFill>
              <a:prstDash val="sysDash"/>
              <a:headEnd type="diamond" w="med" len="med"/>
              <a:tailEnd type="diamond"/>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 xmlns:a16="http://schemas.microsoft.com/office/drawing/2014/main" id="{4071305B-35E5-4B9E-ADE9-38271422548D}"/>
                </a:ext>
              </a:extLst>
            </p:cNvPr>
            <p:cNvCxnSpPr>
              <a:cxnSpLocks/>
            </p:cNvCxnSpPr>
            <p:nvPr/>
          </p:nvCxnSpPr>
          <p:spPr>
            <a:xfrm flipV="1">
              <a:off x="8281231" y="1272242"/>
              <a:ext cx="0" cy="1692048"/>
            </a:xfrm>
            <a:prstGeom prst="straightConnector1">
              <a:avLst/>
            </a:prstGeom>
            <a:ln w="6350">
              <a:solidFill>
                <a:schemeClr val="accent4"/>
              </a:solidFill>
              <a:prstDash val="sysDash"/>
              <a:headEnd type="diamond" w="med" len="med"/>
              <a:tailEnd type="diamond"/>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7</a:t>
            </a:r>
          </a:p>
        </p:txBody>
      </p:sp>
      <p:grpSp>
        <p:nvGrpSpPr>
          <p:cNvPr id="23" name="Group 22">
            <a:extLst>
              <a:ext uri="{FF2B5EF4-FFF2-40B4-BE49-F238E27FC236}">
                <a16:creationId xmlns="" xmlns:a16="http://schemas.microsoft.com/office/drawing/2014/main" id="{7AA98789-63F9-4D72-BFDA-90FB4A8F8CF2}"/>
              </a:ext>
            </a:extLst>
          </p:cNvPr>
          <p:cNvGrpSpPr/>
          <p:nvPr/>
        </p:nvGrpSpPr>
        <p:grpSpPr>
          <a:xfrm>
            <a:off x="8563755" y="318903"/>
            <a:ext cx="420428" cy="366088"/>
            <a:chOff x="8563755" y="318903"/>
            <a:chExt cx="420428" cy="366088"/>
          </a:xfrm>
        </p:grpSpPr>
        <p:sp>
          <p:nvSpPr>
            <p:cNvPr id="24" name="Rectangle: Rounded Corners 10">
              <a:extLst>
                <a:ext uri="{FF2B5EF4-FFF2-40B4-BE49-F238E27FC236}">
                  <a16:creationId xmlns="" xmlns:a16="http://schemas.microsoft.com/office/drawing/2014/main" id="{7C7EBE89-3259-442C-98AA-8AF11898C03C}"/>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5" name="Rectangle: Rounded Corners 11">
              <a:extLst>
                <a:ext uri="{FF2B5EF4-FFF2-40B4-BE49-F238E27FC236}">
                  <a16:creationId xmlns="" xmlns:a16="http://schemas.microsoft.com/office/drawing/2014/main" id="{CF9829F4-E587-4863-840D-9CBA7F436C4E}"/>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26" name="Freeform 64">
              <a:extLst>
                <a:ext uri="{FF2B5EF4-FFF2-40B4-BE49-F238E27FC236}">
                  <a16:creationId xmlns="" xmlns:a16="http://schemas.microsoft.com/office/drawing/2014/main" id="{A3F2A3E3-161F-4C96-B280-1DA070B1CD8D}"/>
                </a:ext>
              </a:extLst>
            </p:cNvPr>
            <p:cNvSpPr>
              <a:spLocks noEditPoints="1"/>
            </p:cNvSpPr>
            <p:nvPr/>
          </p:nvSpPr>
          <p:spPr bwMode="auto">
            <a:xfrm>
              <a:off x="8724310" y="393899"/>
              <a:ext cx="161002" cy="207309"/>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12905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a:extLst>
              <a:ext uri="{FF2B5EF4-FFF2-40B4-BE49-F238E27FC236}">
                <a16:creationId xmlns=""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 xmlns:a16="http://schemas.microsoft.com/office/drawing/2014/main" id="{36B80227-25D4-4D38-92A6-96FC6AAA9F13}"/>
              </a:ext>
            </a:extLst>
          </p:cNvPr>
          <p:cNvSpPr/>
          <p:nvPr/>
        </p:nvSpPr>
        <p:spPr>
          <a:xfrm>
            <a:off x="5071574" y="553315"/>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 xmlns:a16="http://schemas.microsoft.com/office/drawing/2014/main" id="{0FA3988A-41E2-488D-B2A6-26CFFD4229B3}"/>
              </a:ext>
            </a:extLst>
          </p:cNvPr>
          <p:cNvSpPr/>
          <p:nvPr/>
        </p:nvSpPr>
        <p:spPr>
          <a:xfrm>
            <a:off x="5071574" y="2486814"/>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 xmlns:a16="http://schemas.microsoft.com/office/drawing/2014/main" id="{EB74CBF5-25E0-4B09-A39A-28BE723C5887}"/>
              </a:ext>
            </a:extLst>
          </p:cNvPr>
          <p:cNvSpPr/>
          <p:nvPr/>
        </p:nvSpPr>
        <p:spPr>
          <a:xfrm>
            <a:off x="5071574" y="1787206"/>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 xmlns:a16="http://schemas.microsoft.com/office/drawing/2014/main" id="{4CCECA78-1C27-4F88-9E93-110A7903CA9D}"/>
              </a:ext>
            </a:extLst>
          </p:cNvPr>
          <p:cNvSpPr/>
          <p:nvPr/>
        </p:nvSpPr>
        <p:spPr>
          <a:xfrm>
            <a:off x="5071574" y="1124420"/>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 xmlns:a16="http://schemas.microsoft.com/office/drawing/2014/main" id="{52046504-3E3D-4951-89E4-8A88FAEBC5AD}"/>
              </a:ext>
            </a:extLst>
          </p:cNvPr>
          <p:cNvSpPr/>
          <p:nvPr/>
        </p:nvSpPr>
        <p:spPr>
          <a:xfrm rot="2653249">
            <a:off x="3478115" y="4094245"/>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 xmlns:a16="http://schemas.microsoft.com/office/drawing/2014/main" id="{39D5C577-982A-40A2-8181-014612201E77}"/>
              </a:ext>
            </a:extLst>
          </p:cNvPr>
          <p:cNvSpPr/>
          <p:nvPr/>
        </p:nvSpPr>
        <p:spPr>
          <a:xfrm rot="18900000">
            <a:off x="3672452" y="42122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 xmlns:a16="http://schemas.microsoft.com/office/drawing/2014/main" id="{F30E1E32-7FDA-4BA5-8657-ED669AD3CAB4}"/>
              </a:ext>
            </a:extLst>
          </p:cNvPr>
          <p:cNvSpPr/>
          <p:nvPr/>
        </p:nvSpPr>
        <p:spPr>
          <a:xfrm rot="18900000">
            <a:off x="3710451" y="42502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 xmlns:a16="http://schemas.microsoft.com/office/drawing/2014/main" id="{F45110CF-EE9C-4FA7-BAF6-AFD75BED9005}"/>
              </a:ext>
            </a:extLst>
          </p:cNvPr>
          <p:cNvSpPr/>
          <p:nvPr/>
        </p:nvSpPr>
        <p:spPr>
          <a:xfrm rot="18900000">
            <a:off x="3025136" y="9206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 xmlns:a16="http://schemas.microsoft.com/office/drawing/2014/main" id="{4ED0CC72-26D5-4BCE-BBB8-9DD499F4DDB9}"/>
              </a:ext>
            </a:extLst>
          </p:cNvPr>
          <p:cNvSpPr/>
          <p:nvPr/>
        </p:nvSpPr>
        <p:spPr>
          <a:xfrm rot="18900000">
            <a:off x="3063138" y="9586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 xmlns:a16="http://schemas.microsoft.com/office/drawing/2014/main" id="{70772C7C-09C9-463B-82C6-424327E8C066}"/>
              </a:ext>
            </a:extLst>
          </p:cNvPr>
          <p:cNvSpPr/>
          <p:nvPr/>
        </p:nvSpPr>
        <p:spPr>
          <a:xfrm>
            <a:off x="5284011" y="971942"/>
            <a:ext cx="2888932"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የእስካሁኑ የኢኮኖሚ እድገት ሰኬቶች</a:t>
            </a:r>
          </a:p>
        </p:txBody>
      </p:sp>
      <p:sp>
        <p:nvSpPr>
          <p:cNvPr id="87" name="Rectangle 86">
            <a:extLst>
              <a:ext uri="{FF2B5EF4-FFF2-40B4-BE49-F238E27FC236}">
                <a16:creationId xmlns=""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 xmlns:a16="http://schemas.microsoft.com/office/drawing/2014/main" id="{CB26BA1A-CE76-4F0C-8640-6E67354749C7}"/>
              </a:ext>
            </a:extLst>
          </p:cNvPr>
          <p:cNvSpPr/>
          <p:nvPr/>
        </p:nvSpPr>
        <p:spPr>
          <a:xfrm rot="18900000">
            <a:off x="3672034" y="159010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 xmlns:a16="http://schemas.microsoft.com/office/drawing/2014/main" id="{7E95E6D4-C3BB-449B-BF26-C86FB2207F2C}"/>
              </a:ext>
            </a:extLst>
          </p:cNvPr>
          <p:cNvSpPr/>
          <p:nvPr/>
        </p:nvSpPr>
        <p:spPr>
          <a:xfrm rot="18900000">
            <a:off x="3710035" y="162810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 xmlns:a16="http://schemas.microsoft.com/office/drawing/2014/main" id="{A515939D-171C-4AD3-9284-390CABB26AD6}"/>
              </a:ext>
            </a:extLst>
          </p:cNvPr>
          <p:cNvSpPr/>
          <p:nvPr/>
        </p:nvSpPr>
        <p:spPr>
          <a:xfrm rot="18900000">
            <a:off x="3028037" y="2264109"/>
            <a:ext cx="589589" cy="589589"/>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 xmlns:a16="http://schemas.microsoft.com/office/drawing/2014/main" id="{ADF3B595-34D2-4736-953C-A7E29725ACAF}"/>
              </a:ext>
            </a:extLst>
          </p:cNvPr>
          <p:cNvSpPr/>
          <p:nvPr/>
        </p:nvSpPr>
        <p:spPr>
          <a:xfrm rot="18900000">
            <a:off x="3066041" y="2302111"/>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 xmlns:a16="http://schemas.microsoft.com/office/drawing/2014/main" id="{08FFBD50-BD53-4484-9674-5CEFBBF0860A}"/>
              </a:ext>
            </a:extLst>
          </p:cNvPr>
          <p:cNvSpPr/>
          <p:nvPr/>
        </p:nvSpPr>
        <p:spPr>
          <a:xfrm>
            <a:off x="5284011" y="2302541"/>
            <a:ext cx="3504486" cy="646331"/>
          </a:xfrm>
          <a:prstGeom prst="rect">
            <a:avLst/>
          </a:prstGeom>
        </p:spPr>
        <p:txBody>
          <a:bodyPr wrap="none">
            <a:spAutoFit/>
          </a:bodyPr>
          <a:lstStyle/>
          <a:p>
            <a:pPr defTabSz="685800">
              <a:buClrTx/>
              <a:defRPr/>
            </a:pPr>
            <a:r>
              <a:rPr lang="am-ET" sz="1800" b="1" kern="1200" dirty="0">
                <a:solidFill>
                  <a:srgbClr val="306E78"/>
                </a:solidFill>
                <a:latin typeface="Century Gothic" panose="020B0502020202020204" pitchFamily="34" charset="0"/>
                <a:ea typeface="+mn-ea"/>
                <a:cs typeface="+mn-cs"/>
              </a:rPr>
              <a:t>በኢኮኖሚ እድገቱ ቀጣይነት ላይ ማነቆ የሆኑ </a:t>
            </a:r>
          </a:p>
          <a:p>
            <a:pPr defTabSz="685800">
              <a:buClrTx/>
              <a:defRPr/>
            </a:pPr>
            <a:r>
              <a:rPr lang="am-ET" sz="1800" b="1" kern="1200" dirty="0">
                <a:solidFill>
                  <a:srgbClr val="306E78"/>
                </a:solidFill>
                <a:latin typeface="Century Gothic" panose="020B0502020202020204" pitchFamily="34" charset="0"/>
                <a:ea typeface="+mn-ea"/>
                <a:cs typeface="+mn-cs"/>
              </a:rPr>
              <a:t>ተግዳሮቶች</a:t>
            </a:r>
          </a:p>
        </p:txBody>
      </p:sp>
      <p:sp>
        <p:nvSpPr>
          <p:cNvPr id="103" name="Rectangle 102">
            <a:extLst>
              <a:ext uri="{FF2B5EF4-FFF2-40B4-BE49-F238E27FC236}">
                <a16:creationId xmlns=""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 xmlns:a16="http://schemas.microsoft.com/office/drawing/2014/main" id="{A8E0418E-D60A-4A63-8BA3-9409C7DA1522}"/>
              </a:ext>
            </a:extLst>
          </p:cNvPr>
          <p:cNvSpPr/>
          <p:nvPr/>
        </p:nvSpPr>
        <p:spPr>
          <a:xfrm rot="18900000">
            <a:off x="3672452" y="2933598"/>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 xmlns:a16="http://schemas.microsoft.com/office/drawing/2014/main" id="{FBCCD442-8923-40E1-B051-2C982EFAF1A5}"/>
              </a:ext>
            </a:extLst>
          </p:cNvPr>
          <p:cNvSpPr/>
          <p:nvPr/>
        </p:nvSpPr>
        <p:spPr>
          <a:xfrm rot="18900000">
            <a:off x="3710451" y="297160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 xmlns:a16="http://schemas.microsoft.com/office/drawing/2014/main" id="{AF3A4124-6851-46C5-8F95-023A78714360}"/>
              </a:ext>
            </a:extLst>
          </p:cNvPr>
          <p:cNvSpPr/>
          <p:nvPr/>
        </p:nvSpPr>
        <p:spPr>
          <a:xfrm>
            <a:off x="5071574" y="3149601"/>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 xmlns:a16="http://schemas.microsoft.com/office/drawing/2014/main" id="{92611D9A-F7F5-404D-A7FF-7D68AE03975E}"/>
              </a:ext>
            </a:extLst>
          </p:cNvPr>
          <p:cNvSpPr/>
          <p:nvPr/>
        </p:nvSpPr>
        <p:spPr>
          <a:xfrm rot="18900000">
            <a:off x="3027741" y="359110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 xmlns:a16="http://schemas.microsoft.com/office/drawing/2014/main" id="{5B9AB4BB-0EF9-4577-BF58-C68160CDB09D}"/>
              </a:ext>
            </a:extLst>
          </p:cNvPr>
          <p:cNvSpPr/>
          <p:nvPr/>
        </p:nvSpPr>
        <p:spPr>
          <a:xfrm rot="18900000">
            <a:off x="3065743" y="3629105"/>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 xmlns:a16="http://schemas.microsoft.com/office/drawing/2014/main" id="{EC7C5E4D-D666-420C-B3FC-A5F3171C7A61}"/>
              </a:ext>
            </a:extLst>
          </p:cNvPr>
          <p:cNvSpPr txBox="1"/>
          <p:nvPr/>
        </p:nvSpPr>
        <p:spPr>
          <a:xfrm>
            <a:off x="1035110" y="2333318"/>
            <a:ext cx="1587264" cy="830997"/>
          </a:xfrm>
          <a:prstGeom prst="rect">
            <a:avLst/>
          </a:prstGeom>
          <a:noFill/>
        </p:spPr>
        <p:txBody>
          <a:bodyPr wrap="square" rtlCol="0">
            <a:spAutoFit/>
          </a:bodyPr>
          <a:lstStyle/>
          <a:p>
            <a:pPr algn="ctr" defTabSz="401820">
              <a:buClrTx/>
              <a:defRPr/>
            </a:pPr>
            <a:r>
              <a:rPr lang="am-ET"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የመግለጫው </a:t>
            </a:r>
            <a:r>
              <a:rPr lang="am-ET" sz="2400" b="1" kern="1200" dirty="0" smtClean="0">
                <a:solidFill>
                  <a:schemeClr val="bg2">
                    <a:lumMod val="75000"/>
                  </a:schemeClr>
                </a:solidFill>
                <a:latin typeface="Century Gothic" panose="020B0502020202020204" pitchFamily="34" charset="0"/>
                <a:ea typeface="Microsoft JhengHei UI Light" panose="020B0304030504040204" pitchFamily="34" charset="-120"/>
                <a:cs typeface="+mn-cs"/>
              </a:rPr>
              <a:t>ይዘት</a:t>
            </a:r>
            <a:endParaRPr lang="am-ET"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endParaRPr>
          </a:p>
        </p:txBody>
      </p:sp>
      <p:sp>
        <p:nvSpPr>
          <p:cNvPr id="126" name="Rectangle 125">
            <a:extLst>
              <a:ext uri="{FF2B5EF4-FFF2-40B4-BE49-F238E27FC236}">
                <a16:creationId xmlns="" xmlns:a16="http://schemas.microsoft.com/office/drawing/2014/main" id="{CFEF5BC7-E121-4C40-A045-E4F8A7CA2ABE}"/>
              </a:ext>
            </a:extLst>
          </p:cNvPr>
          <p:cNvSpPr/>
          <p:nvPr/>
        </p:nvSpPr>
        <p:spPr>
          <a:xfrm>
            <a:off x="5284011" y="1710366"/>
            <a:ext cx="2342308"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ለዕድገቱ መነሻ  የሆኑ ጉዳዮች</a:t>
            </a:r>
          </a:p>
        </p:txBody>
      </p:sp>
      <p:sp>
        <p:nvSpPr>
          <p:cNvPr id="127" name="Rectangle 126">
            <a:extLst>
              <a:ext uri="{FF2B5EF4-FFF2-40B4-BE49-F238E27FC236}">
                <a16:creationId xmlns="" xmlns:a16="http://schemas.microsoft.com/office/drawing/2014/main" id="{DAA6C8A7-35ED-49CB-93A4-465274089E32}"/>
              </a:ext>
            </a:extLst>
          </p:cNvPr>
          <p:cNvSpPr/>
          <p:nvPr/>
        </p:nvSpPr>
        <p:spPr>
          <a:xfrm>
            <a:off x="5284010" y="2994852"/>
            <a:ext cx="3528530"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ለዘላቂ ኢኮኖሚ ልማትና ሥራ ዕድል ፈጠራ </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በቀጣይ የሚተገበር የኢኮኖሚ ማሻሻያ አጀንዳ</a:t>
            </a:r>
          </a:p>
        </p:txBody>
      </p:sp>
      <p:sp>
        <p:nvSpPr>
          <p:cNvPr id="128" name="Rectangle 127">
            <a:extLst>
              <a:ext uri="{FF2B5EF4-FFF2-40B4-BE49-F238E27FC236}">
                <a16:creationId xmlns="" xmlns:a16="http://schemas.microsoft.com/office/drawing/2014/main" id="{7A5CB6D6-19CA-4F60-A7CF-71E43DE425D2}"/>
              </a:ext>
            </a:extLst>
          </p:cNvPr>
          <p:cNvSpPr/>
          <p:nvPr/>
        </p:nvSpPr>
        <p:spPr>
          <a:xfrm>
            <a:off x="5262085" y="3738119"/>
            <a:ext cx="3773790"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ሪፎርሙ እርምጃ የሚጠበቁ ውጤቶች/ፋይዳዎች</a:t>
            </a:r>
          </a:p>
        </p:txBody>
      </p:sp>
      <p:sp>
        <p:nvSpPr>
          <p:cNvPr id="129" name="Rectangle 128">
            <a:extLst>
              <a:ext uri="{FF2B5EF4-FFF2-40B4-BE49-F238E27FC236}">
                <a16:creationId xmlns="" xmlns:a16="http://schemas.microsoft.com/office/drawing/2014/main" id="{8F24A917-4EE3-40A7-9B0C-BEC4FDC0B678}"/>
              </a:ext>
            </a:extLst>
          </p:cNvPr>
          <p:cNvSpPr/>
          <p:nvPr/>
        </p:nvSpPr>
        <p:spPr>
          <a:xfrm>
            <a:off x="5284010" y="4350825"/>
            <a:ext cx="3687228"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ማሻሻያውን ተግባራዊ ለማድረግ የሚያስፈልገው</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ሀብትና ቀጣይ እርምጃዎች </a:t>
            </a:r>
          </a:p>
        </p:txBody>
      </p:sp>
      <p:sp>
        <p:nvSpPr>
          <p:cNvPr id="141" name="Oval 140">
            <a:extLst>
              <a:ext uri="{FF2B5EF4-FFF2-40B4-BE49-F238E27FC236}">
                <a16:creationId xmlns="" xmlns:a16="http://schemas.microsoft.com/office/drawing/2014/main" id="{C849E203-3F93-4F01-AC60-53107C7D9308}"/>
              </a:ext>
            </a:extLst>
          </p:cNvPr>
          <p:cNvSpPr/>
          <p:nvPr/>
        </p:nvSpPr>
        <p:spPr>
          <a:xfrm>
            <a:off x="5071574" y="3800503"/>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 xmlns:a16="http://schemas.microsoft.com/office/drawing/2014/main" id="{A8155208-A2A3-40FE-9478-C508FBDA7EFF}"/>
              </a:ext>
            </a:extLst>
          </p:cNvPr>
          <p:cNvSpPr/>
          <p:nvPr/>
        </p:nvSpPr>
        <p:spPr>
          <a:xfrm>
            <a:off x="5071572" y="443260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 xmlns:a16="http://schemas.microsoft.com/office/drawing/2014/main" id="{879DB6D4-6C1A-493C-9957-B388840298D6}"/>
              </a:ext>
            </a:extLst>
          </p:cNvPr>
          <p:cNvSpPr/>
          <p:nvPr/>
        </p:nvSpPr>
        <p:spPr>
          <a:xfrm rot="18900000">
            <a:off x="3700289" y="32345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 xmlns:a16="http://schemas.microsoft.com/office/drawing/2014/main" id="{1762E6FA-E744-41B0-80BA-1E7944B33477}"/>
              </a:ext>
            </a:extLst>
          </p:cNvPr>
          <p:cNvSpPr/>
          <p:nvPr/>
        </p:nvSpPr>
        <p:spPr>
          <a:xfrm rot="18900000">
            <a:off x="3738291" y="361456"/>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 xmlns:a16="http://schemas.microsoft.com/office/drawing/2014/main" id="{201686F9-CF83-44AE-BFDB-FA70D6A0437B}"/>
              </a:ext>
            </a:extLst>
          </p:cNvPr>
          <p:cNvSpPr/>
          <p:nvPr/>
        </p:nvSpPr>
        <p:spPr>
          <a:xfrm>
            <a:off x="5284011" y="476065"/>
            <a:ext cx="3318537"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የኢኮኖሚ ማሻሻያው ያስፈለገበት </a:t>
            </a:r>
            <a:r>
              <a:rPr lang="am-ET" sz="1800" b="1" kern="1200" dirty="0" smtClean="0">
                <a:solidFill>
                  <a:schemeClr val="bg1">
                    <a:lumMod val="85000"/>
                  </a:schemeClr>
                </a:solidFill>
                <a:latin typeface="Century Gothic" panose="020B0502020202020204" pitchFamily="34" charset="0"/>
                <a:ea typeface="+mn-ea"/>
                <a:cs typeface="+mn-cs"/>
              </a:rPr>
              <a:t>ምክንያት</a:t>
            </a:r>
            <a:endParaRPr lang="am-ET" sz="1800" b="1" kern="1200" dirty="0">
              <a:solidFill>
                <a:schemeClr val="bg1">
                  <a:lumMod val="85000"/>
                </a:schemeClr>
              </a:solidFill>
              <a:latin typeface="Century Gothic" panose="020B0502020202020204" pitchFamily="34" charset="0"/>
              <a:ea typeface="+mn-ea"/>
              <a:cs typeface="+mn-cs"/>
            </a:endParaRPr>
          </a:p>
        </p:txBody>
      </p:sp>
      <p:sp>
        <p:nvSpPr>
          <p:cNvPr id="159" name="Freeform 64">
            <a:extLst>
              <a:ext uri="{FF2B5EF4-FFF2-40B4-BE49-F238E27FC236}">
                <a16:creationId xmlns=""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 xmlns:a16="http://schemas.microsoft.com/office/drawing/2014/main" id="{85DFD50F-20AC-4453-9B84-574D64A72203}"/>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6">
              <a:extLst>
                <a:ext uri="{FF2B5EF4-FFF2-40B4-BE49-F238E27FC236}">
                  <a16:creationId xmlns=""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96081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US" sz="1600" b="1" dirty="0" smtClean="0">
                <a:solidFill>
                  <a:srgbClr val="FFFFFF"/>
                </a:solidFill>
                <a:latin typeface="Century Gothic" panose="020B0502020202020204" pitchFamily="34" charset="0"/>
                <a:cs typeface="Segoe UI" panose="020B0502040204020203" pitchFamily="34" charset="0"/>
                <a:sym typeface="Barlow"/>
              </a:rPr>
              <a:t>…በ</a:t>
            </a:r>
            <a:r>
              <a:rPr lang="am-ET" sz="1600" b="1" dirty="0" smtClean="0">
                <a:solidFill>
                  <a:srgbClr val="FFFFFF"/>
                </a:solidFill>
                <a:latin typeface="Century Gothic" panose="020B0502020202020204" pitchFamily="34" charset="0"/>
                <a:cs typeface="Segoe UI" panose="020B0502040204020203" pitchFamily="34" charset="0"/>
                <a:sym typeface="Barlow"/>
              </a:rPr>
              <a:t>ትምህርትና ጤና</a:t>
            </a:r>
            <a:r>
              <a:rPr lang="en-US" sz="1600" b="1" dirty="0" smtClean="0">
                <a:solidFill>
                  <a:srgbClr val="FFFFFF"/>
                </a:solidFill>
                <a:latin typeface="Century Gothic" panose="020B0502020202020204" pitchFamily="34" charset="0"/>
                <a:cs typeface="Segoe UI" panose="020B0502040204020203" pitchFamily="34" charset="0"/>
                <a:sym typeface="Barlow"/>
              </a:rPr>
              <a:t>  ዘርፎች </a:t>
            </a:r>
            <a:r>
              <a:rPr lang="am-ET" sz="1600" b="1" dirty="0" smtClean="0">
                <a:solidFill>
                  <a:srgbClr val="FFFFFF"/>
                </a:solidFill>
                <a:latin typeface="Century Gothic" panose="020B0502020202020204" pitchFamily="34" charset="0"/>
                <a:cs typeface="Segoe UI" panose="020B0502040204020203" pitchFamily="34" charset="0"/>
                <a:sym typeface="Barlow"/>
              </a:rPr>
              <a:t>የተገኙ </a:t>
            </a:r>
            <a:r>
              <a:rPr lang="am-ET" sz="1600" b="1" dirty="0">
                <a:solidFill>
                  <a:srgbClr val="FFFFFF"/>
                </a:solidFill>
                <a:latin typeface="Century Gothic" panose="020B0502020202020204" pitchFamily="34" charset="0"/>
                <a:cs typeface="Segoe UI" panose="020B0502040204020203" pitchFamily="34" charset="0"/>
                <a:sym typeface="Barlow"/>
              </a:rPr>
              <a:t>ውጤቶች ዝቅተኛ የመካከለኛ ገቢ ካላቸው አገሮች ጋር ተቀራራቢ </a:t>
            </a:r>
            <a:r>
              <a:rPr lang="en-US" sz="1600" b="1" dirty="0" smtClean="0">
                <a:solidFill>
                  <a:srgbClr val="FFFFFF"/>
                </a:solidFill>
                <a:latin typeface="Century Gothic" panose="020B0502020202020204" pitchFamily="34" charset="0"/>
                <a:cs typeface="Segoe UI" panose="020B0502040204020203" pitchFamily="34" charset="0"/>
                <a:sym typeface="Barlow"/>
              </a:rPr>
              <a:t> </a:t>
            </a:r>
            <a:r>
              <a:rPr lang="am-ET" sz="1600" b="1" dirty="0" smtClean="0">
                <a:solidFill>
                  <a:srgbClr val="FFFFFF"/>
                </a:solidFill>
                <a:latin typeface="Century Gothic" panose="020B0502020202020204" pitchFamily="34" charset="0"/>
                <a:cs typeface="Segoe UI" panose="020B0502040204020203" pitchFamily="34" charset="0"/>
                <a:sym typeface="Barlow"/>
              </a:rPr>
              <a:t>ደረጃ </a:t>
            </a:r>
            <a:r>
              <a:rPr lang="am-ET" sz="1600" b="1" dirty="0">
                <a:solidFill>
                  <a:srgbClr val="FFFFFF"/>
                </a:solidFill>
                <a:latin typeface="Century Gothic" panose="020B0502020202020204" pitchFamily="34" charset="0"/>
                <a:cs typeface="Segoe UI" panose="020B0502040204020203" pitchFamily="34" charset="0"/>
                <a:sym typeface="Barlow"/>
              </a:rPr>
              <a:t>ላይ መድረሳችንን </a:t>
            </a:r>
            <a:r>
              <a:rPr lang="am-ET" sz="1600" b="1" dirty="0" smtClean="0">
                <a:solidFill>
                  <a:srgbClr val="FFFFFF"/>
                </a:solidFill>
                <a:latin typeface="Century Gothic" panose="020B0502020202020204" pitchFamily="34" charset="0"/>
                <a:cs typeface="Segoe UI" panose="020B0502040204020203" pitchFamily="34" charset="0"/>
                <a:sym typeface="Barlow"/>
              </a:rPr>
              <a:t>ያመለክታሉ</a:t>
            </a:r>
            <a:r>
              <a:rPr lang="en-US" sz="1600" b="1" dirty="0" smtClean="0">
                <a:solidFill>
                  <a:srgbClr val="FFFFFF"/>
                </a:solidFill>
                <a:latin typeface="Century Gothic" panose="020B0502020202020204" pitchFamily="34" charset="0"/>
                <a:cs typeface="Segoe UI" panose="020B0502040204020203" pitchFamily="34" charset="0"/>
                <a:sym typeface="Barlow"/>
              </a:rPr>
              <a:t>…</a:t>
            </a:r>
            <a:endParaRPr lang="en-GB" sz="1600" b="1" dirty="0">
              <a:solidFill>
                <a:srgbClr val="FFFFFF"/>
              </a:solidFill>
              <a:latin typeface="Century Gothic" panose="020B0502020202020204" pitchFamily="34" charset="0"/>
              <a:cs typeface="Segoe UI" panose="020B0502040204020203" pitchFamily="34" charset="0"/>
              <a:sym typeface="Barlow"/>
            </a:endParaRPr>
          </a:p>
        </p:txBody>
      </p:sp>
      <p:sp>
        <p:nvSpPr>
          <p:cNvPr id="46" name="Rectangle: Rounded Corners 11">
            <a:extLst>
              <a:ext uri="{FF2B5EF4-FFF2-40B4-BE49-F238E27FC236}">
                <a16:creationId xmlns="" xmlns:a16="http://schemas.microsoft.com/office/drawing/2014/main" id="{CFF9BB6C-0326-4468-A14A-12FCB8E2D9E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8</a:t>
            </a:r>
          </a:p>
        </p:txBody>
      </p:sp>
      <p:grpSp>
        <p:nvGrpSpPr>
          <p:cNvPr id="3" name="Group 2">
            <a:extLst>
              <a:ext uri="{FF2B5EF4-FFF2-40B4-BE49-F238E27FC236}">
                <a16:creationId xmlns="" xmlns:a16="http://schemas.microsoft.com/office/drawing/2014/main" id="{A045348B-843A-42B5-9A8B-6173A4FDDD45}"/>
              </a:ext>
            </a:extLst>
          </p:cNvPr>
          <p:cNvGrpSpPr/>
          <p:nvPr/>
        </p:nvGrpSpPr>
        <p:grpSpPr>
          <a:xfrm>
            <a:off x="4804742" y="1400432"/>
            <a:ext cx="3388898" cy="2869724"/>
            <a:chOff x="4713253" y="2039610"/>
            <a:chExt cx="3388898" cy="2129061"/>
          </a:xfrm>
        </p:grpSpPr>
        <p:sp>
          <p:nvSpPr>
            <p:cNvPr id="151" name="Rounded Rectangle 31">
              <a:extLst>
                <a:ext uri="{FF2B5EF4-FFF2-40B4-BE49-F238E27FC236}">
                  <a16:creationId xmlns="" xmlns:a16="http://schemas.microsoft.com/office/drawing/2014/main" id="{0061E202-C55E-49CC-B054-4A5F400DBDC2}"/>
                </a:ext>
              </a:extLst>
            </p:cNvPr>
            <p:cNvSpPr/>
            <p:nvPr/>
          </p:nvSpPr>
          <p:spPr>
            <a:xfrm>
              <a:off x="4717128" y="2059914"/>
              <a:ext cx="197290" cy="17332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noFill/>
            <a:ln w="63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6" name="Group 25">
              <a:extLst>
                <a:ext uri="{FF2B5EF4-FFF2-40B4-BE49-F238E27FC236}">
                  <a16:creationId xmlns="" xmlns:a16="http://schemas.microsoft.com/office/drawing/2014/main" id="{BB2BC76A-775B-4B66-A5B2-93071326411F}"/>
                </a:ext>
              </a:extLst>
            </p:cNvPr>
            <p:cNvGrpSpPr/>
            <p:nvPr/>
          </p:nvGrpSpPr>
          <p:grpSpPr>
            <a:xfrm>
              <a:off x="4713253" y="2039610"/>
              <a:ext cx="3388898" cy="2129061"/>
              <a:chOff x="4118151" y="1320769"/>
              <a:chExt cx="3480738" cy="2129061"/>
            </a:xfrm>
          </p:grpSpPr>
          <p:graphicFrame>
            <p:nvGraphicFramePr>
              <p:cNvPr id="149" name="Chart 148">
                <a:extLst>
                  <a:ext uri="{FF2B5EF4-FFF2-40B4-BE49-F238E27FC236}">
                    <a16:creationId xmlns="" xmlns:a16="http://schemas.microsoft.com/office/drawing/2014/main" id="{95BF853A-3EF1-43CC-AC39-99F5ECB8C6F2}"/>
                  </a:ext>
                </a:extLst>
              </p:cNvPr>
              <p:cNvGraphicFramePr>
                <a:graphicFrameLocks/>
              </p:cNvGraphicFramePr>
              <p:nvPr>
                <p:extLst>
                  <p:ext uri="{D42A27DB-BD31-4B8C-83A1-F6EECF244321}">
                    <p14:modId xmlns:p14="http://schemas.microsoft.com/office/powerpoint/2010/main" val="1419344774"/>
                  </p:ext>
                </p:extLst>
              </p:nvPr>
            </p:nvGraphicFramePr>
            <p:xfrm>
              <a:off x="4118151" y="1626425"/>
              <a:ext cx="3480738" cy="1823405"/>
            </p:xfrm>
            <a:graphic>
              <a:graphicData uri="http://schemas.openxmlformats.org/drawingml/2006/chart">
                <c:chart xmlns:c="http://schemas.openxmlformats.org/drawingml/2006/chart" xmlns:r="http://schemas.openxmlformats.org/officeDocument/2006/relationships" r:id="rId3"/>
              </a:graphicData>
            </a:graphic>
          </p:graphicFrame>
          <p:cxnSp>
            <p:nvCxnSpPr>
              <p:cNvPr id="153" name="Straight Connector 152">
                <a:extLst>
                  <a:ext uri="{FF2B5EF4-FFF2-40B4-BE49-F238E27FC236}">
                    <a16:creationId xmlns="" xmlns:a16="http://schemas.microsoft.com/office/drawing/2014/main" id="{1180BBFC-DB2C-4041-AA96-353B8CA46E28}"/>
                  </a:ext>
                </a:extLst>
              </p:cNvPr>
              <p:cNvCxnSpPr>
                <a:cxnSpLocks/>
              </p:cNvCxnSpPr>
              <p:nvPr/>
            </p:nvCxnSpPr>
            <p:spPr>
              <a:xfrm>
                <a:off x="4123165" y="1574800"/>
                <a:ext cx="3475723" cy="0"/>
              </a:xfrm>
              <a:prstGeom prst="line">
                <a:avLst/>
              </a:prstGeom>
              <a:ln w="635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F772323F-27AC-4A3C-9437-3CF971537B8D}"/>
                  </a:ext>
                </a:extLst>
              </p:cNvPr>
              <p:cNvSpPr txBox="1"/>
              <p:nvPr/>
            </p:nvSpPr>
            <p:spPr>
              <a:xfrm>
                <a:off x="5119127" y="1320769"/>
                <a:ext cx="1116619" cy="274009"/>
              </a:xfrm>
              <a:prstGeom prst="rect">
                <a:avLst/>
              </a:prstGeom>
              <a:noFill/>
            </p:spPr>
            <p:txBody>
              <a:bodyPr wrap="none" rtlCol="0">
                <a:spAutoFit/>
              </a:bodyPr>
              <a:lstStyle/>
              <a:p>
                <a:r>
                  <a:rPr lang="en-GB" sz="1800" dirty="0" smtClean="0">
                    <a:solidFill>
                      <a:srgbClr val="034B64"/>
                    </a:solidFill>
                    <a:latin typeface="Century Gothic" panose="020B0502020202020204" pitchFamily="34" charset="0"/>
                  </a:rPr>
                  <a:t>የጤና ሁኔታ</a:t>
                </a:r>
                <a:endParaRPr lang="en-GB" sz="1800" dirty="0">
                  <a:solidFill>
                    <a:srgbClr val="034B64"/>
                  </a:solidFill>
                  <a:latin typeface="Century Gothic" panose="020B0502020202020204" pitchFamily="34" charset="0"/>
                </a:endParaRPr>
              </a:p>
            </p:txBody>
          </p:sp>
        </p:grpSp>
      </p:grpSp>
      <p:graphicFrame>
        <p:nvGraphicFramePr>
          <p:cNvPr id="78" name="Chart 77">
            <a:extLst>
              <a:ext uri="{FF2B5EF4-FFF2-40B4-BE49-F238E27FC236}">
                <a16:creationId xmlns="" xmlns:a16="http://schemas.microsoft.com/office/drawing/2014/main" id="{81697B37-4EE8-4997-AFA5-7742A6F7F730}"/>
              </a:ext>
            </a:extLst>
          </p:cNvPr>
          <p:cNvGraphicFramePr>
            <a:graphicFrameLocks/>
          </p:cNvGraphicFramePr>
          <p:nvPr>
            <p:extLst>
              <p:ext uri="{D42A27DB-BD31-4B8C-83A1-F6EECF244321}">
                <p14:modId xmlns:p14="http://schemas.microsoft.com/office/powerpoint/2010/main" val="389460324"/>
              </p:ext>
            </p:extLst>
          </p:nvPr>
        </p:nvGraphicFramePr>
        <p:xfrm>
          <a:off x="1094826" y="1812415"/>
          <a:ext cx="3244434" cy="2457737"/>
        </p:xfrm>
        <a:graphic>
          <a:graphicData uri="http://schemas.openxmlformats.org/drawingml/2006/chart">
            <c:chart xmlns:c="http://schemas.openxmlformats.org/drawingml/2006/chart" xmlns:r="http://schemas.openxmlformats.org/officeDocument/2006/relationships" r:id="rId4"/>
          </a:graphicData>
        </a:graphic>
      </p:graphicFrame>
      <p:cxnSp>
        <p:nvCxnSpPr>
          <p:cNvPr id="37" name="Straight Connector 36">
            <a:extLst>
              <a:ext uri="{FF2B5EF4-FFF2-40B4-BE49-F238E27FC236}">
                <a16:creationId xmlns="" xmlns:a16="http://schemas.microsoft.com/office/drawing/2014/main" id="{3F39E8A6-F03F-463E-A3DA-4DA2725BA20D}"/>
              </a:ext>
            </a:extLst>
          </p:cNvPr>
          <p:cNvCxnSpPr>
            <a:cxnSpLocks/>
          </p:cNvCxnSpPr>
          <p:nvPr/>
        </p:nvCxnSpPr>
        <p:spPr>
          <a:xfrm>
            <a:off x="1094827" y="1746926"/>
            <a:ext cx="3244433" cy="0"/>
          </a:xfrm>
          <a:prstGeom prst="line">
            <a:avLst/>
          </a:prstGeom>
          <a:ln w="635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 xmlns:a16="http://schemas.microsoft.com/office/drawing/2014/main" id="{55D3206C-DE1A-4F8D-B782-7729307F2861}"/>
              </a:ext>
            </a:extLst>
          </p:cNvPr>
          <p:cNvGrpSpPr/>
          <p:nvPr/>
        </p:nvGrpSpPr>
        <p:grpSpPr>
          <a:xfrm>
            <a:off x="1108074" y="1463634"/>
            <a:ext cx="220157" cy="211564"/>
            <a:chOff x="3024188" y="2518190"/>
            <a:chExt cx="4329113" cy="5203825"/>
          </a:xfrm>
          <a:solidFill>
            <a:srgbClr val="034B64"/>
          </a:solidFill>
        </p:grpSpPr>
        <p:sp>
          <p:nvSpPr>
            <p:cNvPr id="81" name="Freeform 55">
              <a:extLst>
                <a:ext uri="{FF2B5EF4-FFF2-40B4-BE49-F238E27FC236}">
                  <a16:creationId xmlns="" xmlns:a16="http://schemas.microsoft.com/office/drawing/2014/main" id="{F2EC7336-8BDD-4C43-9CB1-695D91FA2DB6}"/>
                </a:ext>
              </a:extLst>
            </p:cNvPr>
            <p:cNvSpPr>
              <a:spLocks noEditPoints="1"/>
            </p:cNvSpPr>
            <p:nvPr/>
          </p:nvSpPr>
          <p:spPr bwMode="auto">
            <a:xfrm>
              <a:off x="3024188" y="2518190"/>
              <a:ext cx="4329113" cy="5203825"/>
            </a:xfrm>
            <a:custGeom>
              <a:avLst/>
              <a:gdLst>
                <a:gd name="T0" fmla="*/ 439 w 5454"/>
                <a:gd name="T1" fmla="*/ 1146 h 6556"/>
                <a:gd name="T2" fmla="*/ 393 w 5454"/>
                <a:gd name="T3" fmla="*/ 1178 h 6556"/>
                <a:gd name="T4" fmla="*/ 375 w 5454"/>
                <a:gd name="T5" fmla="*/ 1234 h 6556"/>
                <a:gd name="T6" fmla="*/ 379 w 5454"/>
                <a:gd name="T7" fmla="*/ 6118 h 6556"/>
                <a:gd name="T8" fmla="*/ 413 w 5454"/>
                <a:gd name="T9" fmla="*/ 6163 h 6556"/>
                <a:gd name="T10" fmla="*/ 469 w 5454"/>
                <a:gd name="T11" fmla="*/ 6181 h 6556"/>
                <a:gd name="T12" fmla="*/ 4121 w 5454"/>
                <a:gd name="T13" fmla="*/ 6177 h 6556"/>
                <a:gd name="T14" fmla="*/ 4167 w 5454"/>
                <a:gd name="T15" fmla="*/ 6143 h 6556"/>
                <a:gd name="T16" fmla="*/ 4185 w 5454"/>
                <a:gd name="T17" fmla="*/ 6088 h 6556"/>
                <a:gd name="T18" fmla="*/ 1363 w 5454"/>
                <a:gd name="T19" fmla="*/ 5791 h 6556"/>
                <a:gd name="T20" fmla="*/ 1215 w 5454"/>
                <a:gd name="T21" fmla="*/ 5767 h 6556"/>
                <a:gd name="T22" fmla="*/ 1085 w 5454"/>
                <a:gd name="T23" fmla="*/ 5699 h 6556"/>
                <a:gd name="T24" fmla="*/ 983 w 5454"/>
                <a:gd name="T25" fmla="*/ 5597 h 6556"/>
                <a:gd name="T26" fmla="*/ 918 w 5454"/>
                <a:gd name="T27" fmla="*/ 5470 h 6556"/>
                <a:gd name="T28" fmla="*/ 894 w 5454"/>
                <a:gd name="T29" fmla="*/ 5322 h 6556"/>
                <a:gd name="T30" fmla="*/ 469 w 5454"/>
                <a:gd name="T31" fmla="*/ 1140 h 6556"/>
                <a:gd name="T32" fmla="*/ 1333 w 5454"/>
                <a:gd name="T33" fmla="*/ 379 h 6556"/>
                <a:gd name="T34" fmla="*/ 1287 w 5454"/>
                <a:gd name="T35" fmla="*/ 413 h 6556"/>
                <a:gd name="T36" fmla="*/ 1269 w 5454"/>
                <a:gd name="T37" fmla="*/ 468 h 6556"/>
                <a:gd name="T38" fmla="*/ 1273 w 5454"/>
                <a:gd name="T39" fmla="*/ 5352 h 6556"/>
                <a:gd name="T40" fmla="*/ 1307 w 5454"/>
                <a:gd name="T41" fmla="*/ 5398 h 6556"/>
                <a:gd name="T42" fmla="*/ 1363 w 5454"/>
                <a:gd name="T43" fmla="*/ 5416 h 6556"/>
                <a:gd name="T44" fmla="*/ 5015 w 5454"/>
                <a:gd name="T45" fmla="*/ 5412 h 6556"/>
                <a:gd name="T46" fmla="*/ 5061 w 5454"/>
                <a:gd name="T47" fmla="*/ 5378 h 6556"/>
                <a:gd name="T48" fmla="*/ 5079 w 5454"/>
                <a:gd name="T49" fmla="*/ 5322 h 6556"/>
                <a:gd name="T50" fmla="*/ 5075 w 5454"/>
                <a:gd name="T51" fmla="*/ 439 h 6556"/>
                <a:gd name="T52" fmla="*/ 5041 w 5454"/>
                <a:gd name="T53" fmla="*/ 393 h 6556"/>
                <a:gd name="T54" fmla="*/ 4985 w 5454"/>
                <a:gd name="T55" fmla="*/ 375 h 6556"/>
                <a:gd name="T56" fmla="*/ 1363 w 5454"/>
                <a:gd name="T57" fmla="*/ 0 h 6556"/>
                <a:gd name="T58" fmla="*/ 5061 w 5454"/>
                <a:gd name="T59" fmla="*/ 6 h 6556"/>
                <a:gd name="T60" fmla="*/ 5201 w 5454"/>
                <a:gd name="T61" fmla="*/ 52 h 6556"/>
                <a:gd name="T62" fmla="*/ 5316 w 5454"/>
                <a:gd name="T63" fmla="*/ 138 h 6556"/>
                <a:gd name="T64" fmla="*/ 5402 w 5454"/>
                <a:gd name="T65" fmla="*/ 253 h 6556"/>
                <a:gd name="T66" fmla="*/ 5448 w 5454"/>
                <a:gd name="T67" fmla="*/ 393 h 6556"/>
                <a:gd name="T68" fmla="*/ 5454 w 5454"/>
                <a:gd name="T69" fmla="*/ 5322 h 6556"/>
                <a:gd name="T70" fmla="*/ 5430 w 5454"/>
                <a:gd name="T71" fmla="*/ 5470 h 6556"/>
                <a:gd name="T72" fmla="*/ 5362 w 5454"/>
                <a:gd name="T73" fmla="*/ 5597 h 6556"/>
                <a:gd name="T74" fmla="*/ 5263 w 5454"/>
                <a:gd name="T75" fmla="*/ 5699 h 6556"/>
                <a:gd name="T76" fmla="*/ 5133 w 5454"/>
                <a:gd name="T77" fmla="*/ 5767 h 6556"/>
                <a:gd name="T78" fmla="*/ 4985 w 5454"/>
                <a:gd name="T79" fmla="*/ 5791 h 6556"/>
                <a:gd name="T80" fmla="*/ 4560 w 5454"/>
                <a:gd name="T81" fmla="*/ 6088 h 6556"/>
                <a:gd name="T82" fmla="*/ 4536 w 5454"/>
                <a:gd name="T83" fmla="*/ 6235 h 6556"/>
                <a:gd name="T84" fmla="*/ 4469 w 5454"/>
                <a:gd name="T85" fmla="*/ 6365 h 6556"/>
                <a:gd name="T86" fmla="*/ 4369 w 5454"/>
                <a:gd name="T87" fmla="*/ 6466 h 6556"/>
                <a:gd name="T88" fmla="*/ 4239 w 5454"/>
                <a:gd name="T89" fmla="*/ 6532 h 6556"/>
                <a:gd name="T90" fmla="*/ 4092 w 5454"/>
                <a:gd name="T91" fmla="*/ 6556 h 6556"/>
                <a:gd name="T92" fmla="*/ 393 w 5454"/>
                <a:gd name="T93" fmla="*/ 6550 h 6556"/>
                <a:gd name="T94" fmla="*/ 253 w 5454"/>
                <a:gd name="T95" fmla="*/ 6504 h 6556"/>
                <a:gd name="T96" fmla="*/ 138 w 5454"/>
                <a:gd name="T97" fmla="*/ 6419 h 6556"/>
                <a:gd name="T98" fmla="*/ 52 w 5454"/>
                <a:gd name="T99" fmla="*/ 6303 h 6556"/>
                <a:gd name="T100" fmla="*/ 6 w 5454"/>
                <a:gd name="T101" fmla="*/ 6163 h 6556"/>
                <a:gd name="T102" fmla="*/ 0 w 5454"/>
                <a:gd name="T103" fmla="*/ 1234 h 6556"/>
                <a:gd name="T104" fmla="*/ 24 w 5454"/>
                <a:gd name="T105" fmla="*/ 1086 h 6556"/>
                <a:gd name="T106" fmla="*/ 90 w 5454"/>
                <a:gd name="T107" fmla="*/ 959 h 6556"/>
                <a:gd name="T108" fmla="*/ 192 w 5454"/>
                <a:gd name="T109" fmla="*/ 857 h 6556"/>
                <a:gd name="T110" fmla="*/ 321 w 5454"/>
                <a:gd name="T111" fmla="*/ 791 h 6556"/>
                <a:gd name="T112" fmla="*/ 469 w 5454"/>
                <a:gd name="T113" fmla="*/ 767 h 6556"/>
                <a:gd name="T114" fmla="*/ 894 w 5454"/>
                <a:gd name="T115" fmla="*/ 468 h 6556"/>
                <a:gd name="T116" fmla="*/ 918 w 5454"/>
                <a:gd name="T117" fmla="*/ 321 h 6556"/>
                <a:gd name="T118" fmla="*/ 983 w 5454"/>
                <a:gd name="T119" fmla="*/ 191 h 6556"/>
                <a:gd name="T120" fmla="*/ 1085 w 5454"/>
                <a:gd name="T121" fmla="*/ 92 h 6556"/>
                <a:gd name="T122" fmla="*/ 1215 w 5454"/>
                <a:gd name="T123" fmla="*/ 24 h 6556"/>
                <a:gd name="T124" fmla="*/ 1363 w 5454"/>
                <a:gd name="T125" fmla="*/ 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54" h="6556">
                  <a:moveTo>
                    <a:pt x="469" y="1140"/>
                  </a:moveTo>
                  <a:lnTo>
                    <a:pt x="439" y="1146"/>
                  </a:lnTo>
                  <a:lnTo>
                    <a:pt x="413" y="1158"/>
                  </a:lnTo>
                  <a:lnTo>
                    <a:pt x="393" y="1178"/>
                  </a:lnTo>
                  <a:lnTo>
                    <a:pt x="379" y="1204"/>
                  </a:lnTo>
                  <a:lnTo>
                    <a:pt x="375" y="1234"/>
                  </a:lnTo>
                  <a:lnTo>
                    <a:pt x="375" y="6088"/>
                  </a:lnTo>
                  <a:lnTo>
                    <a:pt x="379" y="6118"/>
                  </a:lnTo>
                  <a:lnTo>
                    <a:pt x="393" y="6143"/>
                  </a:lnTo>
                  <a:lnTo>
                    <a:pt x="413" y="6163"/>
                  </a:lnTo>
                  <a:lnTo>
                    <a:pt x="439" y="6177"/>
                  </a:lnTo>
                  <a:lnTo>
                    <a:pt x="469" y="6181"/>
                  </a:lnTo>
                  <a:lnTo>
                    <a:pt x="4092" y="6181"/>
                  </a:lnTo>
                  <a:lnTo>
                    <a:pt x="4121" y="6177"/>
                  </a:lnTo>
                  <a:lnTo>
                    <a:pt x="4147" y="6163"/>
                  </a:lnTo>
                  <a:lnTo>
                    <a:pt x="4167" y="6143"/>
                  </a:lnTo>
                  <a:lnTo>
                    <a:pt x="4181" y="6118"/>
                  </a:lnTo>
                  <a:lnTo>
                    <a:pt x="4185" y="6088"/>
                  </a:lnTo>
                  <a:lnTo>
                    <a:pt x="4185" y="5791"/>
                  </a:lnTo>
                  <a:lnTo>
                    <a:pt x="1363" y="5791"/>
                  </a:lnTo>
                  <a:lnTo>
                    <a:pt x="1287" y="5785"/>
                  </a:lnTo>
                  <a:lnTo>
                    <a:pt x="1215" y="5767"/>
                  </a:lnTo>
                  <a:lnTo>
                    <a:pt x="1147" y="5737"/>
                  </a:lnTo>
                  <a:lnTo>
                    <a:pt x="1085" y="5699"/>
                  </a:lnTo>
                  <a:lnTo>
                    <a:pt x="1031" y="5653"/>
                  </a:lnTo>
                  <a:lnTo>
                    <a:pt x="983" y="5597"/>
                  </a:lnTo>
                  <a:lnTo>
                    <a:pt x="946" y="5537"/>
                  </a:lnTo>
                  <a:lnTo>
                    <a:pt x="918" y="5470"/>
                  </a:lnTo>
                  <a:lnTo>
                    <a:pt x="900" y="5398"/>
                  </a:lnTo>
                  <a:lnTo>
                    <a:pt x="894" y="5322"/>
                  </a:lnTo>
                  <a:lnTo>
                    <a:pt x="894" y="1140"/>
                  </a:lnTo>
                  <a:lnTo>
                    <a:pt x="469" y="1140"/>
                  </a:lnTo>
                  <a:close/>
                  <a:moveTo>
                    <a:pt x="1363" y="375"/>
                  </a:moveTo>
                  <a:lnTo>
                    <a:pt x="1333" y="379"/>
                  </a:lnTo>
                  <a:lnTo>
                    <a:pt x="1307" y="393"/>
                  </a:lnTo>
                  <a:lnTo>
                    <a:pt x="1287" y="413"/>
                  </a:lnTo>
                  <a:lnTo>
                    <a:pt x="1273" y="439"/>
                  </a:lnTo>
                  <a:lnTo>
                    <a:pt x="1269" y="468"/>
                  </a:lnTo>
                  <a:lnTo>
                    <a:pt x="1269" y="5322"/>
                  </a:lnTo>
                  <a:lnTo>
                    <a:pt x="1273" y="5352"/>
                  </a:lnTo>
                  <a:lnTo>
                    <a:pt x="1287" y="5378"/>
                  </a:lnTo>
                  <a:lnTo>
                    <a:pt x="1307" y="5398"/>
                  </a:lnTo>
                  <a:lnTo>
                    <a:pt x="1333" y="5412"/>
                  </a:lnTo>
                  <a:lnTo>
                    <a:pt x="1363" y="5416"/>
                  </a:lnTo>
                  <a:lnTo>
                    <a:pt x="4985" y="5416"/>
                  </a:lnTo>
                  <a:lnTo>
                    <a:pt x="5015" y="5412"/>
                  </a:lnTo>
                  <a:lnTo>
                    <a:pt x="5041" y="5398"/>
                  </a:lnTo>
                  <a:lnTo>
                    <a:pt x="5061" y="5378"/>
                  </a:lnTo>
                  <a:lnTo>
                    <a:pt x="5075" y="5352"/>
                  </a:lnTo>
                  <a:lnTo>
                    <a:pt x="5079" y="5322"/>
                  </a:lnTo>
                  <a:lnTo>
                    <a:pt x="5079" y="468"/>
                  </a:lnTo>
                  <a:lnTo>
                    <a:pt x="5075" y="439"/>
                  </a:lnTo>
                  <a:lnTo>
                    <a:pt x="5061" y="413"/>
                  </a:lnTo>
                  <a:lnTo>
                    <a:pt x="5041" y="393"/>
                  </a:lnTo>
                  <a:lnTo>
                    <a:pt x="5015" y="379"/>
                  </a:lnTo>
                  <a:lnTo>
                    <a:pt x="4985" y="375"/>
                  </a:lnTo>
                  <a:lnTo>
                    <a:pt x="1363" y="375"/>
                  </a:lnTo>
                  <a:close/>
                  <a:moveTo>
                    <a:pt x="1363" y="0"/>
                  </a:moveTo>
                  <a:lnTo>
                    <a:pt x="4985" y="0"/>
                  </a:lnTo>
                  <a:lnTo>
                    <a:pt x="5061" y="6"/>
                  </a:lnTo>
                  <a:lnTo>
                    <a:pt x="5133" y="24"/>
                  </a:lnTo>
                  <a:lnTo>
                    <a:pt x="5201" y="52"/>
                  </a:lnTo>
                  <a:lnTo>
                    <a:pt x="5263" y="92"/>
                  </a:lnTo>
                  <a:lnTo>
                    <a:pt x="5316" y="138"/>
                  </a:lnTo>
                  <a:lnTo>
                    <a:pt x="5362" y="191"/>
                  </a:lnTo>
                  <a:lnTo>
                    <a:pt x="5402" y="253"/>
                  </a:lnTo>
                  <a:lnTo>
                    <a:pt x="5430" y="321"/>
                  </a:lnTo>
                  <a:lnTo>
                    <a:pt x="5448" y="393"/>
                  </a:lnTo>
                  <a:lnTo>
                    <a:pt x="5454" y="468"/>
                  </a:lnTo>
                  <a:lnTo>
                    <a:pt x="5454" y="5322"/>
                  </a:lnTo>
                  <a:lnTo>
                    <a:pt x="5448" y="5398"/>
                  </a:lnTo>
                  <a:lnTo>
                    <a:pt x="5430" y="5470"/>
                  </a:lnTo>
                  <a:lnTo>
                    <a:pt x="5402" y="5537"/>
                  </a:lnTo>
                  <a:lnTo>
                    <a:pt x="5362" y="5597"/>
                  </a:lnTo>
                  <a:lnTo>
                    <a:pt x="5316" y="5653"/>
                  </a:lnTo>
                  <a:lnTo>
                    <a:pt x="5263" y="5699"/>
                  </a:lnTo>
                  <a:lnTo>
                    <a:pt x="5201" y="5737"/>
                  </a:lnTo>
                  <a:lnTo>
                    <a:pt x="5133" y="5767"/>
                  </a:lnTo>
                  <a:lnTo>
                    <a:pt x="5061" y="5785"/>
                  </a:lnTo>
                  <a:lnTo>
                    <a:pt x="4985" y="5791"/>
                  </a:lnTo>
                  <a:lnTo>
                    <a:pt x="4560" y="5791"/>
                  </a:lnTo>
                  <a:lnTo>
                    <a:pt x="4560" y="6088"/>
                  </a:lnTo>
                  <a:lnTo>
                    <a:pt x="4554" y="6163"/>
                  </a:lnTo>
                  <a:lnTo>
                    <a:pt x="4536" y="6235"/>
                  </a:lnTo>
                  <a:lnTo>
                    <a:pt x="4508" y="6303"/>
                  </a:lnTo>
                  <a:lnTo>
                    <a:pt x="4469" y="6365"/>
                  </a:lnTo>
                  <a:lnTo>
                    <a:pt x="4423" y="6419"/>
                  </a:lnTo>
                  <a:lnTo>
                    <a:pt x="4369" y="6466"/>
                  </a:lnTo>
                  <a:lnTo>
                    <a:pt x="4307" y="6504"/>
                  </a:lnTo>
                  <a:lnTo>
                    <a:pt x="4239" y="6532"/>
                  </a:lnTo>
                  <a:lnTo>
                    <a:pt x="4167" y="6550"/>
                  </a:lnTo>
                  <a:lnTo>
                    <a:pt x="4092" y="6556"/>
                  </a:lnTo>
                  <a:lnTo>
                    <a:pt x="469" y="6556"/>
                  </a:lnTo>
                  <a:lnTo>
                    <a:pt x="393" y="6550"/>
                  </a:lnTo>
                  <a:lnTo>
                    <a:pt x="321" y="6532"/>
                  </a:lnTo>
                  <a:lnTo>
                    <a:pt x="253" y="6504"/>
                  </a:lnTo>
                  <a:lnTo>
                    <a:pt x="192" y="6466"/>
                  </a:lnTo>
                  <a:lnTo>
                    <a:pt x="138" y="6419"/>
                  </a:lnTo>
                  <a:lnTo>
                    <a:pt x="90" y="6365"/>
                  </a:lnTo>
                  <a:lnTo>
                    <a:pt x="52" y="6303"/>
                  </a:lnTo>
                  <a:lnTo>
                    <a:pt x="24" y="6235"/>
                  </a:lnTo>
                  <a:lnTo>
                    <a:pt x="6" y="6163"/>
                  </a:lnTo>
                  <a:lnTo>
                    <a:pt x="0" y="6088"/>
                  </a:lnTo>
                  <a:lnTo>
                    <a:pt x="0" y="1234"/>
                  </a:lnTo>
                  <a:lnTo>
                    <a:pt x="6" y="1158"/>
                  </a:lnTo>
                  <a:lnTo>
                    <a:pt x="24" y="1086"/>
                  </a:lnTo>
                  <a:lnTo>
                    <a:pt x="52" y="1019"/>
                  </a:lnTo>
                  <a:lnTo>
                    <a:pt x="90" y="959"/>
                  </a:lnTo>
                  <a:lnTo>
                    <a:pt x="138" y="903"/>
                  </a:lnTo>
                  <a:lnTo>
                    <a:pt x="192" y="857"/>
                  </a:lnTo>
                  <a:lnTo>
                    <a:pt x="253" y="819"/>
                  </a:lnTo>
                  <a:lnTo>
                    <a:pt x="321" y="791"/>
                  </a:lnTo>
                  <a:lnTo>
                    <a:pt x="393" y="773"/>
                  </a:lnTo>
                  <a:lnTo>
                    <a:pt x="469" y="767"/>
                  </a:lnTo>
                  <a:lnTo>
                    <a:pt x="894" y="767"/>
                  </a:lnTo>
                  <a:lnTo>
                    <a:pt x="894" y="468"/>
                  </a:lnTo>
                  <a:lnTo>
                    <a:pt x="900" y="393"/>
                  </a:lnTo>
                  <a:lnTo>
                    <a:pt x="918" y="321"/>
                  </a:lnTo>
                  <a:lnTo>
                    <a:pt x="946" y="253"/>
                  </a:lnTo>
                  <a:lnTo>
                    <a:pt x="983" y="191"/>
                  </a:lnTo>
                  <a:lnTo>
                    <a:pt x="1031" y="138"/>
                  </a:lnTo>
                  <a:lnTo>
                    <a:pt x="1085" y="92"/>
                  </a:lnTo>
                  <a:lnTo>
                    <a:pt x="1147" y="52"/>
                  </a:lnTo>
                  <a:lnTo>
                    <a:pt x="1215" y="24"/>
                  </a:lnTo>
                  <a:lnTo>
                    <a:pt x="1287" y="6"/>
                  </a:lnTo>
                  <a:lnTo>
                    <a:pt x="13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2" name="Freeform 56">
              <a:extLst>
                <a:ext uri="{FF2B5EF4-FFF2-40B4-BE49-F238E27FC236}">
                  <a16:creationId xmlns="" xmlns:a16="http://schemas.microsoft.com/office/drawing/2014/main" id="{26581A04-51CA-4E1C-9E8C-6D7F88E52D13}"/>
                </a:ext>
              </a:extLst>
            </p:cNvPr>
            <p:cNvSpPr>
              <a:spLocks/>
            </p:cNvSpPr>
            <p:nvPr/>
          </p:nvSpPr>
          <p:spPr bwMode="auto">
            <a:xfrm>
              <a:off x="4305308" y="3384911"/>
              <a:ext cx="2476502" cy="296857"/>
            </a:xfrm>
            <a:custGeom>
              <a:avLst/>
              <a:gdLst>
                <a:gd name="T0" fmla="*/ 187 w 3120"/>
                <a:gd name="T1" fmla="*/ 0 h 375"/>
                <a:gd name="T2" fmla="*/ 2932 w 3120"/>
                <a:gd name="T3" fmla="*/ 0 h 375"/>
                <a:gd name="T4" fmla="*/ 2974 w 3120"/>
                <a:gd name="T5" fmla="*/ 4 h 375"/>
                <a:gd name="T6" fmla="*/ 3014 w 3120"/>
                <a:gd name="T7" fmla="*/ 18 h 375"/>
                <a:gd name="T8" fmla="*/ 3050 w 3120"/>
                <a:gd name="T9" fmla="*/ 42 h 375"/>
                <a:gd name="T10" fmla="*/ 3078 w 3120"/>
                <a:gd name="T11" fmla="*/ 70 h 375"/>
                <a:gd name="T12" fmla="*/ 3100 w 3120"/>
                <a:gd name="T13" fmla="*/ 104 h 375"/>
                <a:gd name="T14" fmla="*/ 3114 w 3120"/>
                <a:gd name="T15" fmla="*/ 144 h 375"/>
                <a:gd name="T16" fmla="*/ 3120 w 3120"/>
                <a:gd name="T17" fmla="*/ 187 h 375"/>
                <a:gd name="T18" fmla="*/ 3114 w 3120"/>
                <a:gd name="T19" fmla="*/ 229 h 375"/>
                <a:gd name="T20" fmla="*/ 3100 w 3120"/>
                <a:gd name="T21" fmla="*/ 269 h 375"/>
                <a:gd name="T22" fmla="*/ 3078 w 3120"/>
                <a:gd name="T23" fmla="*/ 303 h 375"/>
                <a:gd name="T24" fmla="*/ 3050 w 3120"/>
                <a:gd name="T25" fmla="*/ 333 h 375"/>
                <a:gd name="T26" fmla="*/ 3014 w 3120"/>
                <a:gd name="T27" fmla="*/ 355 h 375"/>
                <a:gd name="T28" fmla="*/ 2974 w 3120"/>
                <a:gd name="T29" fmla="*/ 369 h 375"/>
                <a:gd name="T30" fmla="*/ 2932 w 3120"/>
                <a:gd name="T31" fmla="*/ 375 h 375"/>
                <a:gd name="T32" fmla="*/ 187 w 3120"/>
                <a:gd name="T33" fmla="*/ 375 h 375"/>
                <a:gd name="T34" fmla="*/ 143 w 3120"/>
                <a:gd name="T35" fmla="*/ 369 h 375"/>
                <a:gd name="T36" fmla="*/ 106 w 3120"/>
                <a:gd name="T37" fmla="*/ 355 h 375"/>
                <a:gd name="T38" fmla="*/ 70 w 3120"/>
                <a:gd name="T39" fmla="*/ 333 h 375"/>
                <a:gd name="T40" fmla="*/ 42 w 3120"/>
                <a:gd name="T41" fmla="*/ 303 h 375"/>
                <a:gd name="T42" fmla="*/ 20 w 3120"/>
                <a:gd name="T43" fmla="*/ 269 h 375"/>
                <a:gd name="T44" fmla="*/ 6 w 3120"/>
                <a:gd name="T45" fmla="*/ 229 h 375"/>
                <a:gd name="T46" fmla="*/ 0 w 3120"/>
                <a:gd name="T47" fmla="*/ 187 h 375"/>
                <a:gd name="T48" fmla="*/ 6 w 3120"/>
                <a:gd name="T49" fmla="*/ 144 h 375"/>
                <a:gd name="T50" fmla="*/ 20 w 3120"/>
                <a:gd name="T51" fmla="*/ 104 h 375"/>
                <a:gd name="T52" fmla="*/ 42 w 3120"/>
                <a:gd name="T53" fmla="*/ 70 h 375"/>
                <a:gd name="T54" fmla="*/ 70 w 3120"/>
                <a:gd name="T55" fmla="*/ 42 h 375"/>
                <a:gd name="T56" fmla="*/ 106 w 3120"/>
                <a:gd name="T57" fmla="*/ 18 h 375"/>
                <a:gd name="T58" fmla="*/ 143 w 3120"/>
                <a:gd name="T59" fmla="*/ 4 h 375"/>
                <a:gd name="T60" fmla="*/ 187 w 3120"/>
                <a:gd name="T61"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0" h="375">
                  <a:moveTo>
                    <a:pt x="187" y="0"/>
                  </a:moveTo>
                  <a:lnTo>
                    <a:pt x="2932" y="0"/>
                  </a:lnTo>
                  <a:lnTo>
                    <a:pt x="2974" y="4"/>
                  </a:lnTo>
                  <a:lnTo>
                    <a:pt x="3014" y="18"/>
                  </a:lnTo>
                  <a:lnTo>
                    <a:pt x="3050" y="42"/>
                  </a:lnTo>
                  <a:lnTo>
                    <a:pt x="3078" y="70"/>
                  </a:lnTo>
                  <a:lnTo>
                    <a:pt x="3100" y="104"/>
                  </a:lnTo>
                  <a:lnTo>
                    <a:pt x="3114" y="144"/>
                  </a:lnTo>
                  <a:lnTo>
                    <a:pt x="3120" y="187"/>
                  </a:lnTo>
                  <a:lnTo>
                    <a:pt x="3114" y="229"/>
                  </a:lnTo>
                  <a:lnTo>
                    <a:pt x="3100" y="269"/>
                  </a:lnTo>
                  <a:lnTo>
                    <a:pt x="3078" y="303"/>
                  </a:lnTo>
                  <a:lnTo>
                    <a:pt x="3050" y="333"/>
                  </a:lnTo>
                  <a:lnTo>
                    <a:pt x="3014" y="355"/>
                  </a:lnTo>
                  <a:lnTo>
                    <a:pt x="2974" y="369"/>
                  </a:lnTo>
                  <a:lnTo>
                    <a:pt x="2932" y="375"/>
                  </a:lnTo>
                  <a:lnTo>
                    <a:pt x="187" y="375"/>
                  </a:lnTo>
                  <a:lnTo>
                    <a:pt x="143" y="369"/>
                  </a:lnTo>
                  <a:lnTo>
                    <a:pt x="106" y="355"/>
                  </a:lnTo>
                  <a:lnTo>
                    <a:pt x="70" y="333"/>
                  </a:lnTo>
                  <a:lnTo>
                    <a:pt x="42" y="303"/>
                  </a:lnTo>
                  <a:lnTo>
                    <a:pt x="20" y="269"/>
                  </a:lnTo>
                  <a:lnTo>
                    <a:pt x="6" y="229"/>
                  </a:lnTo>
                  <a:lnTo>
                    <a:pt x="0" y="187"/>
                  </a:lnTo>
                  <a:lnTo>
                    <a:pt x="6" y="144"/>
                  </a:lnTo>
                  <a:lnTo>
                    <a:pt x="20" y="104"/>
                  </a:lnTo>
                  <a:lnTo>
                    <a:pt x="42" y="70"/>
                  </a:lnTo>
                  <a:lnTo>
                    <a:pt x="70" y="42"/>
                  </a:lnTo>
                  <a:lnTo>
                    <a:pt x="106" y="18"/>
                  </a:lnTo>
                  <a:lnTo>
                    <a:pt x="143" y="4"/>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7" name="Freeform 57">
              <a:extLst>
                <a:ext uri="{FF2B5EF4-FFF2-40B4-BE49-F238E27FC236}">
                  <a16:creationId xmlns="" xmlns:a16="http://schemas.microsoft.com/office/drawing/2014/main" id="{3A633854-0897-4148-A2DE-C4B85A5017CE}"/>
                </a:ext>
              </a:extLst>
            </p:cNvPr>
            <p:cNvSpPr>
              <a:spLocks/>
            </p:cNvSpPr>
            <p:nvPr/>
          </p:nvSpPr>
          <p:spPr bwMode="auto">
            <a:xfrm>
              <a:off x="4305308" y="4091350"/>
              <a:ext cx="2476502" cy="296857"/>
            </a:xfrm>
            <a:custGeom>
              <a:avLst/>
              <a:gdLst>
                <a:gd name="T0" fmla="*/ 187 w 3120"/>
                <a:gd name="T1" fmla="*/ 0 h 375"/>
                <a:gd name="T2" fmla="*/ 2932 w 3120"/>
                <a:gd name="T3" fmla="*/ 0 h 375"/>
                <a:gd name="T4" fmla="*/ 2974 w 3120"/>
                <a:gd name="T5" fmla="*/ 6 h 375"/>
                <a:gd name="T6" fmla="*/ 3014 w 3120"/>
                <a:gd name="T7" fmla="*/ 20 h 375"/>
                <a:gd name="T8" fmla="*/ 3050 w 3120"/>
                <a:gd name="T9" fmla="*/ 42 h 375"/>
                <a:gd name="T10" fmla="*/ 3078 w 3120"/>
                <a:gd name="T11" fmla="*/ 72 h 375"/>
                <a:gd name="T12" fmla="*/ 3100 w 3120"/>
                <a:gd name="T13" fmla="*/ 106 h 375"/>
                <a:gd name="T14" fmla="*/ 3114 w 3120"/>
                <a:gd name="T15" fmla="*/ 146 h 375"/>
                <a:gd name="T16" fmla="*/ 3120 w 3120"/>
                <a:gd name="T17" fmla="*/ 187 h 375"/>
                <a:gd name="T18" fmla="*/ 3114 w 3120"/>
                <a:gd name="T19" fmla="*/ 231 h 375"/>
                <a:gd name="T20" fmla="*/ 3100 w 3120"/>
                <a:gd name="T21" fmla="*/ 271 h 375"/>
                <a:gd name="T22" fmla="*/ 3078 w 3120"/>
                <a:gd name="T23" fmla="*/ 305 h 375"/>
                <a:gd name="T24" fmla="*/ 3050 w 3120"/>
                <a:gd name="T25" fmla="*/ 333 h 375"/>
                <a:gd name="T26" fmla="*/ 3014 w 3120"/>
                <a:gd name="T27" fmla="*/ 357 h 375"/>
                <a:gd name="T28" fmla="*/ 2974 w 3120"/>
                <a:gd name="T29" fmla="*/ 371 h 375"/>
                <a:gd name="T30" fmla="*/ 2932 w 3120"/>
                <a:gd name="T31" fmla="*/ 375 h 375"/>
                <a:gd name="T32" fmla="*/ 187 w 3120"/>
                <a:gd name="T33" fmla="*/ 375 h 375"/>
                <a:gd name="T34" fmla="*/ 143 w 3120"/>
                <a:gd name="T35" fmla="*/ 371 h 375"/>
                <a:gd name="T36" fmla="*/ 106 w 3120"/>
                <a:gd name="T37" fmla="*/ 357 h 375"/>
                <a:gd name="T38" fmla="*/ 70 w 3120"/>
                <a:gd name="T39" fmla="*/ 335 h 375"/>
                <a:gd name="T40" fmla="*/ 42 w 3120"/>
                <a:gd name="T41" fmla="*/ 305 h 375"/>
                <a:gd name="T42" fmla="*/ 20 w 3120"/>
                <a:gd name="T43" fmla="*/ 271 h 375"/>
                <a:gd name="T44" fmla="*/ 6 w 3120"/>
                <a:gd name="T45" fmla="*/ 231 h 375"/>
                <a:gd name="T46" fmla="*/ 0 w 3120"/>
                <a:gd name="T47" fmla="*/ 187 h 375"/>
                <a:gd name="T48" fmla="*/ 6 w 3120"/>
                <a:gd name="T49" fmla="*/ 146 h 375"/>
                <a:gd name="T50" fmla="*/ 20 w 3120"/>
                <a:gd name="T51" fmla="*/ 106 h 375"/>
                <a:gd name="T52" fmla="*/ 42 w 3120"/>
                <a:gd name="T53" fmla="*/ 72 h 375"/>
                <a:gd name="T54" fmla="*/ 70 w 3120"/>
                <a:gd name="T55" fmla="*/ 42 h 375"/>
                <a:gd name="T56" fmla="*/ 106 w 3120"/>
                <a:gd name="T57" fmla="*/ 20 h 375"/>
                <a:gd name="T58" fmla="*/ 143 w 3120"/>
                <a:gd name="T59" fmla="*/ 6 h 375"/>
                <a:gd name="T60" fmla="*/ 187 w 3120"/>
                <a:gd name="T61"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0" h="375">
                  <a:moveTo>
                    <a:pt x="187" y="0"/>
                  </a:moveTo>
                  <a:lnTo>
                    <a:pt x="2932" y="0"/>
                  </a:lnTo>
                  <a:lnTo>
                    <a:pt x="2974" y="6"/>
                  </a:lnTo>
                  <a:lnTo>
                    <a:pt x="3014" y="20"/>
                  </a:lnTo>
                  <a:lnTo>
                    <a:pt x="3050" y="42"/>
                  </a:lnTo>
                  <a:lnTo>
                    <a:pt x="3078" y="72"/>
                  </a:lnTo>
                  <a:lnTo>
                    <a:pt x="3100" y="106"/>
                  </a:lnTo>
                  <a:lnTo>
                    <a:pt x="3114" y="146"/>
                  </a:lnTo>
                  <a:lnTo>
                    <a:pt x="3120" y="187"/>
                  </a:lnTo>
                  <a:lnTo>
                    <a:pt x="3114" y="231"/>
                  </a:lnTo>
                  <a:lnTo>
                    <a:pt x="3100" y="271"/>
                  </a:lnTo>
                  <a:lnTo>
                    <a:pt x="3078" y="305"/>
                  </a:lnTo>
                  <a:lnTo>
                    <a:pt x="3050" y="333"/>
                  </a:lnTo>
                  <a:lnTo>
                    <a:pt x="3014" y="357"/>
                  </a:lnTo>
                  <a:lnTo>
                    <a:pt x="2974" y="371"/>
                  </a:lnTo>
                  <a:lnTo>
                    <a:pt x="2932" y="375"/>
                  </a:lnTo>
                  <a:lnTo>
                    <a:pt x="187" y="375"/>
                  </a:lnTo>
                  <a:lnTo>
                    <a:pt x="143" y="371"/>
                  </a:lnTo>
                  <a:lnTo>
                    <a:pt x="106" y="357"/>
                  </a:lnTo>
                  <a:lnTo>
                    <a:pt x="70" y="335"/>
                  </a:lnTo>
                  <a:lnTo>
                    <a:pt x="42" y="305"/>
                  </a:lnTo>
                  <a:lnTo>
                    <a:pt x="20" y="271"/>
                  </a:lnTo>
                  <a:lnTo>
                    <a:pt x="6" y="231"/>
                  </a:lnTo>
                  <a:lnTo>
                    <a:pt x="0" y="187"/>
                  </a:lnTo>
                  <a:lnTo>
                    <a:pt x="6" y="146"/>
                  </a:lnTo>
                  <a:lnTo>
                    <a:pt x="20" y="106"/>
                  </a:lnTo>
                  <a:lnTo>
                    <a:pt x="42" y="72"/>
                  </a:lnTo>
                  <a:lnTo>
                    <a:pt x="70" y="42"/>
                  </a:lnTo>
                  <a:lnTo>
                    <a:pt x="106" y="20"/>
                  </a:lnTo>
                  <a:lnTo>
                    <a:pt x="143" y="6"/>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8" name="Freeform 58">
              <a:extLst>
                <a:ext uri="{FF2B5EF4-FFF2-40B4-BE49-F238E27FC236}">
                  <a16:creationId xmlns="" xmlns:a16="http://schemas.microsoft.com/office/drawing/2014/main" id="{6D6E1A06-5ECF-4510-A9F3-226817038370}"/>
                </a:ext>
              </a:extLst>
            </p:cNvPr>
            <p:cNvSpPr>
              <a:spLocks/>
            </p:cNvSpPr>
            <p:nvPr/>
          </p:nvSpPr>
          <p:spPr bwMode="auto">
            <a:xfrm>
              <a:off x="4305308" y="4797789"/>
              <a:ext cx="2476502" cy="296857"/>
            </a:xfrm>
            <a:custGeom>
              <a:avLst/>
              <a:gdLst>
                <a:gd name="T0" fmla="*/ 187 w 3120"/>
                <a:gd name="T1" fmla="*/ 0 h 375"/>
                <a:gd name="T2" fmla="*/ 2932 w 3120"/>
                <a:gd name="T3" fmla="*/ 0 h 375"/>
                <a:gd name="T4" fmla="*/ 2974 w 3120"/>
                <a:gd name="T5" fmla="*/ 4 h 375"/>
                <a:gd name="T6" fmla="*/ 3014 w 3120"/>
                <a:gd name="T7" fmla="*/ 20 h 375"/>
                <a:gd name="T8" fmla="*/ 3050 w 3120"/>
                <a:gd name="T9" fmla="*/ 42 h 375"/>
                <a:gd name="T10" fmla="*/ 3078 w 3120"/>
                <a:gd name="T11" fmla="*/ 70 h 375"/>
                <a:gd name="T12" fmla="*/ 3100 w 3120"/>
                <a:gd name="T13" fmla="*/ 106 h 375"/>
                <a:gd name="T14" fmla="*/ 3114 w 3120"/>
                <a:gd name="T15" fmla="*/ 144 h 375"/>
                <a:gd name="T16" fmla="*/ 3120 w 3120"/>
                <a:gd name="T17" fmla="*/ 188 h 375"/>
                <a:gd name="T18" fmla="*/ 3114 w 3120"/>
                <a:gd name="T19" fmla="*/ 229 h 375"/>
                <a:gd name="T20" fmla="*/ 3100 w 3120"/>
                <a:gd name="T21" fmla="*/ 269 h 375"/>
                <a:gd name="T22" fmla="*/ 3078 w 3120"/>
                <a:gd name="T23" fmla="*/ 305 h 375"/>
                <a:gd name="T24" fmla="*/ 3050 w 3120"/>
                <a:gd name="T25" fmla="*/ 333 h 375"/>
                <a:gd name="T26" fmla="*/ 3014 w 3120"/>
                <a:gd name="T27" fmla="*/ 355 h 375"/>
                <a:gd name="T28" fmla="*/ 2974 w 3120"/>
                <a:gd name="T29" fmla="*/ 369 h 375"/>
                <a:gd name="T30" fmla="*/ 2932 w 3120"/>
                <a:gd name="T31" fmla="*/ 375 h 375"/>
                <a:gd name="T32" fmla="*/ 187 w 3120"/>
                <a:gd name="T33" fmla="*/ 375 h 375"/>
                <a:gd name="T34" fmla="*/ 143 w 3120"/>
                <a:gd name="T35" fmla="*/ 369 h 375"/>
                <a:gd name="T36" fmla="*/ 106 w 3120"/>
                <a:gd name="T37" fmla="*/ 355 h 375"/>
                <a:gd name="T38" fmla="*/ 70 w 3120"/>
                <a:gd name="T39" fmla="*/ 333 h 375"/>
                <a:gd name="T40" fmla="*/ 42 w 3120"/>
                <a:gd name="T41" fmla="*/ 305 h 375"/>
                <a:gd name="T42" fmla="*/ 20 w 3120"/>
                <a:gd name="T43" fmla="*/ 269 h 375"/>
                <a:gd name="T44" fmla="*/ 6 w 3120"/>
                <a:gd name="T45" fmla="*/ 229 h 375"/>
                <a:gd name="T46" fmla="*/ 0 w 3120"/>
                <a:gd name="T47" fmla="*/ 188 h 375"/>
                <a:gd name="T48" fmla="*/ 6 w 3120"/>
                <a:gd name="T49" fmla="*/ 144 h 375"/>
                <a:gd name="T50" fmla="*/ 20 w 3120"/>
                <a:gd name="T51" fmla="*/ 106 h 375"/>
                <a:gd name="T52" fmla="*/ 42 w 3120"/>
                <a:gd name="T53" fmla="*/ 70 h 375"/>
                <a:gd name="T54" fmla="*/ 70 w 3120"/>
                <a:gd name="T55" fmla="*/ 42 h 375"/>
                <a:gd name="T56" fmla="*/ 106 w 3120"/>
                <a:gd name="T57" fmla="*/ 20 h 375"/>
                <a:gd name="T58" fmla="*/ 143 w 3120"/>
                <a:gd name="T59" fmla="*/ 4 h 375"/>
                <a:gd name="T60" fmla="*/ 187 w 3120"/>
                <a:gd name="T61"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0" h="375">
                  <a:moveTo>
                    <a:pt x="187" y="0"/>
                  </a:moveTo>
                  <a:lnTo>
                    <a:pt x="2932" y="0"/>
                  </a:lnTo>
                  <a:lnTo>
                    <a:pt x="2974" y="4"/>
                  </a:lnTo>
                  <a:lnTo>
                    <a:pt x="3014" y="20"/>
                  </a:lnTo>
                  <a:lnTo>
                    <a:pt x="3050" y="42"/>
                  </a:lnTo>
                  <a:lnTo>
                    <a:pt x="3078" y="70"/>
                  </a:lnTo>
                  <a:lnTo>
                    <a:pt x="3100" y="106"/>
                  </a:lnTo>
                  <a:lnTo>
                    <a:pt x="3114" y="144"/>
                  </a:lnTo>
                  <a:lnTo>
                    <a:pt x="3120" y="188"/>
                  </a:lnTo>
                  <a:lnTo>
                    <a:pt x="3114" y="229"/>
                  </a:lnTo>
                  <a:lnTo>
                    <a:pt x="3100" y="269"/>
                  </a:lnTo>
                  <a:lnTo>
                    <a:pt x="3078" y="305"/>
                  </a:lnTo>
                  <a:lnTo>
                    <a:pt x="3050" y="333"/>
                  </a:lnTo>
                  <a:lnTo>
                    <a:pt x="3014" y="355"/>
                  </a:lnTo>
                  <a:lnTo>
                    <a:pt x="2974" y="369"/>
                  </a:lnTo>
                  <a:lnTo>
                    <a:pt x="2932" y="375"/>
                  </a:lnTo>
                  <a:lnTo>
                    <a:pt x="187" y="375"/>
                  </a:lnTo>
                  <a:lnTo>
                    <a:pt x="143" y="369"/>
                  </a:lnTo>
                  <a:lnTo>
                    <a:pt x="106" y="355"/>
                  </a:lnTo>
                  <a:lnTo>
                    <a:pt x="70" y="333"/>
                  </a:lnTo>
                  <a:lnTo>
                    <a:pt x="42" y="305"/>
                  </a:lnTo>
                  <a:lnTo>
                    <a:pt x="20" y="269"/>
                  </a:lnTo>
                  <a:lnTo>
                    <a:pt x="6" y="229"/>
                  </a:lnTo>
                  <a:lnTo>
                    <a:pt x="0" y="188"/>
                  </a:lnTo>
                  <a:lnTo>
                    <a:pt x="6" y="144"/>
                  </a:lnTo>
                  <a:lnTo>
                    <a:pt x="20" y="106"/>
                  </a:lnTo>
                  <a:lnTo>
                    <a:pt x="42" y="70"/>
                  </a:lnTo>
                  <a:lnTo>
                    <a:pt x="70" y="42"/>
                  </a:lnTo>
                  <a:lnTo>
                    <a:pt x="106" y="20"/>
                  </a:lnTo>
                  <a:lnTo>
                    <a:pt x="143" y="4"/>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9" name="Freeform 59">
              <a:extLst>
                <a:ext uri="{FF2B5EF4-FFF2-40B4-BE49-F238E27FC236}">
                  <a16:creationId xmlns="" xmlns:a16="http://schemas.microsoft.com/office/drawing/2014/main" id="{D29ECB0A-08C8-4D6B-AF26-1C6CA41BC257}"/>
                </a:ext>
              </a:extLst>
            </p:cNvPr>
            <p:cNvSpPr>
              <a:spLocks/>
            </p:cNvSpPr>
            <p:nvPr/>
          </p:nvSpPr>
          <p:spPr bwMode="auto">
            <a:xfrm>
              <a:off x="4305308" y="5505813"/>
              <a:ext cx="2476502" cy="295271"/>
            </a:xfrm>
            <a:custGeom>
              <a:avLst/>
              <a:gdLst>
                <a:gd name="T0" fmla="*/ 187 w 3120"/>
                <a:gd name="T1" fmla="*/ 0 h 373"/>
                <a:gd name="T2" fmla="*/ 2932 w 3120"/>
                <a:gd name="T3" fmla="*/ 0 h 373"/>
                <a:gd name="T4" fmla="*/ 2974 w 3120"/>
                <a:gd name="T5" fmla="*/ 4 h 373"/>
                <a:gd name="T6" fmla="*/ 3014 w 3120"/>
                <a:gd name="T7" fmla="*/ 18 h 373"/>
                <a:gd name="T8" fmla="*/ 3050 w 3120"/>
                <a:gd name="T9" fmla="*/ 40 h 373"/>
                <a:gd name="T10" fmla="*/ 3078 w 3120"/>
                <a:gd name="T11" fmla="*/ 70 h 373"/>
                <a:gd name="T12" fmla="*/ 3100 w 3120"/>
                <a:gd name="T13" fmla="*/ 104 h 373"/>
                <a:gd name="T14" fmla="*/ 3114 w 3120"/>
                <a:gd name="T15" fmla="*/ 144 h 373"/>
                <a:gd name="T16" fmla="*/ 3120 w 3120"/>
                <a:gd name="T17" fmla="*/ 186 h 373"/>
                <a:gd name="T18" fmla="*/ 3114 w 3120"/>
                <a:gd name="T19" fmla="*/ 229 h 373"/>
                <a:gd name="T20" fmla="*/ 3100 w 3120"/>
                <a:gd name="T21" fmla="*/ 269 h 373"/>
                <a:gd name="T22" fmla="*/ 3078 w 3120"/>
                <a:gd name="T23" fmla="*/ 303 h 373"/>
                <a:gd name="T24" fmla="*/ 3050 w 3120"/>
                <a:gd name="T25" fmla="*/ 333 h 373"/>
                <a:gd name="T26" fmla="*/ 3014 w 3120"/>
                <a:gd name="T27" fmla="*/ 355 h 373"/>
                <a:gd name="T28" fmla="*/ 2974 w 3120"/>
                <a:gd name="T29" fmla="*/ 369 h 373"/>
                <a:gd name="T30" fmla="*/ 2932 w 3120"/>
                <a:gd name="T31" fmla="*/ 373 h 373"/>
                <a:gd name="T32" fmla="*/ 187 w 3120"/>
                <a:gd name="T33" fmla="*/ 373 h 373"/>
                <a:gd name="T34" fmla="*/ 143 w 3120"/>
                <a:gd name="T35" fmla="*/ 369 h 373"/>
                <a:gd name="T36" fmla="*/ 106 w 3120"/>
                <a:gd name="T37" fmla="*/ 355 h 373"/>
                <a:gd name="T38" fmla="*/ 70 w 3120"/>
                <a:gd name="T39" fmla="*/ 333 h 373"/>
                <a:gd name="T40" fmla="*/ 42 w 3120"/>
                <a:gd name="T41" fmla="*/ 303 h 373"/>
                <a:gd name="T42" fmla="*/ 20 w 3120"/>
                <a:gd name="T43" fmla="*/ 269 h 373"/>
                <a:gd name="T44" fmla="*/ 6 w 3120"/>
                <a:gd name="T45" fmla="*/ 229 h 373"/>
                <a:gd name="T46" fmla="*/ 0 w 3120"/>
                <a:gd name="T47" fmla="*/ 186 h 373"/>
                <a:gd name="T48" fmla="*/ 6 w 3120"/>
                <a:gd name="T49" fmla="*/ 144 h 373"/>
                <a:gd name="T50" fmla="*/ 20 w 3120"/>
                <a:gd name="T51" fmla="*/ 104 h 373"/>
                <a:gd name="T52" fmla="*/ 42 w 3120"/>
                <a:gd name="T53" fmla="*/ 70 h 373"/>
                <a:gd name="T54" fmla="*/ 70 w 3120"/>
                <a:gd name="T55" fmla="*/ 40 h 373"/>
                <a:gd name="T56" fmla="*/ 106 w 3120"/>
                <a:gd name="T57" fmla="*/ 18 h 373"/>
                <a:gd name="T58" fmla="*/ 143 w 3120"/>
                <a:gd name="T59" fmla="*/ 4 h 373"/>
                <a:gd name="T60" fmla="*/ 187 w 3120"/>
                <a:gd name="T61"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0" h="373">
                  <a:moveTo>
                    <a:pt x="187" y="0"/>
                  </a:moveTo>
                  <a:lnTo>
                    <a:pt x="2932" y="0"/>
                  </a:lnTo>
                  <a:lnTo>
                    <a:pt x="2974" y="4"/>
                  </a:lnTo>
                  <a:lnTo>
                    <a:pt x="3014" y="18"/>
                  </a:lnTo>
                  <a:lnTo>
                    <a:pt x="3050" y="40"/>
                  </a:lnTo>
                  <a:lnTo>
                    <a:pt x="3078" y="70"/>
                  </a:lnTo>
                  <a:lnTo>
                    <a:pt x="3100" y="104"/>
                  </a:lnTo>
                  <a:lnTo>
                    <a:pt x="3114" y="144"/>
                  </a:lnTo>
                  <a:lnTo>
                    <a:pt x="3120" y="186"/>
                  </a:lnTo>
                  <a:lnTo>
                    <a:pt x="3114" y="229"/>
                  </a:lnTo>
                  <a:lnTo>
                    <a:pt x="3100" y="269"/>
                  </a:lnTo>
                  <a:lnTo>
                    <a:pt x="3078" y="303"/>
                  </a:lnTo>
                  <a:lnTo>
                    <a:pt x="3050" y="333"/>
                  </a:lnTo>
                  <a:lnTo>
                    <a:pt x="3014" y="355"/>
                  </a:lnTo>
                  <a:lnTo>
                    <a:pt x="2974" y="369"/>
                  </a:lnTo>
                  <a:lnTo>
                    <a:pt x="2932" y="373"/>
                  </a:lnTo>
                  <a:lnTo>
                    <a:pt x="187" y="373"/>
                  </a:lnTo>
                  <a:lnTo>
                    <a:pt x="143" y="369"/>
                  </a:lnTo>
                  <a:lnTo>
                    <a:pt x="106" y="355"/>
                  </a:lnTo>
                  <a:lnTo>
                    <a:pt x="70" y="333"/>
                  </a:lnTo>
                  <a:lnTo>
                    <a:pt x="42" y="303"/>
                  </a:lnTo>
                  <a:lnTo>
                    <a:pt x="20" y="269"/>
                  </a:lnTo>
                  <a:lnTo>
                    <a:pt x="6" y="229"/>
                  </a:lnTo>
                  <a:lnTo>
                    <a:pt x="0" y="186"/>
                  </a:lnTo>
                  <a:lnTo>
                    <a:pt x="6" y="144"/>
                  </a:lnTo>
                  <a:lnTo>
                    <a:pt x="20" y="104"/>
                  </a:lnTo>
                  <a:lnTo>
                    <a:pt x="42" y="70"/>
                  </a:lnTo>
                  <a:lnTo>
                    <a:pt x="70" y="40"/>
                  </a:lnTo>
                  <a:lnTo>
                    <a:pt x="106" y="18"/>
                  </a:lnTo>
                  <a:lnTo>
                    <a:pt x="143" y="4"/>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157" name="TextBox 156">
            <a:extLst>
              <a:ext uri="{FF2B5EF4-FFF2-40B4-BE49-F238E27FC236}">
                <a16:creationId xmlns="" xmlns:a16="http://schemas.microsoft.com/office/drawing/2014/main" id="{753CB0F6-A009-4379-AE61-3841B57945EC}"/>
              </a:ext>
            </a:extLst>
          </p:cNvPr>
          <p:cNvSpPr txBox="1"/>
          <p:nvPr/>
        </p:nvSpPr>
        <p:spPr>
          <a:xfrm>
            <a:off x="1818399" y="1406433"/>
            <a:ext cx="1797287" cy="369332"/>
          </a:xfrm>
          <a:prstGeom prst="rect">
            <a:avLst/>
          </a:prstGeom>
          <a:noFill/>
        </p:spPr>
        <p:txBody>
          <a:bodyPr wrap="none" rtlCol="0">
            <a:spAutoFit/>
          </a:bodyPr>
          <a:lstStyle/>
          <a:p>
            <a:pPr algn="ctr"/>
            <a:r>
              <a:rPr lang="en-GB" sz="1800" dirty="0" smtClean="0">
                <a:solidFill>
                  <a:srgbClr val="034B64"/>
                </a:solidFill>
                <a:latin typeface="Century Gothic" panose="020B0502020202020204" pitchFamily="34" charset="0"/>
              </a:rPr>
              <a:t>የትምህርት ተደራሽነት</a:t>
            </a:r>
            <a:endParaRPr lang="en-GB" sz="1800" dirty="0">
              <a:solidFill>
                <a:srgbClr val="034B64"/>
              </a:solidFill>
              <a:latin typeface="Century Gothic" panose="020B0502020202020204" pitchFamily="34" charset="0"/>
            </a:endParaRPr>
          </a:p>
        </p:txBody>
      </p:sp>
      <p:grpSp>
        <p:nvGrpSpPr>
          <p:cNvPr id="2" name="Group 1">
            <a:extLst>
              <a:ext uri="{FF2B5EF4-FFF2-40B4-BE49-F238E27FC236}">
                <a16:creationId xmlns="" xmlns:a16="http://schemas.microsoft.com/office/drawing/2014/main" id="{B53C0E86-D18A-40E2-8623-3E41983DA812}"/>
              </a:ext>
            </a:extLst>
          </p:cNvPr>
          <p:cNvGrpSpPr/>
          <p:nvPr/>
        </p:nvGrpSpPr>
        <p:grpSpPr>
          <a:xfrm>
            <a:off x="8563755" y="318903"/>
            <a:ext cx="420428" cy="366088"/>
            <a:chOff x="8563755" y="318903"/>
            <a:chExt cx="420428" cy="366088"/>
          </a:xfrm>
        </p:grpSpPr>
        <p:grpSp>
          <p:nvGrpSpPr>
            <p:cNvPr id="44" name="Group 43">
              <a:extLst>
                <a:ext uri="{FF2B5EF4-FFF2-40B4-BE49-F238E27FC236}">
                  <a16:creationId xmlns="" xmlns:a16="http://schemas.microsoft.com/office/drawing/2014/main" id="{85A0A18C-4BF8-4F69-A9C7-BA4C3BBDD34F}"/>
                </a:ext>
              </a:extLst>
            </p:cNvPr>
            <p:cNvGrpSpPr/>
            <p:nvPr/>
          </p:nvGrpSpPr>
          <p:grpSpPr>
            <a:xfrm>
              <a:off x="8563755" y="318903"/>
              <a:ext cx="420428" cy="366088"/>
              <a:chOff x="8563755" y="318903"/>
              <a:chExt cx="420428" cy="366088"/>
            </a:xfrm>
          </p:grpSpPr>
          <p:sp>
            <p:nvSpPr>
              <p:cNvPr id="47" name="Rectangle: Rounded Corners 10">
                <a:extLst>
                  <a:ext uri="{FF2B5EF4-FFF2-40B4-BE49-F238E27FC236}">
                    <a16:creationId xmlns="" xmlns:a16="http://schemas.microsoft.com/office/drawing/2014/main" id="{D96ABA5D-D592-4506-9084-DA27EA221327}"/>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8" name="Rectangle: Rounded Corners 11">
                <a:extLst>
                  <a:ext uri="{FF2B5EF4-FFF2-40B4-BE49-F238E27FC236}">
                    <a16:creationId xmlns="" xmlns:a16="http://schemas.microsoft.com/office/drawing/2014/main" id="{EBCBB19B-1380-452F-B4BB-E4AF76D26D23}"/>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grpSp>
          <p:nvGrpSpPr>
            <p:cNvPr id="160" name="Group 159">
              <a:extLst>
                <a:ext uri="{FF2B5EF4-FFF2-40B4-BE49-F238E27FC236}">
                  <a16:creationId xmlns="" xmlns:a16="http://schemas.microsoft.com/office/drawing/2014/main" id="{3394248D-484B-438B-A8D1-C08BF74D057A}"/>
                </a:ext>
              </a:extLst>
            </p:cNvPr>
            <p:cNvGrpSpPr/>
            <p:nvPr/>
          </p:nvGrpSpPr>
          <p:grpSpPr>
            <a:xfrm>
              <a:off x="8718367" y="430556"/>
              <a:ext cx="171489" cy="155755"/>
              <a:chOff x="6166420" y="4225094"/>
              <a:chExt cx="148107" cy="147970"/>
            </a:xfrm>
            <a:solidFill>
              <a:schemeClr val="bg1"/>
            </a:solidFill>
          </p:grpSpPr>
          <p:sp>
            <p:nvSpPr>
              <p:cNvPr id="161" name="Freeform 42">
                <a:extLst>
                  <a:ext uri="{FF2B5EF4-FFF2-40B4-BE49-F238E27FC236}">
                    <a16:creationId xmlns="" xmlns:a16="http://schemas.microsoft.com/office/drawing/2014/main" id="{B00A77D2-6112-44FF-A498-9879808B3061}"/>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162" name="Freeform 43">
                <a:extLst>
                  <a:ext uri="{FF2B5EF4-FFF2-40B4-BE49-F238E27FC236}">
                    <a16:creationId xmlns="" xmlns:a16="http://schemas.microsoft.com/office/drawing/2014/main" id="{54A67D8D-9705-4324-922C-92D0C53346C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163" name="Freeform 44">
                <a:extLst>
                  <a:ext uri="{FF2B5EF4-FFF2-40B4-BE49-F238E27FC236}">
                    <a16:creationId xmlns="" xmlns:a16="http://schemas.microsoft.com/office/drawing/2014/main" id="{ECAE1E19-B6A2-4938-8FAE-52566DB79A5F}"/>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spTree>
    <p:extLst>
      <p:ext uri="{BB962C8B-B14F-4D97-AF65-F5344CB8AC3E}">
        <p14:creationId xmlns:p14="http://schemas.microsoft.com/office/powerpoint/2010/main" val="12670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120" name="Chart 119">
            <a:extLst>
              <a:ext uri="{FF2B5EF4-FFF2-40B4-BE49-F238E27FC236}">
                <a16:creationId xmlns="" xmlns:a16="http://schemas.microsoft.com/office/drawing/2014/main" id="{7ADC1F97-4037-41B0-A75E-6DCE5FC15D03}"/>
              </a:ext>
            </a:extLst>
          </p:cNvPr>
          <p:cNvGraphicFramePr>
            <a:graphicFrameLocks/>
          </p:cNvGraphicFramePr>
          <p:nvPr>
            <p:extLst>
              <p:ext uri="{D42A27DB-BD31-4B8C-83A1-F6EECF244321}">
                <p14:modId xmlns:p14="http://schemas.microsoft.com/office/powerpoint/2010/main" val="350327302"/>
              </p:ext>
            </p:extLst>
          </p:nvPr>
        </p:nvGraphicFramePr>
        <p:xfrm>
          <a:off x="947144" y="1422473"/>
          <a:ext cx="2254970" cy="1478003"/>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 24">
            <a:extLst>
              <a:ext uri="{FF2B5EF4-FFF2-40B4-BE49-F238E27FC236}">
                <a16:creationId xmlns="" xmlns:a16="http://schemas.microsoft.com/office/drawing/2014/main" id="{2C0CDDA6-2997-40EE-88D2-A9CB185433C1}"/>
              </a:ext>
            </a:extLst>
          </p:cNvPr>
          <p:cNvGrpSpPr/>
          <p:nvPr/>
        </p:nvGrpSpPr>
        <p:grpSpPr>
          <a:xfrm>
            <a:off x="1077905" y="1095978"/>
            <a:ext cx="3494095" cy="538537"/>
            <a:chOff x="1077905" y="1198402"/>
            <a:chExt cx="3494095" cy="538537"/>
          </a:xfrm>
        </p:grpSpPr>
        <p:pic>
          <p:nvPicPr>
            <p:cNvPr id="119" name="Graphic 118" descr="BarChart_LTR">
              <a:extLst>
                <a:ext uri="{FF2B5EF4-FFF2-40B4-BE49-F238E27FC236}">
                  <a16:creationId xmlns="" xmlns:a16="http://schemas.microsoft.com/office/drawing/2014/main" id="{71FDAC79-4535-4B29-878B-57398C18C4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7905" y="1198402"/>
              <a:ext cx="292076" cy="285562"/>
            </a:xfrm>
            <a:prstGeom prst="rect">
              <a:avLst/>
            </a:prstGeom>
          </p:spPr>
        </p:pic>
        <p:sp>
          <p:nvSpPr>
            <p:cNvPr id="158" name="TextBox 157">
              <a:extLst>
                <a:ext uri="{FF2B5EF4-FFF2-40B4-BE49-F238E27FC236}">
                  <a16:creationId xmlns="" xmlns:a16="http://schemas.microsoft.com/office/drawing/2014/main" id="{1169DDEA-9E2E-4019-9F8B-9EB31E3F1472}"/>
                </a:ext>
              </a:extLst>
            </p:cNvPr>
            <p:cNvSpPr txBox="1"/>
            <p:nvPr/>
          </p:nvSpPr>
          <p:spPr>
            <a:xfrm>
              <a:off x="1364566" y="1213719"/>
              <a:ext cx="3207434" cy="523220"/>
            </a:xfrm>
            <a:prstGeom prst="rect">
              <a:avLst/>
            </a:prstGeom>
            <a:noFill/>
          </p:spPr>
          <p:txBody>
            <a:bodyPr wrap="square" rtlCol="0">
              <a:spAutoFit/>
            </a:bodyPr>
            <a:lstStyle/>
            <a:p>
              <a:r>
                <a:rPr lang="am-ET" dirty="0">
                  <a:solidFill>
                    <a:srgbClr val="034B64"/>
                  </a:solidFill>
                  <a:latin typeface="Century Gothic" panose="020B0502020202020204" pitchFamily="34" charset="0"/>
                </a:rPr>
                <a:t>አመታዊ </a:t>
              </a:r>
              <a:r>
                <a:rPr lang="am-ET" dirty="0" smtClean="0">
                  <a:solidFill>
                    <a:srgbClr val="034B64"/>
                  </a:solidFill>
                  <a:latin typeface="Century Gothic" panose="020B0502020202020204" pitchFamily="34" charset="0"/>
                </a:rPr>
                <a:t>የነፍስ </a:t>
              </a:r>
              <a:r>
                <a:rPr lang="am-ET" dirty="0">
                  <a:solidFill>
                    <a:srgbClr val="034B64"/>
                  </a:solidFill>
                  <a:latin typeface="Century Gothic" panose="020B0502020202020204" pitchFamily="34" charset="0"/>
                </a:rPr>
                <a:t>ወከፍ ገቢ በጊዜው የገበያ </a:t>
              </a:r>
              <a:r>
                <a:rPr lang="am-ET" dirty="0" smtClean="0">
                  <a:solidFill>
                    <a:srgbClr val="034B64"/>
                  </a:solidFill>
                  <a:latin typeface="Century Gothic" panose="020B0502020202020204" pitchFamily="34" charset="0"/>
                </a:rPr>
                <a:t>ዋጋ</a:t>
              </a:r>
              <a:r>
                <a:rPr lang="en-US" dirty="0" smtClean="0">
                  <a:solidFill>
                    <a:srgbClr val="034B64"/>
                  </a:solidFill>
                  <a:latin typeface="Century Gothic" panose="020B0502020202020204" pitchFamily="34" charset="0"/>
                </a:rPr>
                <a:t> (በ</a:t>
              </a:r>
              <a:r>
                <a:rPr lang="am-ET" dirty="0" smtClean="0">
                  <a:solidFill>
                    <a:srgbClr val="034B64"/>
                  </a:solidFill>
                  <a:latin typeface="Century Gothic" panose="020B0502020202020204" pitchFamily="34" charset="0"/>
                </a:rPr>
                <a:t>አሜሪካን ዶላር</a:t>
              </a:r>
              <a:r>
                <a:rPr lang="en-GB" dirty="0">
                  <a:solidFill>
                    <a:srgbClr val="034B64"/>
                  </a:solidFill>
                  <a:latin typeface="Century Gothic" panose="020B0502020202020204" pitchFamily="34" charset="0"/>
                </a:rPr>
                <a:t> </a:t>
              </a:r>
              <a:r>
                <a:rPr lang="en-GB" dirty="0" smtClean="0">
                  <a:solidFill>
                    <a:srgbClr val="034B64"/>
                  </a:solidFill>
                  <a:latin typeface="Century Gothic" panose="020B0502020202020204" pitchFamily="34" charset="0"/>
                </a:rPr>
                <a:t>በ2010)</a:t>
              </a:r>
              <a:endParaRPr lang="en-GB" dirty="0">
                <a:solidFill>
                  <a:srgbClr val="034B64"/>
                </a:solidFill>
                <a:latin typeface="Century Gothic" panose="020B0502020202020204" pitchFamily="34" charset="0"/>
              </a:endParaRPr>
            </a:p>
          </p:txBody>
        </p:sp>
      </p:grpSp>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am-ET" sz="2000" b="1" dirty="0">
                <a:solidFill>
                  <a:srgbClr val="FFFFFF"/>
                </a:solidFill>
                <a:latin typeface="Century Gothic" panose="020B0502020202020204" pitchFamily="34" charset="0"/>
                <a:cs typeface="Segoe UI" panose="020B0502040204020203" pitchFamily="34" charset="0"/>
                <a:sym typeface="Barlow"/>
              </a:rPr>
              <a:t>ዝቅተኛ መካከለኛ ገቢ ካላቸው አገሮችን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ለመቀላቀል </a:t>
            </a:r>
            <a:r>
              <a:rPr lang="en-US" sz="2000" b="1" dirty="0" smtClean="0">
                <a:solidFill>
                  <a:srgbClr val="FFFFFF"/>
                </a:solidFill>
                <a:latin typeface="Century Gothic" panose="020B0502020202020204" pitchFamily="34" charset="0"/>
                <a:cs typeface="Segoe UI" panose="020B0502040204020203" pitchFamily="34" charset="0"/>
                <a:sym typeface="Barlow"/>
              </a:rPr>
              <a:t>ከ</a:t>
            </a:r>
            <a:r>
              <a:rPr lang="am-ET" sz="2000" b="1" dirty="0" smtClean="0">
                <a:solidFill>
                  <a:srgbClr val="FFFFFF"/>
                </a:solidFill>
                <a:latin typeface="Century Gothic" panose="020B0502020202020204" pitchFamily="34" charset="0"/>
                <a:cs typeface="Segoe UI" panose="020B0502040204020203" pitchFamily="34" charset="0"/>
                <a:sym typeface="Barlow"/>
              </a:rPr>
              <a:t>ሌሎቹ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መለኪያዎች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አንጻር </a:t>
            </a:r>
            <a:r>
              <a:rPr lang="en-US" sz="2000" b="1" dirty="0" smtClean="0">
                <a:solidFill>
                  <a:srgbClr val="FFFFFF"/>
                </a:solidFill>
                <a:latin typeface="Century Gothic" panose="020B0502020202020204" pitchFamily="34" charset="0"/>
                <a:cs typeface="Segoe UI" panose="020B0502040204020203" pitchFamily="34" charset="0"/>
                <a:sym typeface="Barlow"/>
              </a:rPr>
              <a:t> አሁንም  </a:t>
            </a:r>
            <a:r>
              <a:rPr lang="am-ET" sz="2000" b="1" dirty="0" smtClean="0">
                <a:solidFill>
                  <a:srgbClr val="FFFFFF"/>
                </a:solidFill>
                <a:latin typeface="Century Gothic" panose="020B0502020202020204" pitchFamily="34" charset="0"/>
                <a:cs typeface="Segoe UI" panose="020B0502040204020203" pitchFamily="34" charset="0"/>
                <a:sym typeface="Barlow"/>
              </a:rPr>
              <a:t>ብዙ </a:t>
            </a:r>
            <a:r>
              <a:rPr lang="am-ET" sz="2000" b="1" dirty="0">
                <a:solidFill>
                  <a:srgbClr val="FFFFFF"/>
                </a:solidFill>
                <a:latin typeface="Century Gothic" panose="020B0502020202020204" pitchFamily="34" charset="0"/>
                <a:cs typeface="Segoe UI" panose="020B0502040204020203" pitchFamily="34" charset="0"/>
                <a:sym typeface="Barlow"/>
              </a:rPr>
              <a:t>የሚቀረን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መሆኑ...</a:t>
            </a:r>
            <a:r>
              <a:rPr lang="en-US" sz="2000" b="1" dirty="0" smtClean="0">
                <a:solidFill>
                  <a:srgbClr val="FFFFFF"/>
                </a:solidFill>
                <a:latin typeface="Century Gothic" panose="020B0502020202020204" pitchFamily="34" charset="0"/>
                <a:cs typeface="Segoe UI" panose="020B0502040204020203" pitchFamily="34" charset="0"/>
                <a:sym typeface="Barlow"/>
              </a:rPr>
              <a:t> </a:t>
            </a:r>
            <a:endParaRPr lang="am-ET" sz="2000" b="1" dirty="0">
              <a:solidFill>
                <a:srgbClr val="FFFFFF"/>
              </a:solidFill>
              <a:latin typeface="Century Gothic" panose="020B0502020202020204" pitchFamily="34" charset="0"/>
              <a:cs typeface="Segoe UI" panose="020B0502040204020203" pitchFamily="34" charset="0"/>
              <a:sym typeface="Barlow"/>
            </a:endParaRPr>
          </a:p>
        </p:txBody>
      </p:sp>
      <p:sp>
        <p:nvSpPr>
          <p:cNvPr id="46" name="Rectangle: Rounded Corners 11">
            <a:extLst>
              <a:ext uri="{FF2B5EF4-FFF2-40B4-BE49-F238E27FC236}">
                <a16:creationId xmlns="" xmlns:a16="http://schemas.microsoft.com/office/drawing/2014/main" id="{CFF9BB6C-0326-4468-A14A-12FCB8E2D9E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9</a:t>
            </a:r>
          </a:p>
        </p:txBody>
      </p:sp>
      <p:graphicFrame>
        <p:nvGraphicFramePr>
          <p:cNvPr id="50" name="Chart 49">
            <a:extLst>
              <a:ext uri="{FF2B5EF4-FFF2-40B4-BE49-F238E27FC236}">
                <a16:creationId xmlns="" xmlns:a16="http://schemas.microsoft.com/office/drawing/2014/main" id="{85BC8E00-2FA0-4E32-AB10-7FD098494E30}"/>
              </a:ext>
            </a:extLst>
          </p:cNvPr>
          <p:cNvGraphicFramePr>
            <a:graphicFrameLocks/>
          </p:cNvGraphicFramePr>
          <p:nvPr>
            <p:extLst>
              <p:ext uri="{D42A27DB-BD31-4B8C-83A1-F6EECF244321}">
                <p14:modId xmlns:p14="http://schemas.microsoft.com/office/powerpoint/2010/main" val="1165434605"/>
              </p:ext>
            </p:extLst>
          </p:nvPr>
        </p:nvGraphicFramePr>
        <p:xfrm>
          <a:off x="947144" y="3731480"/>
          <a:ext cx="4800354" cy="1361380"/>
        </p:xfrm>
        <a:graphic>
          <a:graphicData uri="http://schemas.openxmlformats.org/drawingml/2006/chart">
            <c:chart xmlns:c="http://schemas.openxmlformats.org/drawingml/2006/chart" xmlns:r="http://schemas.openxmlformats.org/officeDocument/2006/relationships" r:id="rId6"/>
          </a:graphicData>
        </a:graphic>
      </p:graphicFrame>
      <p:grpSp>
        <p:nvGrpSpPr>
          <p:cNvPr id="27" name="Group 26">
            <a:extLst>
              <a:ext uri="{FF2B5EF4-FFF2-40B4-BE49-F238E27FC236}">
                <a16:creationId xmlns="" xmlns:a16="http://schemas.microsoft.com/office/drawing/2014/main" id="{FDAC6D40-8F48-4E34-8E2A-5C1D392B9D74}"/>
              </a:ext>
            </a:extLst>
          </p:cNvPr>
          <p:cNvGrpSpPr/>
          <p:nvPr/>
        </p:nvGrpSpPr>
        <p:grpSpPr>
          <a:xfrm>
            <a:off x="1077905" y="3350611"/>
            <a:ext cx="4729683" cy="338554"/>
            <a:chOff x="1148577" y="3350611"/>
            <a:chExt cx="4729683" cy="338554"/>
          </a:xfrm>
        </p:grpSpPr>
        <p:sp>
          <p:nvSpPr>
            <p:cNvPr id="154" name="Rectangle 16">
              <a:extLst>
                <a:ext uri="{FF2B5EF4-FFF2-40B4-BE49-F238E27FC236}">
                  <a16:creationId xmlns="" xmlns:a16="http://schemas.microsoft.com/office/drawing/2014/main" id="{DEFE0655-0364-422B-B297-F7C47143D6C2}"/>
                </a:ext>
              </a:extLst>
            </p:cNvPr>
            <p:cNvSpPr>
              <a:spLocks noChangeAspect="1"/>
            </p:cNvSpPr>
            <p:nvPr/>
          </p:nvSpPr>
          <p:spPr>
            <a:xfrm>
              <a:off x="1148577" y="3372650"/>
              <a:ext cx="180795" cy="23243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noFill/>
            <a:ln w="9525">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6" name="TextBox 155">
              <a:extLst>
                <a:ext uri="{FF2B5EF4-FFF2-40B4-BE49-F238E27FC236}">
                  <a16:creationId xmlns="" xmlns:a16="http://schemas.microsoft.com/office/drawing/2014/main" id="{A58205AA-8E64-44C2-A525-A2580D2B4462}"/>
                </a:ext>
              </a:extLst>
            </p:cNvPr>
            <p:cNvSpPr txBox="1"/>
            <p:nvPr/>
          </p:nvSpPr>
          <p:spPr>
            <a:xfrm>
              <a:off x="1346919" y="3350611"/>
              <a:ext cx="4531341" cy="338554"/>
            </a:xfrm>
            <a:prstGeom prst="rect">
              <a:avLst/>
            </a:prstGeom>
            <a:noFill/>
          </p:spPr>
          <p:txBody>
            <a:bodyPr wrap="square" rtlCol="0">
              <a:spAutoFit/>
            </a:bodyPr>
            <a:lstStyle/>
            <a:p>
              <a:r>
                <a:rPr lang="am-ET" sz="1600" dirty="0">
                  <a:solidFill>
                    <a:srgbClr val="034B64"/>
                  </a:solidFill>
                  <a:latin typeface="Century Gothic" panose="020B0502020202020204" pitchFamily="34" charset="0"/>
                </a:rPr>
                <a:t>የኤሌክትሪክ </a:t>
              </a:r>
              <a:r>
                <a:rPr lang="am-ET" sz="1600" dirty="0" smtClean="0">
                  <a:solidFill>
                    <a:srgbClr val="034B64"/>
                  </a:solidFill>
                  <a:latin typeface="Century Gothic" panose="020B0502020202020204" pitchFamily="34" charset="0"/>
                </a:rPr>
                <a:t>ኃይል</a:t>
              </a:r>
              <a:r>
                <a:rPr lang="en-US" sz="1600" dirty="0" smtClean="0">
                  <a:solidFill>
                    <a:srgbClr val="034B64"/>
                  </a:solidFill>
                  <a:latin typeface="Century Gothic" panose="020B0502020202020204" pitchFamily="34" charset="0"/>
                </a:rPr>
                <a:t>      </a:t>
              </a:r>
              <a:r>
                <a:rPr lang="am-ET" sz="1600" dirty="0" smtClean="0">
                  <a:solidFill>
                    <a:srgbClr val="034B64"/>
                  </a:solidFill>
                  <a:latin typeface="Century Gothic" panose="020B0502020202020204" pitchFamily="34" charset="0"/>
                </a:rPr>
                <a:t> </a:t>
              </a:r>
              <a:r>
                <a:rPr lang="am-ET" sz="1600" dirty="0">
                  <a:solidFill>
                    <a:srgbClr val="034B64"/>
                  </a:solidFill>
                  <a:latin typeface="Century Gothic" panose="020B0502020202020204" pitchFamily="34" charset="0"/>
                </a:rPr>
                <a:t>እና </a:t>
              </a:r>
              <a:r>
                <a:rPr lang="en-US" sz="1600" dirty="0" smtClean="0">
                  <a:solidFill>
                    <a:srgbClr val="034B64"/>
                  </a:solidFill>
                  <a:latin typeface="Century Gothic" panose="020B0502020202020204" pitchFamily="34" charset="0"/>
                </a:rPr>
                <a:t>         </a:t>
              </a:r>
              <a:r>
                <a:rPr lang="am-ET" sz="1600" dirty="0" smtClean="0">
                  <a:solidFill>
                    <a:srgbClr val="034B64"/>
                  </a:solidFill>
                  <a:latin typeface="Century Gothic" panose="020B0502020202020204" pitchFamily="34" charset="0"/>
                </a:rPr>
                <a:t>የንጹህ </a:t>
              </a:r>
              <a:r>
                <a:rPr lang="en-US" sz="1600" dirty="0" smtClean="0">
                  <a:solidFill>
                    <a:srgbClr val="034B64"/>
                  </a:solidFill>
                  <a:latin typeface="Century Gothic" panose="020B0502020202020204" pitchFamily="34" charset="0"/>
                </a:rPr>
                <a:t> የመጠጥ </a:t>
              </a:r>
              <a:r>
                <a:rPr lang="am-ET" sz="1600" dirty="0" smtClean="0">
                  <a:solidFill>
                    <a:srgbClr val="034B64"/>
                  </a:solidFill>
                  <a:latin typeface="Century Gothic" panose="020B0502020202020204" pitchFamily="34" charset="0"/>
                </a:rPr>
                <a:t>ውሃ</a:t>
              </a:r>
              <a:r>
                <a:rPr lang="en-US" sz="1600" dirty="0" smtClean="0">
                  <a:solidFill>
                    <a:srgbClr val="034B64"/>
                  </a:solidFill>
                  <a:latin typeface="Century Gothic" panose="020B0502020202020204" pitchFamily="34" charset="0"/>
                </a:rPr>
                <a:t> አቅርቦት</a:t>
              </a:r>
              <a:endParaRPr lang="en-GB" sz="1600" dirty="0">
                <a:solidFill>
                  <a:srgbClr val="034B64"/>
                </a:solidFill>
                <a:latin typeface="Century Gothic" panose="020B0502020202020204" pitchFamily="34" charset="0"/>
              </a:endParaRPr>
            </a:p>
          </p:txBody>
        </p:sp>
      </p:grpSp>
      <p:grpSp>
        <p:nvGrpSpPr>
          <p:cNvPr id="2" name="Group 1">
            <a:extLst>
              <a:ext uri="{FF2B5EF4-FFF2-40B4-BE49-F238E27FC236}">
                <a16:creationId xmlns="" xmlns:a16="http://schemas.microsoft.com/office/drawing/2014/main" id="{B53C0E86-D18A-40E2-8623-3E41983DA812}"/>
              </a:ext>
            </a:extLst>
          </p:cNvPr>
          <p:cNvGrpSpPr/>
          <p:nvPr/>
        </p:nvGrpSpPr>
        <p:grpSpPr>
          <a:xfrm>
            <a:off x="8563755" y="318903"/>
            <a:ext cx="420428" cy="366088"/>
            <a:chOff x="8563755" y="318903"/>
            <a:chExt cx="420428" cy="366088"/>
          </a:xfrm>
        </p:grpSpPr>
        <p:grpSp>
          <p:nvGrpSpPr>
            <p:cNvPr id="44" name="Group 43">
              <a:extLst>
                <a:ext uri="{FF2B5EF4-FFF2-40B4-BE49-F238E27FC236}">
                  <a16:creationId xmlns="" xmlns:a16="http://schemas.microsoft.com/office/drawing/2014/main" id="{85A0A18C-4BF8-4F69-A9C7-BA4C3BBDD34F}"/>
                </a:ext>
              </a:extLst>
            </p:cNvPr>
            <p:cNvGrpSpPr/>
            <p:nvPr/>
          </p:nvGrpSpPr>
          <p:grpSpPr>
            <a:xfrm>
              <a:off x="8563755" y="318903"/>
              <a:ext cx="420428" cy="366088"/>
              <a:chOff x="8563755" y="318903"/>
              <a:chExt cx="420428" cy="366088"/>
            </a:xfrm>
          </p:grpSpPr>
          <p:sp>
            <p:nvSpPr>
              <p:cNvPr id="47" name="Rectangle: Rounded Corners 10">
                <a:extLst>
                  <a:ext uri="{FF2B5EF4-FFF2-40B4-BE49-F238E27FC236}">
                    <a16:creationId xmlns="" xmlns:a16="http://schemas.microsoft.com/office/drawing/2014/main" id="{D96ABA5D-D592-4506-9084-DA27EA221327}"/>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8" name="Rectangle: Rounded Corners 11">
                <a:extLst>
                  <a:ext uri="{FF2B5EF4-FFF2-40B4-BE49-F238E27FC236}">
                    <a16:creationId xmlns="" xmlns:a16="http://schemas.microsoft.com/office/drawing/2014/main" id="{EBCBB19B-1380-452F-B4BB-E4AF76D26D23}"/>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grpSp>
          <p:nvGrpSpPr>
            <p:cNvPr id="160" name="Group 159">
              <a:extLst>
                <a:ext uri="{FF2B5EF4-FFF2-40B4-BE49-F238E27FC236}">
                  <a16:creationId xmlns="" xmlns:a16="http://schemas.microsoft.com/office/drawing/2014/main" id="{3394248D-484B-438B-A8D1-C08BF74D057A}"/>
                </a:ext>
              </a:extLst>
            </p:cNvPr>
            <p:cNvGrpSpPr/>
            <p:nvPr/>
          </p:nvGrpSpPr>
          <p:grpSpPr>
            <a:xfrm>
              <a:off x="8718367" y="430556"/>
              <a:ext cx="171489" cy="155755"/>
              <a:chOff x="6166420" y="4225094"/>
              <a:chExt cx="148107" cy="147970"/>
            </a:xfrm>
            <a:solidFill>
              <a:schemeClr val="bg1"/>
            </a:solidFill>
          </p:grpSpPr>
          <p:sp>
            <p:nvSpPr>
              <p:cNvPr id="161" name="Freeform 42">
                <a:extLst>
                  <a:ext uri="{FF2B5EF4-FFF2-40B4-BE49-F238E27FC236}">
                    <a16:creationId xmlns="" xmlns:a16="http://schemas.microsoft.com/office/drawing/2014/main" id="{B00A77D2-6112-44FF-A498-9879808B3061}"/>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162" name="Freeform 43">
                <a:extLst>
                  <a:ext uri="{FF2B5EF4-FFF2-40B4-BE49-F238E27FC236}">
                    <a16:creationId xmlns="" xmlns:a16="http://schemas.microsoft.com/office/drawing/2014/main" id="{54A67D8D-9705-4324-922C-92D0C53346C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163" name="Freeform 44">
                <a:extLst>
                  <a:ext uri="{FF2B5EF4-FFF2-40B4-BE49-F238E27FC236}">
                    <a16:creationId xmlns="" xmlns:a16="http://schemas.microsoft.com/office/drawing/2014/main" id="{ECAE1E19-B6A2-4938-8FAE-52566DB79A5F}"/>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sp>
        <p:nvSpPr>
          <p:cNvPr id="10" name="Rectangle: Rounded Corners 9">
            <a:extLst>
              <a:ext uri="{FF2B5EF4-FFF2-40B4-BE49-F238E27FC236}">
                <a16:creationId xmlns="" xmlns:a16="http://schemas.microsoft.com/office/drawing/2014/main" id="{A8886CC7-B2EA-4D1B-B418-8059D760746A}"/>
              </a:ext>
            </a:extLst>
          </p:cNvPr>
          <p:cNvSpPr/>
          <p:nvPr/>
        </p:nvSpPr>
        <p:spPr>
          <a:xfrm>
            <a:off x="3241205" y="1612621"/>
            <a:ext cx="1617456" cy="1384995"/>
          </a:xfrm>
          <a:prstGeom prst="roundRect">
            <a:avLst>
              <a:gd name="adj" fmla="val 0"/>
            </a:avLst>
          </a:prstGeom>
          <a:ln>
            <a:solidFill>
              <a:schemeClr val="bg1">
                <a:lumMod val="85000"/>
              </a:schemeClr>
            </a:solidFill>
          </a:ln>
        </p:spPr>
        <p:txBody>
          <a:bodyPr wrap="square" anchor="ctr">
            <a:spAutoFit/>
          </a:bodyPr>
          <a:lstStyle/>
          <a:p>
            <a:r>
              <a:rPr lang="am-ET" dirty="0" smtClean="0">
                <a:solidFill>
                  <a:schemeClr val="accent4"/>
                </a:solidFill>
                <a:latin typeface="Century Gothic" panose="020B0502020202020204" pitchFamily="34" charset="0"/>
                <a:cs typeface="Segoe UI" panose="020B0502040204020203" pitchFamily="34" charset="0"/>
              </a:rPr>
              <a:t>የዛሬዎቹን ዝቅተኛ </a:t>
            </a:r>
            <a:r>
              <a:rPr lang="am-ET" dirty="0">
                <a:solidFill>
                  <a:schemeClr val="accent4"/>
                </a:solidFill>
                <a:latin typeface="Century Gothic" panose="020B0502020202020204" pitchFamily="34" charset="0"/>
                <a:cs typeface="Segoe UI" panose="020B0502040204020203" pitchFamily="34" charset="0"/>
              </a:rPr>
              <a:t>መካከለኛ ገቢ ያላቸው አገሮችን ለመቀላቀል የነፍስ ወከፍ ገቢያችንን በሶስት እጥፍ ማሳደግን ይጠይቃል፤</a:t>
            </a:r>
          </a:p>
        </p:txBody>
      </p:sp>
      <p:graphicFrame>
        <p:nvGraphicFramePr>
          <p:cNvPr id="121" name="Chart 120">
            <a:extLst>
              <a:ext uri="{FF2B5EF4-FFF2-40B4-BE49-F238E27FC236}">
                <a16:creationId xmlns="" xmlns:a16="http://schemas.microsoft.com/office/drawing/2014/main" id="{38292743-389D-4849-9C2A-4A4CB0A0EF85}"/>
              </a:ext>
            </a:extLst>
          </p:cNvPr>
          <p:cNvGraphicFramePr>
            <a:graphicFrameLocks/>
          </p:cNvGraphicFramePr>
          <p:nvPr>
            <p:extLst>
              <p:ext uri="{D42A27DB-BD31-4B8C-83A1-F6EECF244321}">
                <p14:modId xmlns:p14="http://schemas.microsoft.com/office/powerpoint/2010/main" val="712766703"/>
              </p:ext>
            </p:extLst>
          </p:nvPr>
        </p:nvGraphicFramePr>
        <p:xfrm>
          <a:off x="4994521" y="1519506"/>
          <a:ext cx="2254970" cy="1468006"/>
        </p:xfrm>
        <a:graphic>
          <a:graphicData uri="http://schemas.openxmlformats.org/drawingml/2006/chart">
            <c:chart xmlns:c="http://schemas.openxmlformats.org/drawingml/2006/chart" xmlns:r="http://schemas.openxmlformats.org/officeDocument/2006/relationships" r:id="rId7"/>
          </a:graphicData>
        </a:graphic>
      </p:graphicFrame>
      <p:grpSp>
        <p:nvGrpSpPr>
          <p:cNvPr id="24" name="Group 23">
            <a:extLst>
              <a:ext uri="{FF2B5EF4-FFF2-40B4-BE49-F238E27FC236}">
                <a16:creationId xmlns="" xmlns:a16="http://schemas.microsoft.com/office/drawing/2014/main" id="{B5FEBDFE-0274-481F-A553-B1A9D8C537E2}"/>
              </a:ext>
            </a:extLst>
          </p:cNvPr>
          <p:cNvGrpSpPr/>
          <p:nvPr/>
        </p:nvGrpSpPr>
        <p:grpSpPr>
          <a:xfrm>
            <a:off x="5245483" y="1182290"/>
            <a:ext cx="3449536" cy="523220"/>
            <a:chOff x="5245483" y="1169768"/>
            <a:chExt cx="3449536" cy="523220"/>
          </a:xfrm>
        </p:grpSpPr>
        <p:grpSp>
          <p:nvGrpSpPr>
            <p:cNvPr id="122" name="Group 121">
              <a:extLst>
                <a:ext uri="{FF2B5EF4-FFF2-40B4-BE49-F238E27FC236}">
                  <a16:creationId xmlns="" xmlns:a16="http://schemas.microsoft.com/office/drawing/2014/main" id="{86A89B47-82BB-44D7-8D10-39CA6627B16B}"/>
                </a:ext>
              </a:extLst>
            </p:cNvPr>
            <p:cNvGrpSpPr/>
            <p:nvPr/>
          </p:nvGrpSpPr>
          <p:grpSpPr>
            <a:xfrm>
              <a:off x="5245483" y="1217172"/>
              <a:ext cx="202132" cy="224395"/>
              <a:chOff x="4841875" y="3619500"/>
              <a:chExt cx="344488" cy="347663"/>
            </a:xfrm>
          </p:grpSpPr>
          <p:sp>
            <p:nvSpPr>
              <p:cNvPr id="123" name="Rectangle 122">
                <a:extLst>
                  <a:ext uri="{FF2B5EF4-FFF2-40B4-BE49-F238E27FC236}">
                    <a16:creationId xmlns="" xmlns:a16="http://schemas.microsoft.com/office/drawing/2014/main" id="{A411CF64-07F0-4BF8-9B3D-C561B873BD71}"/>
                  </a:ext>
                </a:extLst>
              </p:cNvPr>
              <p:cNvSpPr>
                <a:spLocks noChangeArrowheads="1"/>
              </p:cNvSpPr>
              <p:nvPr/>
            </p:nvSpPr>
            <p:spPr bwMode="auto">
              <a:xfrm>
                <a:off x="4841875" y="3860800"/>
                <a:ext cx="60325" cy="106363"/>
              </a:xfrm>
              <a:prstGeom prst="rect">
                <a:avLst/>
              </a:prstGeom>
              <a:noFill/>
              <a:ln w="12700" cap="flat">
                <a:solidFill>
                  <a:srgbClr val="034B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4" name="Freeform 630">
                <a:extLst>
                  <a:ext uri="{FF2B5EF4-FFF2-40B4-BE49-F238E27FC236}">
                    <a16:creationId xmlns="" xmlns:a16="http://schemas.microsoft.com/office/drawing/2014/main" id="{84FD13ED-EB94-49DC-ADE7-C918BD792240}"/>
                  </a:ext>
                </a:extLst>
              </p:cNvPr>
              <p:cNvSpPr>
                <a:spLocks/>
              </p:cNvSpPr>
              <p:nvPr/>
            </p:nvSpPr>
            <p:spPr bwMode="auto">
              <a:xfrm>
                <a:off x="4902200" y="3906838"/>
                <a:ext cx="255588" cy="46038"/>
              </a:xfrm>
              <a:custGeom>
                <a:avLst/>
                <a:gdLst>
                  <a:gd name="T0" fmla="*/ 0 w 68"/>
                  <a:gd name="T1" fmla="*/ 12 h 12"/>
                  <a:gd name="T2" fmla="*/ 68 w 68"/>
                  <a:gd name="T3" fmla="*/ 12 h 12"/>
                  <a:gd name="T4" fmla="*/ 38 w 68"/>
                  <a:gd name="T5" fmla="*/ 0 h 12"/>
                  <a:gd name="T6" fmla="*/ 10 w 68"/>
                  <a:gd name="T7" fmla="*/ 0 h 12"/>
                </a:gdLst>
                <a:ahLst/>
                <a:cxnLst>
                  <a:cxn ang="0">
                    <a:pos x="T0" y="T1"/>
                  </a:cxn>
                  <a:cxn ang="0">
                    <a:pos x="T2" y="T3"/>
                  </a:cxn>
                  <a:cxn ang="0">
                    <a:pos x="T4" y="T5"/>
                  </a:cxn>
                  <a:cxn ang="0">
                    <a:pos x="T6" y="T7"/>
                  </a:cxn>
                </a:cxnLst>
                <a:rect l="0" t="0" r="r" b="b"/>
                <a:pathLst>
                  <a:path w="68" h="12">
                    <a:moveTo>
                      <a:pt x="0" y="12"/>
                    </a:moveTo>
                    <a:cubicBezTo>
                      <a:pt x="68" y="12"/>
                      <a:pt x="68" y="12"/>
                      <a:pt x="68" y="12"/>
                    </a:cubicBezTo>
                    <a:cubicBezTo>
                      <a:pt x="68" y="6"/>
                      <a:pt x="54" y="0"/>
                      <a:pt x="38" y="0"/>
                    </a:cubicBezTo>
                    <a:cubicBezTo>
                      <a:pt x="10" y="0"/>
                      <a:pt x="10" y="0"/>
                      <a:pt x="10" y="0"/>
                    </a:cubicBezTo>
                  </a:path>
                </a:pathLst>
              </a:custGeom>
              <a:noFill/>
              <a:ln w="12700" cap="rnd">
                <a:solidFill>
                  <a:srgbClr val="034B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5" name="Freeform 631">
                <a:extLst>
                  <a:ext uri="{FF2B5EF4-FFF2-40B4-BE49-F238E27FC236}">
                    <a16:creationId xmlns="" xmlns:a16="http://schemas.microsoft.com/office/drawing/2014/main" id="{F503247E-B510-4547-B260-3408196FA37C}"/>
                  </a:ext>
                </a:extLst>
              </p:cNvPr>
              <p:cNvSpPr>
                <a:spLocks/>
              </p:cNvSpPr>
              <p:nvPr/>
            </p:nvSpPr>
            <p:spPr bwMode="auto">
              <a:xfrm>
                <a:off x="4902199" y="3876674"/>
                <a:ext cx="112714" cy="30162"/>
              </a:xfrm>
              <a:custGeom>
                <a:avLst/>
                <a:gdLst>
                  <a:gd name="T0" fmla="*/ 0 w 30"/>
                  <a:gd name="T1" fmla="*/ 0 h 8"/>
                  <a:gd name="T2" fmla="*/ 14 w 30"/>
                  <a:gd name="T3" fmla="*/ 0 h 8"/>
                  <a:gd name="T4" fmla="*/ 30 w 30"/>
                  <a:gd name="T5" fmla="*/ 8 h 8"/>
                </a:gdLst>
                <a:ahLst/>
                <a:cxnLst>
                  <a:cxn ang="0">
                    <a:pos x="T0" y="T1"/>
                  </a:cxn>
                  <a:cxn ang="0">
                    <a:pos x="T2" y="T3"/>
                  </a:cxn>
                  <a:cxn ang="0">
                    <a:pos x="T4" y="T5"/>
                  </a:cxn>
                </a:cxnLst>
                <a:rect l="0" t="0" r="r" b="b"/>
                <a:pathLst>
                  <a:path w="30" h="8">
                    <a:moveTo>
                      <a:pt x="0" y="0"/>
                    </a:moveTo>
                    <a:cubicBezTo>
                      <a:pt x="14" y="0"/>
                      <a:pt x="14" y="0"/>
                      <a:pt x="14" y="0"/>
                    </a:cubicBezTo>
                    <a:cubicBezTo>
                      <a:pt x="23" y="0"/>
                      <a:pt x="28" y="6"/>
                      <a:pt x="30" y="8"/>
                    </a:cubicBezTo>
                  </a:path>
                </a:pathLst>
              </a:custGeom>
              <a:noFill/>
              <a:ln w="12700" cap="flat">
                <a:solidFill>
                  <a:srgbClr val="034B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7" name="Freeform 633">
                <a:extLst>
                  <a:ext uri="{FF2B5EF4-FFF2-40B4-BE49-F238E27FC236}">
                    <a16:creationId xmlns="" xmlns:a16="http://schemas.microsoft.com/office/drawing/2014/main" id="{5B4A656C-EAF9-4345-B423-5A57A9E6AF19}"/>
                  </a:ext>
                </a:extLst>
              </p:cNvPr>
              <p:cNvSpPr>
                <a:spLocks/>
              </p:cNvSpPr>
              <p:nvPr/>
            </p:nvSpPr>
            <p:spPr bwMode="auto">
              <a:xfrm>
                <a:off x="4902200" y="3619500"/>
                <a:ext cx="284163" cy="260350"/>
              </a:xfrm>
              <a:custGeom>
                <a:avLst/>
                <a:gdLst>
                  <a:gd name="T0" fmla="*/ 2 w 76"/>
                  <a:gd name="T1" fmla="*/ 50 h 69"/>
                  <a:gd name="T2" fmla="*/ 0 w 76"/>
                  <a:gd name="T3" fmla="*/ 38 h 69"/>
                  <a:gd name="T4" fmla="*/ 38 w 76"/>
                  <a:gd name="T5" fmla="*/ 0 h 69"/>
                  <a:gd name="T6" fmla="*/ 76 w 76"/>
                  <a:gd name="T7" fmla="*/ 38 h 69"/>
                  <a:gd name="T8" fmla="*/ 60 w 76"/>
                  <a:gd name="T9" fmla="*/ 69 h 69"/>
                </a:gdLst>
                <a:ahLst/>
                <a:cxnLst>
                  <a:cxn ang="0">
                    <a:pos x="T0" y="T1"/>
                  </a:cxn>
                  <a:cxn ang="0">
                    <a:pos x="T2" y="T3"/>
                  </a:cxn>
                  <a:cxn ang="0">
                    <a:pos x="T4" y="T5"/>
                  </a:cxn>
                  <a:cxn ang="0">
                    <a:pos x="T6" y="T7"/>
                  </a:cxn>
                  <a:cxn ang="0">
                    <a:pos x="T8" y="T9"/>
                  </a:cxn>
                </a:cxnLst>
                <a:rect l="0" t="0" r="r" b="b"/>
                <a:pathLst>
                  <a:path w="76" h="69">
                    <a:moveTo>
                      <a:pt x="2" y="50"/>
                    </a:moveTo>
                    <a:cubicBezTo>
                      <a:pt x="1" y="46"/>
                      <a:pt x="0" y="42"/>
                      <a:pt x="0" y="38"/>
                    </a:cubicBezTo>
                    <a:cubicBezTo>
                      <a:pt x="0" y="17"/>
                      <a:pt x="17" y="0"/>
                      <a:pt x="38" y="0"/>
                    </a:cubicBezTo>
                    <a:cubicBezTo>
                      <a:pt x="59" y="0"/>
                      <a:pt x="76" y="17"/>
                      <a:pt x="76" y="38"/>
                    </a:cubicBezTo>
                    <a:cubicBezTo>
                      <a:pt x="76" y="51"/>
                      <a:pt x="70" y="62"/>
                      <a:pt x="60" y="69"/>
                    </a:cubicBezTo>
                  </a:path>
                </a:pathLst>
              </a:custGeom>
              <a:noFill/>
              <a:ln w="12700" cap="rnd">
                <a:solidFill>
                  <a:srgbClr val="034B6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159" name="TextBox 158">
              <a:extLst>
                <a:ext uri="{FF2B5EF4-FFF2-40B4-BE49-F238E27FC236}">
                  <a16:creationId xmlns="" xmlns:a16="http://schemas.microsoft.com/office/drawing/2014/main" id="{630CA3DF-460C-49E1-8FFF-65DE2706B262}"/>
                </a:ext>
              </a:extLst>
            </p:cNvPr>
            <p:cNvSpPr txBox="1"/>
            <p:nvPr/>
          </p:nvSpPr>
          <p:spPr>
            <a:xfrm>
              <a:off x="5514802" y="1169768"/>
              <a:ext cx="3180217" cy="523220"/>
            </a:xfrm>
            <a:prstGeom prst="rect">
              <a:avLst/>
            </a:prstGeom>
            <a:noFill/>
          </p:spPr>
          <p:txBody>
            <a:bodyPr wrap="square" rtlCol="0">
              <a:spAutoFit/>
            </a:bodyPr>
            <a:lstStyle/>
            <a:p>
              <a:r>
                <a:rPr lang="am-ET" dirty="0">
                  <a:solidFill>
                    <a:srgbClr val="034B64"/>
                  </a:solidFill>
                  <a:latin typeface="Century Gothic" panose="020B0502020202020204" pitchFamily="34" charset="0"/>
                </a:rPr>
                <a:t>1.9 የአሜሪካን ዶላር በቀን </a:t>
              </a:r>
              <a:r>
                <a:rPr lang="en-US" dirty="0" smtClean="0">
                  <a:solidFill>
                    <a:srgbClr val="034B64"/>
                  </a:solidFill>
                  <a:latin typeface="Nyala" pitchFamily="2" charset="0"/>
                </a:rPr>
                <a:t>እንደ መለኪያ ተወስዶ </a:t>
              </a:r>
              <a:r>
                <a:rPr lang="am-ET" dirty="0" smtClean="0">
                  <a:solidFill>
                    <a:srgbClr val="034B64"/>
                  </a:solidFill>
                  <a:latin typeface="Century Gothic" panose="020B0502020202020204" pitchFamily="34" charset="0"/>
                </a:rPr>
                <a:t>ከድኅነት </a:t>
              </a:r>
              <a:r>
                <a:rPr lang="am-ET" dirty="0">
                  <a:solidFill>
                    <a:srgbClr val="034B64"/>
                  </a:solidFill>
                  <a:latin typeface="Century Gothic" panose="020B0502020202020204" pitchFamily="34" charset="0"/>
                </a:rPr>
                <a:t>ወለል በታች የሚገኙ ዜጎች ብዛት በመቶኛ</a:t>
              </a:r>
            </a:p>
          </p:txBody>
        </p:sp>
      </p:grpSp>
      <p:sp>
        <p:nvSpPr>
          <p:cNvPr id="62" name="Rectangle: Rounded Corners 61">
            <a:extLst>
              <a:ext uri="{FF2B5EF4-FFF2-40B4-BE49-F238E27FC236}">
                <a16:creationId xmlns="" xmlns:a16="http://schemas.microsoft.com/office/drawing/2014/main" id="{81DFD0F1-2895-4559-A05B-AFFBED9AB70D}"/>
              </a:ext>
            </a:extLst>
          </p:cNvPr>
          <p:cNvSpPr/>
          <p:nvPr/>
        </p:nvSpPr>
        <p:spPr>
          <a:xfrm>
            <a:off x="7104910" y="1634515"/>
            <a:ext cx="1897051" cy="1384995"/>
          </a:xfrm>
          <a:prstGeom prst="roundRect">
            <a:avLst>
              <a:gd name="adj" fmla="val 0"/>
            </a:avLst>
          </a:prstGeom>
          <a:ln>
            <a:solidFill>
              <a:schemeClr val="bg1">
                <a:lumMod val="85000"/>
              </a:schemeClr>
            </a:solidFill>
          </a:ln>
        </p:spPr>
        <p:txBody>
          <a:bodyPr wrap="square" anchor="ctr">
            <a:spAutoFit/>
          </a:bodyPr>
          <a:lstStyle/>
          <a:p>
            <a:r>
              <a:rPr lang="am-ET" dirty="0" smtClean="0">
                <a:solidFill>
                  <a:schemeClr val="accent4"/>
                </a:solidFill>
                <a:latin typeface="Century Gothic" panose="020B0502020202020204" pitchFamily="34" charset="0"/>
                <a:cs typeface="Segoe UI" panose="020B0502040204020203" pitchFamily="34" charset="0"/>
              </a:rPr>
              <a:t>የዛሬዎቹን ዝቅተኛ </a:t>
            </a:r>
            <a:r>
              <a:rPr lang="am-ET" dirty="0">
                <a:solidFill>
                  <a:schemeClr val="accent4"/>
                </a:solidFill>
                <a:latin typeface="Century Gothic" panose="020B0502020202020204" pitchFamily="34" charset="0"/>
                <a:cs typeface="Segoe UI" panose="020B0502040204020203" pitchFamily="34" charset="0"/>
              </a:rPr>
              <a:t>መካከለኛ ገቢ ያላቸው አገሮችን ለመቀላቀል ከድኅነት ወለል በታች የሚገኝን ዜጋ የሚያመለክተውን መጣኔን በግማሽ </a:t>
            </a:r>
            <a:r>
              <a:rPr lang="am-ET" dirty="0" smtClean="0">
                <a:solidFill>
                  <a:schemeClr val="accent4"/>
                </a:solidFill>
                <a:latin typeface="Century Gothic" panose="020B0502020202020204" pitchFamily="34" charset="0"/>
                <a:cs typeface="Segoe UI" panose="020B0502040204020203" pitchFamily="34" charset="0"/>
              </a:rPr>
              <a:t>መቀነስ</a:t>
            </a:r>
            <a:r>
              <a:rPr lang="en-US" dirty="0" smtClean="0">
                <a:solidFill>
                  <a:schemeClr val="accent4"/>
                </a:solidFill>
                <a:latin typeface="Century Gothic" panose="020B0502020202020204" pitchFamily="34" charset="0"/>
                <a:cs typeface="Segoe UI" panose="020B0502040204020203" pitchFamily="34" charset="0"/>
              </a:rPr>
              <a:t>ን </a:t>
            </a:r>
            <a:r>
              <a:rPr lang="am-ET" dirty="0" smtClean="0">
                <a:solidFill>
                  <a:schemeClr val="accent4"/>
                </a:solidFill>
                <a:latin typeface="Century Gothic" panose="020B0502020202020204" pitchFamily="34" charset="0"/>
                <a:cs typeface="Segoe UI" panose="020B0502040204020203" pitchFamily="34" charset="0"/>
              </a:rPr>
              <a:t>ይጠይቃል</a:t>
            </a:r>
            <a:endParaRPr lang="am-ET" dirty="0">
              <a:solidFill>
                <a:schemeClr val="accent4"/>
              </a:solidFill>
              <a:latin typeface="Century Gothic" panose="020B0502020202020204" pitchFamily="34" charset="0"/>
              <a:cs typeface="Segoe UI" panose="020B0502040204020203" pitchFamily="34" charset="0"/>
            </a:endParaRPr>
          </a:p>
        </p:txBody>
      </p:sp>
      <p:cxnSp>
        <p:nvCxnSpPr>
          <p:cNvPr id="15" name="Straight Connector 14">
            <a:extLst>
              <a:ext uri="{FF2B5EF4-FFF2-40B4-BE49-F238E27FC236}">
                <a16:creationId xmlns="" xmlns:a16="http://schemas.microsoft.com/office/drawing/2014/main" id="{AFD73D5D-4BC2-4559-8BDD-80681452DAF7}"/>
              </a:ext>
            </a:extLst>
          </p:cNvPr>
          <p:cNvCxnSpPr>
            <a:cxnSpLocks/>
          </p:cNvCxnSpPr>
          <p:nvPr/>
        </p:nvCxnSpPr>
        <p:spPr>
          <a:xfrm>
            <a:off x="4858661" y="1173848"/>
            <a:ext cx="0" cy="1942330"/>
          </a:xfrm>
          <a:prstGeom prst="line">
            <a:avLst/>
          </a:prstGeom>
          <a:ln w="3175">
            <a:solidFill>
              <a:srgbClr val="034B64"/>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CC4C325-5618-4F4B-BFBD-C0229B4278AC}"/>
              </a:ext>
            </a:extLst>
          </p:cNvPr>
          <p:cNvCxnSpPr>
            <a:cxnSpLocks/>
          </p:cNvCxnSpPr>
          <p:nvPr/>
        </p:nvCxnSpPr>
        <p:spPr>
          <a:xfrm>
            <a:off x="1077905" y="3068050"/>
            <a:ext cx="7263012" cy="0"/>
          </a:xfrm>
          <a:prstGeom prst="line">
            <a:avLst/>
          </a:prstGeom>
          <a:ln w="3175">
            <a:solidFill>
              <a:srgbClr val="034B64"/>
            </a:solidFill>
            <a:prstDash val="dashDot"/>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 xmlns:a16="http://schemas.microsoft.com/office/drawing/2014/main" id="{0C46F3B3-4502-4CD8-B864-E78A571E5EC3}"/>
              </a:ext>
            </a:extLst>
          </p:cNvPr>
          <p:cNvSpPr/>
          <p:nvPr/>
        </p:nvSpPr>
        <p:spPr>
          <a:xfrm>
            <a:off x="5803973" y="3586502"/>
            <a:ext cx="2891046" cy="1323439"/>
          </a:xfrm>
          <a:prstGeom prst="roundRect">
            <a:avLst>
              <a:gd name="adj" fmla="val 0"/>
            </a:avLst>
          </a:prstGeom>
          <a:ln>
            <a:solidFill>
              <a:schemeClr val="bg1">
                <a:lumMod val="85000"/>
              </a:schemeClr>
            </a:solidFill>
          </a:ln>
        </p:spPr>
        <p:txBody>
          <a:bodyPr wrap="square" anchor="ctr">
            <a:spAutoFit/>
          </a:bodyPr>
          <a:lstStyle/>
          <a:p>
            <a:r>
              <a:rPr lang="am-ET" sz="1600" dirty="0">
                <a:solidFill>
                  <a:schemeClr val="accent4"/>
                </a:solidFill>
                <a:latin typeface="Century Gothic" panose="020B0502020202020204" pitchFamily="34" charset="0"/>
                <a:cs typeface="Segoe UI" panose="020B0502040204020203" pitchFamily="34" charset="0"/>
              </a:rPr>
              <a:t>የዛሬዎቹን ዝቅተኛ መካከለኛ ገቢ ያላቸው አገሮችን ለመቀላቀል ከ40-50 ሚሊዮን የሚሆኑ ተጨማሪ ዜጎችን የኤሌክትሪክ ኃይል እና የንጹህ ውሃ ተጠቃሚ </a:t>
            </a:r>
            <a:r>
              <a:rPr lang="am-ET" sz="1600" dirty="0" smtClean="0">
                <a:solidFill>
                  <a:schemeClr val="accent4"/>
                </a:solidFill>
                <a:latin typeface="Century Gothic" panose="020B0502020202020204" pitchFamily="34" charset="0"/>
                <a:cs typeface="Segoe UI" panose="020B0502040204020203" pitchFamily="34" charset="0"/>
              </a:rPr>
              <a:t>ማድረግ</a:t>
            </a:r>
            <a:r>
              <a:rPr lang="en-US" sz="1600" dirty="0" smtClean="0">
                <a:solidFill>
                  <a:schemeClr val="accent4"/>
                </a:solidFill>
                <a:latin typeface="Century Gothic" panose="020B0502020202020204" pitchFamily="34" charset="0"/>
                <a:cs typeface="Segoe UI" panose="020B0502040204020203" pitchFamily="34" charset="0"/>
              </a:rPr>
              <a:t>ን </a:t>
            </a:r>
            <a:r>
              <a:rPr lang="am-ET" sz="1600" dirty="0" smtClean="0">
                <a:solidFill>
                  <a:schemeClr val="accent4"/>
                </a:solidFill>
                <a:latin typeface="Century Gothic" panose="020B0502020202020204" pitchFamily="34" charset="0"/>
                <a:cs typeface="Segoe UI" panose="020B0502040204020203" pitchFamily="34" charset="0"/>
              </a:rPr>
              <a:t>ይጠይቃል</a:t>
            </a:r>
            <a:r>
              <a:rPr lang="en-US" sz="1600" dirty="0" smtClean="0">
                <a:solidFill>
                  <a:schemeClr val="accent4"/>
                </a:solidFill>
                <a:latin typeface="Century Gothic" panose="020B0502020202020204" pitchFamily="34" charset="0"/>
                <a:cs typeface="Segoe UI" panose="020B0502040204020203" pitchFamily="34" charset="0"/>
              </a:rPr>
              <a:t>፤</a:t>
            </a:r>
            <a:endParaRPr lang="am-ET" sz="1600" dirty="0">
              <a:solidFill>
                <a:schemeClr val="accent4"/>
              </a:solidFill>
              <a:latin typeface="Century Gothic" panose="020B0502020202020204" pitchFamily="34" charset="0"/>
              <a:cs typeface="Segoe UI" panose="020B0502040204020203" pitchFamily="34" charset="0"/>
            </a:endParaRPr>
          </a:p>
        </p:txBody>
      </p:sp>
      <p:sp>
        <p:nvSpPr>
          <p:cNvPr id="71" name="Oval 70">
            <a:extLst>
              <a:ext uri="{FF2B5EF4-FFF2-40B4-BE49-F238E27FC236}">
                <a16:creationId xmlns="" xmlns:a16="http://schemas.microsoft.com/office/drawing/2014/main" id="{C304D814-BA0E-4ABB-8280-8D624EB245DC}"/>
              </a:ext>
            </a:extLst>
          </p:cNvPr>
          <p:cNvSpPr/>
          <p:nvPr/>
        </p:nvSpPr>
        <p:spPr>
          <a:xfrm>
            <a:off x="4790962" y="2997616"/>
            <a:ext cx="135398" cy="13438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1367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49" name="Chart 48">
            <a:extLst>
              <a:ext uri="{FF2B5EF4-FFF2-40B4-BE49-F238E27FC236}">
                <a16:creationId xmlns="" xmlns:a16="http://schemas.microsoft.com/office/drawing/2014/main" id="{B7D17B91-2796-4323-9E78-FAF45FE00CBA}"/>
              </a:ext>
            </a:extLst>
          </p:cNvPr>
          <p:cNvGraphicFramePr>
            <a:graphicFrameLocks/>
          </p:cNvGraphicFramePr>
          <p:nvPr>
            <p:extLst>
              <p:ext uri="{D42A27DB-BD31-4B8C-83A1-F6EECF244321}">
                <p14:modId xmlns:p14="http://schemas.microsoft.com/office/powerpoint/2010/main" val="2439127485"/>
              </p:ext>
            </p:extLst>
          </p:nvPr>
        </p:nvGraphicFramePr>
        <p:xfrm>
          <a:off x="5096436" y="1156447"/>
          <a:ext cx="3598584" cy="3420219"/>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am-ET" sz="2000" b="1" dirty="0">
                <a:solidFill>
                  <a:srgbClr val="FFFFFF"/>
                </a:solidFill>
                <a:latin typeface="Century Gothic" panose="020B0502020202020204" pitchFamily="34" charset="0"/>
                <a:cs typeface="Segoe UI" panose="020B0502040204020203" pitchFamily="34" charset="0"/>
                <a:sym typeface="Barlow"/>
              </a:rPr>
              <a:t>ከሁሉም በላይ የተገኘው የኢኮኖሚ እድገት </a:t>
            </a:r>
            <a:r>
              <a:rPr lang="am-ET" sz="2000" b="1" dirty="0" smtClean="0">
                <a:solidFill>
                  <a:srgbClr val="FFFFFF"/>
                </a:solidFill>
                <a:latin typeface="Century Gothic" panose="020B0502020202020204" pitchFamily="34" charset="0"/>
                <a:cs typeface="Segoe UI" panose="020B0502040204020203" pitchFamily="34" charset="0"/>
                <a:sym typeface="Barlow"/>
              </a:rPr>
              <a:t>መዋቅራዊ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ለውጥን </a:t>
            </a:r>
            <a:r>
              <a:rPr lang="am-ET" sz="2000" b="1" dirty="0">
                <a:solidFill>
                  <a:srgbClr val="FFFFFF"/>
                </a:solidFill>
                <a:latin typeface="Century Gothic" panose="020B0502020202020204" pitchFamily="34" charset="0"/>
                <a:cs typeface="Segoe UI" panose="020B0502040204020203" pitchFamily="34" charset="0"/>
                <a:sym typeface="Barlow"/>
              </a:rPr>
              <a:t>ማምጣት </a:t>
            </a:r>
            <a:r>
              <a:rPr lang="am-ET" sz="2000" b="1" dirty="0" smtClean="0">
                <a:solidFill>
                  <a:srgbClr val="FFFFFF"/>
                </a:solidFill>
                <a:latin typeface="Century Gothic" panose="020B0502020202020204" pitchFamily="34" charset="0"/>
                <a:cs typeface="Segoe UI" panose="020B0502040204020203" pitchFamily="34" charset="0"/>
                <a:sym typeface="Barlow"/>
              </a:rPr>
              <a:t>አልቻለም</a:t>
            </a:r>
            <a:r>
              <a:rPr lang="en-US" sz="2000" b="1" dirty="0" smtClean="0">
                <a:solidFill>
                  <a:srgbClr val="FFFFFF"/>
                </a:solidFill>
                <a:latin typeface="Century Gothic" panose="020B0502020202020204" pitchFamily="34" charset="0"/>
                <a:cs typeface="Segoe UI" panose="020B0502040204020203" pitchFamily="34" charset="0"/>
                <a:sym typeface="Barlow"/>
              </a:rPr>
              <a:t>….</a:t>
            </a:r>
            <a:endParaRPr lang="en-GB" sz="2000" b="1" dirty="0">
              <a:solidFill>
                <a:srgbClr val="FFFFFF"/>
              </a:solidFill>
              <a:latin typeface="Century Gothic" panose="020B0502020202020204" pitchFamily="34" charset="0"/>
              <a:cs typeface="Segoe UI" panose="020B0502040204020203" pitchFamily="34" charset="0"/>
              <a:sym typeface="Barlow"/>
            </a:endParaRP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10</a:t>
            </a:r>
          </a:p>
        </p:txBody>
      </p:sp>
      <p:graphicFrame>
        <p:nvGraphicFramePr>
          <p:cNvPr id="50" name="Chart 49">
            <a:extLst>
              <a:ext uri="{FF2B5EF4-FFF2-40B4-BE49-F238E27FC236}">
                <a16:creationId xmlns="" xmlns:a16="http://schemas.microsoft.com/office/drawing/2014/main" id="{CDD386CD-43B4-4550-819D-74CE41AD4172}"/>
              </a:ext>
            </a:extLst>
          </p:cNvPr>
          <p:cNvGraphicFramePr>
            <a:graphicFrameLocks/>
          </p:cNvGraphicFramePr>
          <p:nvPr>
            <p:extLst>
              <p:ext uri="{D42A27DB-BD31-4B8C-83A1-F6EECF244321}">
                <p14:modId xmlns:p14="http://schemas.microsoft.com/office/powerpoint/2010/main" val="3122118562"/>
              </p:ext>
            </p:extLst>
          </p:nvPr>
        </p:nvGraphicFramePr>
        <p:xfrm>
          <a:off x="904775" y="1169894"/>
          <a:ext cx="3949613" cy="3406772"/>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 xmlns:a16="http://schemas.microsoft.com/office/drawing/2014/main" id="{3DA0024E-B70D-4100-BB24-E3A32376D4D5}"/>
              </a:ext>
            </a:extLst>
          </p:cNvPr>
          <p:cNvGrpSpPr/>
          <p:nvPr/>
        </p:nvGrpSpPr>
        <p:grpSpPr>
          <a:xfrm>
            <a:off x="8563755" y="318903"/>
            <a:ext cx="420428" cy="366088"/>
            <a:chOff x="8563755" y="318903"/>
            <a:chExt cx="420428" cy="366088"/>
          </a:xfrm>
        </p:grpSpPr>
        <p:sp>
          <p:nvSpPr>
            <p:cNvPr id="21" name="Rectangle: Rounded Corners 10">
              <a:extLst>
                <a:ext uri="{FF2B5EF4-FFF2-40B4-BE49-F238E27FC236}">
                  <a16:creationId xmlns="" xmlns:a16="http://schemas.microsoft.com/office/drawing/2014/main" id="{711F2737-8B74-4A05-AF48-65D393B9E38C}"/>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2" name="Rectangle: Rounded Corners 11">
              <a:extLst>
                <a:ext uri="{FF2B5EF4-FFF2-40B4-BE49-F238E27FC236}">
                  <a16:creationId xmlns="" xmlns:a16="http://schemas.microsoft.com/office/drawing/2014/main" id="{CB3351D9-F9FE-4610-BB32-D35E9C5B0B5C}"/>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23" name="Freeform 42">
              <a:extLst>
                <a:ext uri="{FF2B5EF4-FFF2-40B4-BE49-F238E27FC236}">
                  <a16:creationId xmlns="" xmlns:a16="http://schemas.microsoft.com/office/drawing/2014/main" id="{49576FFD-FEF6-4C6E-A9C9-32ED676BCEED}"/>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4" name="Freeform 43">
              <a:extLst>
                <a:ext uri="{FF2B5EF4-FFF2-40B4-BE49-F238E27FC236}">
                  <a16:creationId xmlns="" xmlns:a16="http://schemas.microsoft.com/office/drawing/2014/main" id="{61F3F859-379D-4506-93EA-60EF65FBA9AF}"/>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5" name="Freeform 44">
              <a:extLst>
                <a:ext uri="{FF2B5EF4-FFF2-40B4-BE49-F238E27FC236}">
                  <a16:creationId xmlns="" xmlns:a16="http://schemas.microsoft.com/office/drawing/2014/main" id="{D53D1E3F-6565-434F-AFAE-891352AEEBDD}"/>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spTree>
    <p:extLst>
      <p:ext uri="{BB962C8B-B14F-4D97-AF65-F5344CB8AC3E}">
        <p14:creationId xmlns:p14="http://schemas.microsoft.com/office/powerpoint/2010/main" val="1364228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700" b="1" i="1" dirty="0" smtClean="0">
                <a:solidFill>
                  <a:srgbClr val="FFFFFF"/>
                </a:solidFill>
                <a:latin typeface="Century Gothic" panose="020B0502020202020204" pitchFamily="34" charset="0"/>
                <a:cs typeface="Segoe UI" panose="020B0502040204020203" pitchFamily="34" charset="0"/>
                <a:sym typeface="Barlow"/>
              </a:rPr>
              <a:t>…</a:t>
            </a:r>
            <a:r>
              <a:rPr lang="en-GB" sz="1700" b="1" dirty="0" smtClean="0">
                <a:solidFill>
                  <a:srgbClr val="FFFFFF"/>
                </a:solidFill>
                <a:latin typeface="Nyala" pitchFamily="2" charset="0"/>
                <a:cs typeface="Segoe UI" panose="020B0502040204020203" pitchFamily="34" charset="0"/>
                <a:sym typeface="Barlow"/>
              </a:rPr>
              <a:t>ይህም</a:t>
            </a:r>
            <a:r>
              <a:rPr lang="en-GB" sz="1700" b="1" i="1" dirty="0" smtClean="0">
                <a:solidFill>
                  <a:srgbClr val="FFFFFF"/>
                </a:solidFill>
                <a:latin typeface="Nyala" pitchFamily="2" charset="0"/>
                <a:cs typeface="Segoe UI" panose="020B0502040204020203" pitchFamily="34" charset="0"/>
                <a:sym typeface="Barlow"/>
              </a:rPr>
              <a:t> </a:t>
            </a:r>
            <a:r>
              <a:rPr lang="en-GB" sz="1700" b="1" i="1" dirty="0" smtClean="0">
                <a:solidFill>
                  <a:srgbClr val="FFFFFF"/>
                </a:solidFill>
                <a:latin typeface="Century Gothic" panose="020B0502020202020204" pitchFamily="34" charset="0"/>
                <a:cs typeface="Segoe UI" panose="020B0502040204020203" pitchFamily="34" charset="0"/>
                <a:sym typeface="Barlow"/>
              </a:rPr>
              <a:t> </a:t>
            </a:r>
            <a:r>
              <a:rPr lang="am-ET" sz="1700" b="1" dirty="0">
                <a:solidFill>
                  <a:srgbClr val="FFFFFF"/>
                </a:solidFill>
                <a:latin typeface="Century Gothic" panose="020B0502020202020204" pitchFamily="34" charset="0"/>
                <a:cs typeface="Segoe UI" panose="020B0502040204020203" pitchFamily="34" charset="0"/>
                <a:sym typeface="Barlow"/>
              </a:rPr>
              <a:t>በሀገሪቱ የታየው የኢኮኖሚ ዕድገት በዋናነት ሊመጣ የቻለው ምርታማነት በመጨመሩ ሳይሆን በሀብት (ካፒታል) ክምችት ምክንያት </a:t>
            </a:r>
            <a:r>
              <a:rPr lang="am-ET" sz="1700" b="1" dirty="0" smtClean="0">
                <a:solidFill>
                  <a:srgbClr val="FFFFFF"/>
                </a:solidFill>
                <a:latin typeface="Century Gothic" panose="020B0502020202020204" pitchFamily="34" charset="0"/>
                <a:cs typeface="Segoe UI" panose="020B0502040204020203" pitchFamily="34" charset="0"/>
                <a:sym typeface="Barlow"/>
              </a:rPr>
              <a:t>ነ</a:t>
            </a:r>
            <a:r>
              <a:rPr lang="en-US" sz="1700" b="1" dirty="0" smtClean="0">
                <a:solidFill>
                  <a:srgbClr val="FFFFFF"/>
                </a:solidFill>
                <a:latin typeface="Century Gothic" panose="020B0502020202020204" pitchFamily="34" charset="0"/>
                <a:cs typeface="Segoe UI" panose="020B0502040204020203" pitchFamily="34" charset="0"/>
                <a:sym typeface="Barlow"/>
              </a:rPr>
              <a:t>በር፤ </a:t>
            </a:r>
            <a:endParaRPr lang="en-GB" sz="1700" b="1" i="1" dirty="0">
              <a:solidFill>
                <a:srgbClr val="FFFFFF"/>
              </a:solidFill>
              <a:latin typeface="Century Gothic" panose="020B0502020202020204" pitchFamily="34" charset="0"/>
              <a:cs typeface="Segoe UI" panose="020B0502040204020203" pitchFamily="34" charset="0"/>
              <a:sym typeface="Barlow"/>
            </a:endParaRPr>
          </a:p>
        </p:txBody>
      </p:sp>
      <p:grpSp>
        <p:nvGrpSpPr>
          <p:cNvPr id="3" name="Group 2">
            <a:extLst>
              <a:ext uri="{FF2B5EF4-FFF2-40B4-BE49-F238E27FC236}">
                <a16:creationId xmlns="" xmlns:a16="http://schemas.microsoft.com/office/drawing/2014/main" id="{C996B3BD-7181-4926-9D75-445BC8E6F819}"/>
              </a:ext>
            </a:extLst>
          </p:cNvPr>
          <p:cNvGrpSpPr/>
          <p:nvPr/>
        </p:nvGrpSpPr>
        <p:grpSpPr>
          <a:xfrm>
            <a:off x="5755312" y="1660972"/>
            <a:ext cx="2732622" cy="3020663"/>
            <a:chOff x="5941750" y="1394526"/>
            <a:chExt cx="2613964" cy="3322729"/>
          </a:xfrm>
        </p:grpSpPr>
        <p:sp>
          <p:nvSpPr>
            <p:cNvPr id="59" name="Rectangle: Top Corners Rounded 58">
              <a:extLst>
                <a:ext uri="{FF2B5EF4-FFF2-40B4-BE49-F238E27FC236}">
                  <a16:creationId xmlns="" xmlns:a16="http://schemas.microsoft.com/office/drawing/2014/main" id="{CEFCE937-30B8-4397-B5FF-F522DEE90297}"/>
                </a:ext>
              </a:extLst>
            </p:cNvPr>
            <p:cNvSpPr/>
            <p:nvPr/>
          </p:nvSpPr>
          <p:spPr>
            <a:xfrm rot="5400000">
              <a:off x="5701085" y="1793476"/>
              <a:ext cx="3023856" cy="2542523"/>
            </a:xfrm>
            <a:prstGeom prst="round2SameRect">
              <a:avLst>
                <a:gd name="adj1" fmla="val 1336"/>
                <a:gd name="adj2" fmla="val 0"/>
              </a:avLst>
            </a:prstGeom>
            <a:solidFill>
              <a:srgbClr val="F9F9F9"/>
            </a:solidFill>
            <a:ln w="3175">
              <a:solidFill>
                <a:srgbClr val="034B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 xmlns:a16="http://schemas.microsoft.com/office/drawing/2014/main" id="{BDF78FE2-A250-47C2-980A-85CA61A5DA3B}"/>
                </a:ext>
              </a:extLst>
            </p:cNvPr>
            <p:cNvGrpSpPr/>
            <p:nvPr/>
          </p:nvGrpSpPr>
          <p:grpSpPr>
            <a:xfrm>
              <a:off x="5941750" y="1394526"/>
              <a:ext cx="2613964" cy="3322729"/>
              <a:chOff x="6219928" y="1372492"/>
              <a:chExt cx="2711367" cy="3322729"/>
            </a:xfrm>
            <a:effectLst/>
          </p:grpSpPr>
          <p:cxnSp>
            <p:nvCxnSpPr>
              <p:cNvPr id="42" name="Straight Connector 41">
                <a:extLst>
                  <a:ext uri="{FF2B5EF4-FFF2-40B4-BE49-F238E27FC236}">
                    <a16:creationId xmlns="" xmlns:a16="http://schemas.microsoft.com/office/drawing/2014/main" id="{F1364682-0B86-44F2-B1EE-2495CD11C50A}"/>
                  </a:ext>
                </a:extLst>
              </p:cNvPr>
              <p:cNvCxnSpPr>
                <a:cxnSpLocks/>
              </p:cNvCxnSpPr>
              <p:nvPr/>
            </p:nvCxnSpPr>
            <p:spPr>
              <a:xfrm>
                <a:off x="6219929" y="1372492"/>
                <a:ext cx="0" cy="3322729"/>
              </a:xfrm>
              <a:prstGeom prst="line">
                <a:avLst/>
              </a:prstGeom>
              <a:ln w="12700">
                <a:solidFill>
                  <a:schemeClr val="accent4">
                    <a:lumMod val="75000"/>
                  </a:schemeClr>
                </a:solidFill>
              </a:ln>
              <a:effectLst>
                <a:outerShdw blurRad="50800" dist="38100" dir="7200000" sx="102000" sy="102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 xmlns:a16="http://schemas.microsoft.com/office/drawing/2014/main" id="{EEE25A49-8211-4374-A59F-8DF224E15BA1}"/>
                  </a:ext>
                </a:extLst>
              </p:cNvPr>
              <p:cNvSpPr/>
              <p:nvPr/>
            </p:nvSpPr>
            <p:spPr>
              <a:xfrm>
                <a:off x="6219928" y="1534351"/>
                <a:ext cx="2711367" cy="2945421"/>
              </a:xfrm>
              <a:prstGeom prst="rect">
                <a:avLst/>
              </a:prstGeom>
            </p:spPr>
            <p:txBody>
              <a:bodyPr wrap="square" anchor="ctr">
                <a:spAutoFit/>
              </a:bodyPr>
              <a:lstStyle/>
              <a:p>
                <a:pPr>
                  <a:lnSpc>
                    <a:spcPct val="150000"/>
                  </a:lnSpc>
                </a:pPr>
                <a:r>
                  <a:rPr lang="am-ET" dirty="0">
                    <a:solidFill>
                      <a:srgbClr val="034B64"/>
                    </a:solidFill>
                    <a:latin typeface="Century Gothic" panose="020B0502020202020204" pitchFamily="34" charset="0"/>
                    <a:cs typeface="Segoe UI" panose="020B0502040204020203" pitchFamily="34" charset="0"/>
                  </a:rPr>
                  <a:t>ከ1996-2009 ባሉት ዓመታት ለታየው ዕድገት ግማሽ ያህሉ ድርሻ ከሀብት (ካፒታል) ክምችት ሲሆን የምርታማነት አስተዋጽኦ </a:t>
                </a:r>
                <a:r>
                  <a:rPr lang="en-US" dirty="0" smtClean="0">
                    <a:solidFill>
                      <a:srgbClr val="034B64"/>
                    </a:solidFill>
                    <a:latin typeface="Century Gothic" panose="020B0502020202020204" pitchFamily="34" charset="0"/>
                    <a:cs typeface="Segoe UI" panose="020B0502040204020203" pitchFamily="34" charset="0"/>
                  </a:rPr>
                  <a:t>ያን ያህል </a:t>
                </a:r>
                <a:r>
                  <a:rPr lang="am-ET" dirty="0" smtClean="0">
                    <a:solidFill>
                      <a:srgbClr val="034B64"/>
                    </a:solidFill>
                    <a:latin typeface="Century Gothic" panose="020B0502020202020204" pitchFamily="34" charset="0"/>
                    <a:cs typeface="Segoe UI" panose="020B0502040204020203" pitchFamily="34" charset="0"/>
                  </a:rPr>
                  <a:t>አመርቂ </a:t>
                </a:r>
                <a:r>
                  <a:rPr lang="am-ET" dirty="0">
                    <a:solidFill>
                      <a:srgbClr val="034B64"/>
                    </a:solidFill>
                    <a:latin typeface="Century Gothic" panose="020B0502020202020204" pitchFamily="34" charset="0"/>
                    <a:cs typeface="Segoe UI" panose="020B0502040204020203" pitchFamily="34" charset="0"/>
                  </a:rPr>
                  <a:t>አልነበረም</a:t>
                </a:r>
                <a:r>
                  <a:rPr lang="en-GB" b="1" dirty="0" smtClean="0">
                    <a:solidFill>
                      <a:srgbClr val="034B64"/>
                    </a:solidFill>
                    <a:latin typeface="Century Gothic" panose="020B0502020202020204" pitchFamily="34" charset="0"/>
                    <a:cs typeface="Segoe UI" panose="020B0502040204020203" pitchFamily="34" charset="0"/>
                  </a:rPr>
                  <a:t>…</a:t>
                </a:r>
              </a:p>
              <a:p>
                <a:pPr marL="285750" indent="-285750">
                  <a:lnSpc>
                    <a:spcPct val="150000"/>
                  </a:lnSpc>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ለዚህም ምርታማነት አለመጨመር አንዱ መንስኤ ከካፒታል ክምችት ጋር ተያይዞ የሚፈጠር ሀብትን በአግባቡ ያለመጠቀም ችግር </a:t>
                </a:r>
                <a:r>
                  <a:rPr lang="am-ET" dirty="0" smtClean="0">
                    <a:solidFill>
                      <a:srgbClr val="034B64"/>
                    </a:solidFill>
                    <a:latin typeface="Century Gothic" panose="020B0502020202020204" pitchFamily="34" charset="0"/>
                    <a:cs typeface="Segoe UI" panose="020B0502040204020203" pitchFamily="34" charset="0"/>
                  </a:rPr>
                  <a:t>ነው</a:t>
                </a:r>
                <a:r>
                  <a:rPr lang="en-US" dirty="0">
                    <a:solidFill>
                      <a:srgbClr val="034B64"/>
                    </a:solidFill>
                    <a:latin typeface="Century Gothic" panose="020B0502020202020204" pitchFamily="34" charset="0"/>
                    <a:cs typeface="Segoe UI" panose="020B0502040204020203" pitchFamily="34" charset="0"/>
                  </a:rPr>
                  <a:t>፤</a:t>
                </a:r>
              </a:p>
            </p:txBody>
          </p:sp>
        </p:grpSp>
      </p:grpSp>
      <p:sp>
        <p:nvSpPr>
          <p:cNvPr id="27" name="TextBox 26">
            <a:extLst>
              <a:ext uri="{FF2B5EF4-FFF2-40B4-BE49-F238E27FC236}">
                <a16:creationId xmlns="" xmlns:a16="http://schemas.microsoft.com/office/drawing/2014/main" id="{5CB6AAC7-0801-4C60-BC4B-299DCC42853F}"/>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11</a:t>
            </a:r>
          </a:p>
        </p:txBody>
      </p:sp>
      <p:graphicFrame>
        <p:nvGraphicFramePr>
          <p:cNvPr id="6" name="Chart 5">
            <a:extLst>
              <a:ext uri="{FF2B5EF4-FFF2-40B4-BE49-F238E27FC236}">
                <a16:creationId xmlns="" xmlns:a16="http://schemas.microsoft.com/office/drawing/2014/main" id="{73D9A813-B0B5-4575-96EF-8B5C4B3AB19A}"/>
              </a:ext>
            </a:extLst>
          </p:cNvPr>
          <p:cNvGraphicFramePr/>
          <p:nvPr>
            <p:extLst>
              <p:ext uri="{D42A27DB-BD31-4B8C-83A1-F6EECF244321}">
                <p14:modId xmlns:p14="http://schemas.microsoft.com/office/powerpoint/2010/main" val="2830428912"/>
              </p:ext>
            </p:extLst>
          </p:nvPr>
        </p:nvGraphicFramePr>
        <p:xfrm>
          <a:off x="988294" y="1087395"/>
          <a:ext cx="4322611" cy="34892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 xmlns:a16="http://schemas.microsoft.com/office/drawing/2014/main" id="{D3B65D37-BAE1-4584-B77D-8B646E0E4CF1}"/>
              </a:ext>
            </a:extLst>
          </p:cNvPr>
          <p:cNvSpPr txBox="1"/>
          <p:nvPr/>
        </p:nvSpPr>
        <p:spPr>
          <a:xfrm>
            <a:off x="1043295" y="4657236"/>
            <a:ext cx="3265638" cy="215444"/>
          </a:xfrm>
          <a:prstGeom prst="rect">
            <a:avLst/>
          </a:prstGeom>
          <a:noFill/>
        </p:spPr>
        <p:txBody>
          <a:bodyPr wrap="none" rtlCol="0">
            <a:spAutoFit/>
          </a:bodyPr>
          <a:lstStyle/>
          <a:p>
            <a:r>
              <a:rPr lang="en-GB" sz="800" b="1" dirty="0">
                <a:solidFill>
                  <a:srgbClr val="034B64"/>
                </a:solidFill>
                <a:latin typeface="Century Gothic" panose="020B0502020202020204" pitchFamily="34" charset="0"/>
              </a:rPr>
              <a:t>Source: estimated based on data from Penn World Tables 9.1.</a:t>
            </a:r>
          </a:p>
        </p:txBody>
      </p:sp>
      <p:grpSp>
        <p:nvGrpSpPr>
          <p:cNvPr id="2" name="Group 1">
            <a:extLst>
              <a:ext uri="{FF2B5EF4-FFF2-40B4-BE49-F238E27FC236}">
                <a16:creationId xmlns="" xmlns:a16="http://schemas.microsoft.com/office/drawing/2014/main" id="{C3517E67-E62C-4D59-9F1E-0EEC438833F5}"/>
              </a:ext>
            </a:extLst>
          </p:cNvPr>
          <p:cNvGrpSpPr/>
          <p:nvPr/>
        </p:nvGrpSpPr>
        <p:grpSpPr>
          <a:xfrm>
            <a:off x="8563755" y="318903"/>
            <a:ext cx="420428" cy="366088"/>
            <a:chOff x="8563755" y="318903"/>
            <a:chExt cx="420428" cy="366088"/>
          </a:xfrm>
        </p:grpSpPr>
        <p:sp>
          <p:nvSpPr>
            <p:cNvPr id="17" name="Rectangle: Rounded Corners 10">
              <a:extLst>
                <a:ext uri="{FF2B5EF4-FFF2-40B4-BE49-F238E27FC236}">
                  <a16:creationId xmlns="" xmlns:a16="http://schemas.microsoft.com/office/drawing/2014/main" id="{C4651275-A284-41DF-AB84-2A335ECD1DD7}"/>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8" name="Rectangle: Rounded Corners 11">
              <a:extLst>
                <a:ext uri="{FF2B5EF4-FFF2-40B4-BE49-F238E27FC236}">
                  <a16:creationId xmlns="" xmlns:a16="http://schemas.microsoft.com/office/drawing/2014/main" id="{B537944C-AB93-4674-96F1-D870DE2BEC5B}"/>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9" name="Freeform 42">
              <a:extLst>
                <a:ext uri="{FF2B5EF4-FFF2-40B4-BE49-F238E27FC236}">
                  <a16:creationId xmlns="" xmlns:a16="http://schemas.microsoft.com/office/drawing/2014/main" id="{883D4758-2830-4C0D-BC10-8E0B53F1BF05}"/>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 name="Freeform 43">
              <a:extLst>
                <a:ext uri="{FF2B5EF4-FFF2-40B4-BE49-F238E27FC236}">
                  <a16:creationId xmlns="" xmlns:a16="http://schemas.microsoft.com/office/drawing/2014/main" id="{942D0EE9-2D16-4978-B43B-47B46329C382}"/>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1" name="Freeform 44">
              <a:extLst>
                <a:ext uri="{FF2B5EF4-FFF2-40B4-BE49-F238E27FC236}">
                  <a16:creationId xmlns="" xmlns:a16="http://schemas.microsoft.com/office/drawing/2014/main" id="{85E4882E-B528-4998-AE50-20BBCED2308D}"/>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spTree>
    <p:extLst>
      <p:ext uri="{BB962C8B-B14F-4D97-AF65-F5344CB8AC3E}">
        <p14:creationId xmlns:p14="http://schemas.microsoft.com/office/powerpoint/2010/main" val="631539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m-ET" sz="2400" b="1" dirty="0" smtClean="0">
                <a:solidFill>
                  <a:schemeClr val="bg1"/>
                </a:solidFill>
                <a:latin typeface="Century Gothic" panose="020B0502020202020204" pitchFamily="34" charset="0"/>
                <a:cs typeface="Segoe UI" panose="020B0502040204020203" pitchFamily="34" charset="0"/>
                <a:sym typeface="Barlow"/>
              </a:rPr>
              <a:t>የአገ</a:t>
            </a:r>
            <a:r>
              <a:rPr lang="en-US" sz="2400" b="1" dirty="0" smtClean="0">
                <a:solidFill>
                  <a:schemeClr val="bg1"/>
                </a:solidFill>
                <a:latin typeface="Century Gothic" panose="020B0502020202020204" pitchFamily="34" charset="0"/>
                <a:cs typeface="Segoe UI" panose="020B0502040204020203" pitchFamily="34" charset="0"/>
                <a:sym typeface="Barlow"/>
              </a:rPr>
              <a:t>ሪቱ  </a:t>
            </a:r>
            <a:r>
              <a:rPr lang="am-ET" sz="2400" b="1" dirty="0" smtClean="0">
                <a:solidFill>
                  <a:schemeClr val="bg1"/>
                </a:solidFill>
                <a:latin typeface="Century Gothic" panose="020B0502020202020204" pitchFamily="34" charset="0"/>
                <a:cs typeface="Segoe UI" panose="020B0502040204020203" pitchFamily="34" charset="0"/>
                <a:sym typeface="Barlow"/>
              </a:rPr>
              <a:t>የኢኮኖሚ</a:t>
            </a:r>
            <a:r>
              <a:rPr lang="en-US" sz="2400" b="1" dirty="0" smtClean="0">
                <a:solidFill>
                  <a:schemeClr val="bg1"/>
                </a:solidFill>
                <a:latin typeface="Century Gothic" panose="020B0502020202020204" pitchFamily="34" charset="0"/>
                <a:cs typeface="Segoe UI" panose="020B0502040204020203" pitchFamily="34" charset="0"/>
                <a:sym typeface="Barlow"/>
              </a:rPr>
              <a:t> </a:t>
            </a:r>
            <a:r>
              <a:rPr lang="am-ET" sz="2400" b="1" dirty="0" smtClean="0">
                <a:solidFill>
                  <a:schemeClr val="bg1"/>
                </a:solidFill>
                <a:latin typeface="Century Gothic" panose="020B0502020202020204" pitchFamily="34" charset="0"/>
                <a:cs typeface="Segoe UI" panose="020B0502040204020203" pitchFamily="34" charset="0"/>
                <a:sym typeface="Barlow"/>
              </a:rPr>
              <a:t> </a:t>
            </a:r>
            <a:r>
              <a:rPr lang="am-ET" sz="2400" b="1" dirty="0">
                <a:solidFill>
                  <a:schemeClr val="bg1"/>
                </a:solidFill>
                <a:latin typeface="Century Gothic" panose="020B0502020202020204" pitchFamily="34" charset="0"/>
                <a:cs typeface="Segoe UI" panose="020B0502040204020203" pitchFamily="34" charset="0"/>
                <a:sym typeface="Barlow"/>
              </a:rPr>
              <a:t>ምርታማነት </a:t>
            </a:r>
            <a:r>
              <a:rPr lang="en-US" sz="2400" b="1" dirty="0" smtClean="0">
                <a:solidFill>
                  <a:schemeClr val="bg1"/>
                </a:solidFill>
                <a:latin typeface="Century Gothic" panose="020B0502020202020204" pitchFamily="34" charset="0"/>
                <a:cs typeface="Segoe UI" panose="020B0502040204020203" pitchFamily="34" charset="0"/>
                <a:sym typeface="Barlow"/>
              </a:rPr>
              <a:t> </a:t>
            </a:r>
            <a:r>
              <a:rPr lang="am-ET" sz="2400" b="1" dirty="0" smtClean="0">
                <a:solidFill>
                  <a:schemeClr val="bg1"/>
                </a:solidFill>
                <a:latin typeface="Century Gothic" panose="020B0502020202020204" pitchFamily="34" charset="0"/>
                <a:cs typeface="Segoe UI" panose="020B0502040204020203" pitchFamily="34" charset="0"/>
                <a:sym typeface="Barlow"/>
              </a:rPr>
              <a:t>እድገት </a:t>
            </a:r>
            <a:r>
              <a:rPr lang="en-US" sz="2400" b="1" dirty="0" smtClean="0">
                <a:solidFill>
                  <a:schemeClr val="bg1"/>
                </a:solidFill>
                <a:latin typeface="Century Gothic" panose="020B0502020202020204" pitchFamily="34" charset="0"/>
                <a:cs typeface="Segoe UI" panose="020B0502040204020203" pitchFamily="34" charset="0"/>
                <a:sym typeface="Barlow"/>
              </a:rPr>
              <a:t> </a:t>
            </a:r>
            <a:r>
              <a:rPr lang="am-ET" sz="2400" b="1" dirty="0" smtClean="0">
                <a:solidFill>
                  <a:schemeClr val="bg1"/>
                </a:solidFill>
                <a:latin typeface="Century Gothic" panose="020B0502020202020204" pitchFamily="34" charset="0"/>
                <a:cs typeface="Segoe UI" panose="020B0502040204020203" pitchFamily="34" charset="0"/>
                <a:sym typeface="Barlow"/>
              </a:rPr>
              <a:t>ማነቆዎች </a:t>
            </a:r>
            <a:r>
              <a:rPr lang="en-US" sz="2400" b="1" dirty="0" smtClean="0">
                <a:solidFill>
                  <a:schemeClr val="bg1"/>
                </a:solidFill>
                <a:latin typeface="Century Gothic" panose="020B0502020202020204" pitchFamily="34" charset="0"/>
                <a:cs typeface="Segoe UI" panose="020B0502040204020203" pitchFamily="34" charset="0"/>
                <a:sym typeface="Barlow"/>
              </a:rPr>
              <a:t> </a:t>
            </a:r>
            <a:r>
              <a:rPr lang="am-ET" sz="2400" b="1" dirty="0" smtClean="0">
                <a:solidFill>
                  <a:schemeClr val="bg1"/>
                </a:solidFill>
                <a:latin typeface="Century Gothic" panose="020B0502020202020204" pitchFamily="34" charset="0"/>
                <a:cs typeface="Segoe UI" panose="020B0502040204020203" pitchFamily="34" charset="0"/>
                <a:sym typeface="Barlow"/>
              </a:rPr>
              <a:t>ከመዋቅራዊና </a:t>
            </a:r>
            <a:r>
              <a:rPr lang="en-US" sz="2400" b="1" dirty="0" smtClean="0">
                <a:solidFill>
                  <a:schemeClr val="bg1"/>
                </a:solidFill>
                <a:latin typeface="Century Gothic" panose="020B0502020202020204" pitchFamily="34" charset="0"/>
                <a:cs typeface="Segoe UI" panose="020B0502040204020203" pitchFamily="34" charset="0"/>
                <a:sym typeface="Barlow"/>
              </a:rPr>
              <a:t> </a:t>
            </a:r>
            <a:r>
              <a:rPr lang="am-ET" sz="2400" b="1" dirty="0" smtClean="0">
                <a:solidFill>
                  <a:schemeClr val="bg1"/>
                </a:solidFill>
                <a:latin typeface="Century Gothic" panose="020B0502020202020204" pitchFamily="34" charset="0"/>
                <a:cs typeface="Segoe UI" panose="020B0502040204020203" pitchFamily="34" charset="0"/>
                <a:sym typeface="Barlow"/>
              </a:rPr>
              <a:t>ተቋማዊ </a:t>
            </a:r>
            <a:r>
              <a:rPr lang="en-US" sz="2400" b="1" dirty="0" smtClean="0">
                <a:solidFill>
                  <a:schemeClr val="bg1"/>
                </a:solidFill>
                <a:latin typeface="Century Gothic" panose="020B0502020202020204" pitchFamily="34" charset="0"/>
                <a:cs typeface="Segoe UI" panose="020B0502040204020203" pitchFamily="34" charset="0"/>
                <a:sym typeface="Barlow"/>
              </a:rPr>
              <a:t> </a:t>
            </a:r>
            <a:r>
              <a:rPr lang="am-ET" sz="2400" b="1" dirty="0" smtClean="0">
                <a:solidFill>
                  <a:schemeClr val="bg1"/>
                </a:solidFill>
                <a:latin typeface="Century Gothic" panose="020B0502020202020204" pitchFamily="34" charset="0"/>
                <a:cs typeface="Segoe UI" panose="020B0502040204020203" pitchFamily="34" charset="0"/>
                <a:sym typeface="Barlow"/>
              </a:rPr>
              <a:t>ድክመቶች</a:t>
            </a:r>
            <a:r>
              <a:rPr lang="en-US" sz="2400" b="1" dirty="0" smtClean="0">
                <a:solidFill>
                  <a:schemeClr val="bg1"/>
                </a:solidFill>
                <a:latin typeface="Century Gothic" panose="020B0502020202020204" pitchFamily="34" charset="0"/>
                <a:cs typeface="Segoe UI" panose="020B0502040204020203" pitchFamily="34" charset="0"/>
                <a:sym typeface="Barlow"/>
              </a:rPr>
              <a:t> </a:t>
            </a:r>
            <a:r>
              <a:rPr lang="am-ET" sz="2400" b="1" dirty="0" smtClean="0">
                <a:solidFill>
                  <a:schemeClr val="bg1"/>
                </a:solidFill>
                <a:latin typeface="Century Gothic" panose="020B0502020202020204" pitchFamily="34" charset="0"/>
                <a:cs typeface="Segoe UI" panose="020B0502040204020203" pitchFamily="34" charset="0"/>
                <a:sym typeface="Barlow"/>
              </a:rPr>
              <a:t> </a:t>
            </a:r>
            <a:r>
              <a:rPr lang="am-ET" sz="2400" b="1" dirty="0">
                <a:solidFill>
                  <a:schemeClr val="bg1"/>
                </a:solidFill>
                <a:latin typeface="Century Gothic" panose="020B0502020202020204" pitchFamily="34" charset="0"/>
                <a:cs typeface="Segoe UI" panose="020B0502040204020203" pitchFamily="34" charset="0"/>
                <a:sym typeface="Barlow"/>
              </a:rPr>
              <a:t>የመነጩ </a:t>
            </a:r>
            <a:r>
              <a:rPr lang="en-US" sz="2400" b="1" dirty="0" smtClean="0">
                <a:solidFill>
                  <a:schemeClr val="bg1"/>
                </a:solidFill>
                <a:latin typeface="Century Gothic" panose="020B0502020202020204" pitchFamily="34" charset="0"/>
                <a:cs typeface="Segoe UI" panose="020B0502040204020203" pitchFamily="34" charset="0"/>
                <a:sym typeface="Barlow"/>
              </a:rPr>
              <a:t> ናቸው…</a:t>
            </a:r>
            <a:endParaRPr lang="en-GB" sz="2400" b="1" dirty="0">
              <a:solidFill>
                <a:schemeClr val="bg1"/>
              </a:solidFill>
              <a:latin typeface="Century Gothic" panose="020B0502020202020204" pitchFamily="34" charset="0"/>
              <a:cs typeface="Segoe UI" panose="020B0502040204020203" pitchFamily="34" charset="0"/>
              <a:sym typeface="Barlow"/>
            </a:endParaRP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48763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212</a:t>
            </a:r>
          </a:p>
        </p:txBody>
      </p:sp>
      <p:grpSp>
        <p:nvGrpSpPr>
          <p:cNvPr id="89" name="Group 88">
            <a:extLst>
              <a:ext uri="{FF2B5EF4-FFF2-40B4-BE49-F238E27FC236}">
                <a16:creationId xmlns="" xmlns:a16="http://schemas.microsoft.com/office/drawing/2014/main" id="{91045232-487A-4D26-9316-A417C426BF3E}"/>
              </a:ext>
            </a:extLst>
          </p:cNvPr>
          <p:cNvGrpSpPr/>
          <p:nvPr/>
        </p:nvGrpSpPr>
        <p:grpSpPr>
          <a:xfrm>
            <a:off x="8563755" y="318903"/>
            <a:ext cx="420428" cy="366088"/>
            <a:chOff x="8563755" y="318903"/>
            <a:chExt cx="420428" cy="366088"/>
          </a:xfrm>
        </p:grpSpPr>
        <p:sp>
          <p:nvSpPr>
            <p:cNvPr id="90" name="Rectangle: Rounded Corners 10">
              <a:extLst>
                <a:ext uri="{FF2B5EF4-FFF2-40B4-BE49-F238E27FC236}">
                  <a16:creationId xmlns="" xmlns:a16="http://schemas.microsoft.com/office/drawing/2014/main" id="{42577D43-92B4-4698-BD22-EB8398D1F6FF}"/>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1" name="Rectangle: Rounded Corners 11">
              <a:extLst>
                <a:ext uri="{FF2B5EF4-FFF2-40B4-BE49-F238E27FC236}">
                  <a16:creationId xmlns="" xmlns:a16="http://schemas.microsoft.com/office/drawing/2014/main" id="{8902C79C-DC9D-4DF1-8A48-819FB3EE6C2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92" name="Group 91">
              <a:extLst>
                <a:ext uri="{FF2B5EF4-FFF2-40B4-BE49-F238E27FC236}">
                  <a16:creationId xmlns="" xmlns:a16="http://schemas.microsoft.com/office/drawing/2014/main" id="{AFE242CB-20B6-46CD-B4E6-E030B88F5C56}"/>
                </a:ext>
              </a:extLst>
            </p:cNvPr>
            <p:cNvGrpSpPr/>
            <p:nvPr/>
          </p:nvGrpSpPr>
          <p:grpSpPr>
            <a:xfrm>
              <a:off x="8715521" y="415630"/>
              <a:ext cx="166991" cy="155987"/>
              <a:chOff x="4141788" y="3251201"/>
              <a:chExt cx="346075" cy="355600"/>
            </a:xfrm>
          </p:grpSpPr>
          <p:sp>
            <p:nvSpPr>
              <p:cNvPr id="93" name="Rectangle 92">
                <a:extLst>
                  <a:ext uri="{FF2B5EF4-FFF2-40B4-BE49-F238E27FC236}">
                    <a16:creationId xmlns="" xmlns:a16="http://schemas.microsoft.com/office/drawing/2014/main" id="{3EDE5547-998B-432F-96E8-CB0227E233E4}"/>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4" name="Rectangle 93">
                <a:extLst>
                  <a:ext uri="{FF2B5EF4-FFF2-40B4-BE49-F238E27FC236}">
                    <a16:creationId xmlns="" xmlns:a16="http://schemas.microsoft.com/office/drawing/2014/main" id="{9ED6C0F4-BFB0-46FE-BF51-86B1C2303121}"/>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5" name="Rectangle 94">
                <a:extLst>
                  <a:ext uri="{FF2B5EF4-FFF2-40B4-BE49-F238E27FC236}">
                    <a16:creationId xmlns="" xmlns:a16="http://schemas.microsoft.com/office/drawing/2014/main" id="{BDE11AE1-CF7C-4D8A-BE22-65D273C20B52}"/>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Line 21">
                <a:extLst>
                  <a:ext uri="{FF2B5EF4-FFF2-40B4-BE49-F238E27FC236}">
                    <a16:creationId xmlns="" xmlns:a16="http://schemas.microsoft.com/office/drawing/2014/main" id="{52A3B34B-7A72-46DF-A891-E7771DDF3CD7}"/>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7" name="Freeform 213">
                <a:extLst>
                  <a:ext uri="{FF2B5EF4-FFF2-40B4-BE49-F238E27FC236}">
                    <a16:creationId xmlns="" xmlns:a16="http://schemas.microsoft.com/office/drawing/2014/main" id="{90DB16BA-9268-4A60-8D93-EA6EB176EE28}"/>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
        <p:nvSpPr>
          <p:cNvPr id="28" name="Rectangle: Rounded Corners 27">
            <a:extLst>
              <a:ext uri="{FF2B5EF4-FFF2-40B4-BE49-F238E27FC236}">
                <a16:creationId xmlns="" xmlns:a16="http://schemas.microsoft.com/office/drawing/2014/main" id="{D92A41E5-AEA1-4B2A-A40E-F0D5DAE8C1D3}"/>
              </a:ext>
            </a:extLst>
          </p:cNvPr>
          <p:cNvSpPr/>
          <p:nvPr/>
        </p:nvSpPr>
        <p:spPr>
          <a:xfrm>
            <a:off x="904776" y="4513491"/>
            <a:ext cx="7977736" cy="538401"/>
          </a:xfrm>
          <a:prstGeom prst="roundRect">
            <a:avLst>
              <a:gd name="adj" fmla="val 5068"/>
            </a:avLst>
          </a:prstGeom>
          <a:ln w="6350">
            <a:solidFill>
              <a:schemeClr val="accent4"/>
            </a:solidFill>
          </a:ln>
        </p:spPr>
        <p:style>
          <a:lnRef idx="2">
            <a:schemeClr val="accent1"/>
          </a:lnRef>
          <a:fillRef idx="1">
            <a:schemeClr val="lt1"/>
          </a:fillRef>
          <a:effectRef idx="0">
            <a:schemeClr val="accent1"/>
          </a:effectRef>
          <a:fontRef idx="minor">
            <a:schemeClr val="dk1"/>
          </a:fontRef>
        </p:style>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am-ET" sz="1400" dirty="0">
                <a:solidFill>
                  <a:schemeClr val="tx1"/>
                </a:solidFill>
                <a:latin typeface="Century Gothic" panose="020B0502020202020204" pitchFamily="34" charset="0"/>
                <a:cs typeface="Segoe UI" panose="020B0502040204020203" pitchFamily="34" charset="0"/>
              </a:rPr>
              <a:t>በዘርፉ እድገትና </a:t>
            </a:r>
            <a:r>
              <a:rPr lang="am-ET" sz="1400" dirty="0" smtClean="0">
                <a:solidFill>
                  <a:schemeClr val="tx1"/>
                </a:solidFill>
                <a:latin typeface="Century Gothic" panose="020B0502020202020204" pitchFamily="34" charset="0"/>
                <a:cs typeface="Segoe UI" panose="020B0502040204020203" pitchFamily="34" charset="0"/>
              </a:rPr>
              <a:t>ምርታ</a:t>
            </a:r>
            <a:r>
              <a:rPr lang="cy-GB" sz="1400" dirty="0" smtClean="0">
                <a:solidFill>
                  <a:schemeClr val="tx1"/>
                </a:solidFill>
                <a:latin typeface="Century Gothic" panose="020B0502020202020204" pitchFamily="34" charset="0"/>
                <a:cs typeface="Segoe UI" panose="020B0502040204020203" pitchFamily="34" charset="0"/>
              </a:rPr>
              <a:t>ማ</a:t>
            </a:r>
            <a:r>
              <a:rPr lang="am-ET" sz="1400" dirty="0" smtClean="0">
                <a:solidFill>
                  <a:schemeClr val="tx1"/>
                </a:solidFill>
                <a:latin typeface="Century Gothic" panose="020B0502020202020204" pitchFamily="34" charset="0"/>
                <a:cs typeface="Segoe UI" panose="020B0502040204020203" pitchFamily="34" charset="0"/>
              </a:rPr>
              <a:t>ነት </a:t>
            </a:r>
            <a:r>
              <a:rPr lang="am-ET" sz="1400" dirty="0">
                <a:solidFill>
                  <a:schemeClr val="tx1"/>
                </a:solidFill>
                <a:latin typeface="Century Gothic" panose="020B0502020202020204" pitchFamily="34" charset="0"/>
                <a:cs typeface="Segoe UI" panose="020B0502040204020203" pitchFamily="34" charset="0"/>
              </a:rPr>
              <a:t>ማነስ ላይ ተጽእኖ ያሳደሩት </a:t>
            </a:r>
            <a:r>
              <a:rPr lang="am-ET" sz="1400" dirty="0" smtClean="0">
                <a:solidFill>
                  <a:schemeClr val="tx1"/>
                </a:solidFill>
                <a:latin typeface="Century Gothic" panose="020B0502020202020204" pitchFamily="34" charset="0"/>
                <a:cs typeface="Segoe UI" panose="020B0502040204020203" pitchFamily="34" charset="0"/>
              </a:rPr>
              <a:t>አሰራሮች</a:t>
            </a:r>
            <a:r>
              <a:rPr lang="en-US" sz="1400" dirty="0" smtClean="0">
                <a:solidFill>
                  <a:schemeClr val="tx1"/>
                </a:solidFill>
                <a:latin typeface="Century Gothic" panose="020B0502020202020204" pitchFamily="34" charset="0"/>
                <a:cs typeface="Segoe UI" panose="020B0502040204020203" pitchFamily="34" charset="0"/>
              </a:rPr>
              <a:t> </a:t>
            </a:r>
            <a:r>
              <a:rPr lang="am-ET" sz="1400" dirty="0" smtClean="0">
                <a:solidFill>
                  <a:schemeClr val="tx1"/>
                </a:solidFill>
                <a:latin typeface="Century Gothic" panose="020B0502020202020204" pitchFamily="34" charset="0"/>
                <a:cs typeface="Segoe UI" panose="020B0502040204020203" pitchFamily="34" charset="0"/>
              </a:rPr>
              <a:t>ተብለው </a:t>
            </a:r>
            <a:r>
              <a:rPr lang="am-ET" sz="1400" dirty="0">
                <a:solidFill>
                  <a:schemeClr val="tx1"/>
                </a:solidFill>
                <a:latin typeface="Century Gothic" panose="020B0502020202020204" pitchFamily="34" charset="0"/>
                <a:cs typeface="Segoe UI" panose="020B0502040204020203" pitchFamily="34" charset="0"/>
              </a:rPr>
              <a:t>ከተጠቀሱት </a:t>
            </a:r>
            <a:r>
              <a:rPr lang="am-ET" sz="1400" dirty="0" smtClean="0">
                <a:solidFill>
                  <a:schemeClr val="tx1"/>
                </a:solidFill>
                <a:latin typeface="Century Gothic" panose="020B0502020202020204" pitchFamily="34" charset="0"/>
                <a:cs typeface="Segoe UI" panose="020B0502040204020203" pitchFamily="34" charset="0"/>
              </a:rPr>
              <a:t>ውስጥ የውጭ </a:t>
            </a:r>
            <a:r>
              <a:rPr lang="am-ET" sz="1400" dirty="0">
                <a:solidFill>
                  <a:schemeClr val="tx1"/>
                </a:solidFill>
                <a:latin typeface="Century Gothic" panose="020B0502020202020204" pitchFamily="34" charset="0"/>
                <a:cs typeface="Segoe UI" panose="020B0502040204020203" pitchFamily="34" charset="0"/>
              </a:rPr>
              <a:t>ምንዛሬ፣ የፋይናንስ፣ የኤሌክትሪክ ኃይል እና  የጥሬ ዕቃ  አቅርቦት እጥረቶች፣ ደካማ የኢንተርኔት አገልግሎት፣ እንዲሁም ውስን የብድር አቅርቦት መሆናቸውን ያመለክታል፡፡</a:t>
            </a:r>
            <a:endParaRPr lang="en-GB" sz="1400" dirty="0">
              <a:solidFill>
                <a:schemeClr val="tx1"/>
              </a:solidFill>
              <a:latin typeface="Century Gothic" panose="020B0502020202020204" pitchFamily="34" charset="0"/>
              <a:cs typeface="Segoe UI" panose="020B0502040204020203" pitchFamily="34" charset="0"/>
            </a:endParaRPr>
          </a:p>
        </p:txBody>
      </p:sp>
      <p:graphicFrame>
        <p:nvGraphicFramePr>
          <p:cNvPr id="30" name="Chart 29">
            <a:extLst>
              <a:ext uri="{FF2B5EF4-FFF2-40B4-BE49-F238E27FC236}">
                <a16:creationId xmlns="" xmlns:a16="http://schemas.microsoft.com/office/drawing/2014/main" id="{ADF8620F-C1D1-413C-A05C-7F7007BE98C3}"/>
              </a:ext>
            </a:extLst>
          </p:cNvPr>
          <p:cNvGraphicFramePr>
            <a:graphicFrameLocks/>
          </p:cNvGraphicFramePr>
          <p:nvPr>
            <p:extLst>
              <p:ext uri="{D42A27DB-BD31-4B8C-83A1-F6EECF244321}">
                <p14:modId xmlns:p14="http://schemas.microsoft.com/office/powerpoint/2010/main" val="795479171"/>
              </p:ext>
            </p:extLst>
          </p:nvPr>
        </p:nvGraphicFramePr>
        <p:xfrm>
          <a:off x="705625" y="845231"/>
          <a:ext cx="4142420" cy="366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 xmlns:a16="http://schemas.microsoft.com/office/drawing/2014/main" id="{A4A6705B-7906-4AEC-8600-509DB86823D2}"/>
              </a:ext>
            </a:extLst>
          </p:cNvPr>
          <p:cNvGraphicFramePr>
            <a:graphicFrameLocks/>
          </p:cNvGraphicFramePr>
          <p:nvPr>
            <p:extLst>
              <p:ext uri="{D42A27DB-BD31-4B8C-83A1-F6EECF244321}">
                <p14:modId xmlns:p14="http://schemas.microsoft.com/office/powerpoint/2010/main" val="2824341942"/>
              </p:ext>
            </p:extLst>
          </p:nvPr>
        </p:nvGraphicFramePr>
        <p:xfrm>
          <a:off x="4681268" y="812982"/>
          <a:ext cx="4462732" cy="36257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8858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 xmlns:a16="http://schemas.microsoft.com/office/drawing/2014/main" id="{26FEB84C-4513-45F8-A1B4-B7B3B3F34F6C}"/>
              </a:ext>
            </a:extLst>
          </p:cNvPr>
          <p:cNvGrpSpPr/>
          <p:nvPr/>
        </p:nvGrpSpPr>
        <p:grpSpPr>
          <a:xfrm>
            <a:off x="1035110" y="271197"/>
            <a:ext cx="8045133" cy="4673702"/>
            <a:chOff x="615082" y="-14196"/>
            <a:chExt cx="11799523" cy="6854759"/>
          </a:xfrm>
        </p:grpSpPr>
        <p:cxnSp>
          <p:nvCxnSpPr>
            <p:cNvPr id="92" name="Straight Connector 91">
              <a:extLst>
                <a:ext uri="{FF2B5EF4-FFF2-40B4-BE49-F238E27FC236}">
                  <a16:creationId xmlns="" xmlns:a16="http://schemas.microsoft.com/office/drawing/2014/main" id="{EBFB8FB3-ACF5-48AE-98E4-313BF13D0DED}"/>
                </a:ext>
              </a:extLst>
            </p:cNvPr>
            <p:cNvCxnSpPr>
              <a:cxnSpLocks/>
            </p:cNvCxnSpPr>
            <p:nvPr/>
          </p:nvCxnSpPr>
          <p:spPr>
            <a:xfrm>
              <a:off x="4447730" y="438492"/>
              <a:ext cx="216846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 xmlns:a16="http://schemas.microsoft.com/office/drawing/2014/main" id="{36B80227-25D4-4D38-92A6-96FC6AAA9F13}"/>
                </a:ext>
              </a:extLst>
            </p:cNvPr>
            <p:cNvSpPr/>
            <p:nvPr/>
          </p:nvSpPr>
          <p:spPr>
            <a:xfrm>
              <a:off x="6535227" y="322933"/>
              <a:ext cx="205740" cy="205740"/>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 xmlns:a16="http://schemas.microsoft.com/office/drawing/2014/main" id="{9317F09E-5896-4F10-ABCA-C0420DBF4359}"/>
                </a:ext>
              </a:extLst>
            </p:cNvPr>
            <p:cNvSpPr/>
            <p:nvPr/>
          </p:nvSpPr>
          <p:spPr>
            <a:xfrm rot="8111011">
              <a:off x="4116236" y="817952"/>
              <a:ext cx="658813" cy="173395"/>
            </a:xfrm>
            <a:prstGeom prst="rect">
              <a:avLst/>
            </a:prstGeom>
            <a:gradFill>
              <a:gsLst>
                <a:gs pos="0">
                  <a:schemeClr val="bg2"/>
                </a:gs>
                <a:gs pos="100000">
                  <a:schemeClr val="bg1">
                    <a:lumMod val="50000"/>
                  </a:schemeClr>
                </a:gs>
              </a:gsLst>
              <a:lin ang="5400000" scaled="1"/>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 xmlns:a16="http://schemas.microsoft.com/office/drawing/2014/main" id="{10D2F432-8F5C-4138-A5B2-E4985F0FF173}"/>
                </a:ext>
              </a:extLst>
            </p:cNvPr>
            <p:cNvCxnSpPr>
              <a:cxnSpLocks/>
            </p:cNvCxnSpPr>
            <p:nvPr/>
          </p:nvCxnSpPr>
          <p:spPr>
            <a:xfrm>
              <a:off x="5121833" y="6128113"/>
              <a:ext cx="1494358"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 xmlns:a16="http://schemas.microsoft.com/office/drawing/2014/main" id="{6563FA21-D018-4B11-87DA-56F6CC4D26CE}"/>
                </a:ext>
              </a:extLst>
            </p:cNvPr>
            <p:cNvCxnSpPr>
              <a:cxnSpLocks/>
            </p:cNvCxnSpPr>
            <p:nvPr/>
          </p:nvCxnSpPr>
          <p:spPr>
            <a:xfrm>
              <a:off x="4447730" y="5201032"/>
              <a:ext cx="216846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70D226BB-B74B-4205-9064-17544B8A3576}"/>
                </a:ext>
              </a:extLst>
            </p:cNvPr>
            <p:cNvCxnSpPr>
              <a:cxnSpLocks/>
            </p:cNvCxnSpPr>
            <p:nvPr/>
          </p:nvCxnSpPr>
          <p:spPr>
            <a:xfrm>
              <a:off x="4242942" y="3274289"/>
              <a:ext cx="2373248"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 xmlns:a16="http://schemas.microsoft.com/office/drawing/2014/main" id="{0FA3988A-41E2-488D-B2A6-26CFFD4229B3}"/>
                </a:ext>
              </a:extLst>
            </p:cNvPr>
            <p:cNvSpPr/>
            <p:nvPr/>
          </p:nvSpPr>
          <p:spPr>
            <a:xfrm>
              <a:off x="6535227" y="3158730"/>
              <a:ext cx="205740" cy="205739"/>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 xmlns:a16="http://schemas.microsoft.com/office/drawing/2014/main" id="{D68380AB-8BEB-41D1-AC22-A26D0792DA0A}"/>
                </a:ext>
              </a:extLst>
            </p:cNvPr>
            <p:cNvCxnSpPr>
              <a:cxnSpLocks/>
            </p:cNvCxnSpPr>
            <p:nvPr/>
          </p:nvCxnSpPr>
          <p:spPr>
            <a:xfrm>
              <a:off x="5252628" y="2248198"/>
              <a:ext cx="136356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 xmlns:a16="http://schemas.microsoft.com/office/drawing/2014/main" id="{EB74CBF5-25E0-4B09-A39A-28BE723C5887}"/>
                </a:ext>
              </a:extLst>
            </p:cNvPr>
            <p:cNvSpPr/>
            <p:nvPr/>
          </p:nvSpPr>
          <p:spPr>
            <a:xfrm>
              <a:off x="6535227" y="2132639"/>
              <a:ext cx="205740" cy="205739"/>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 xmlns:a16="http://schemas.microsoft.com/office/drawing/2014/main" id="{2BA52826-A38A-46F6-A4E4-8546BD0EFA3D}"/>
                </a:ext>
              </a:extLst>
            </p:cNvPr>
            <p:cNvCxnSpPr>
              <a:cxnSpLocks/>
            </p:cNvCxnSpPr>
            <p:nvPr/>
          </p:nvCxnSpPr>
          <p:spPr>
            <a:xfrm>
              <a:off x="4078696" y="1276112"/>
              <a:ext cx="2537495"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 xmlns:a16="http://schemas.microsoft.com/office/drawing/2014/main" id="{4CCECA78-1C27-4F88-9E93-110A7903CA9D}"/>
                </a:ext>
              </a:extLst>
            </p:cNvPr>
            <p:cNvSpPr/>
            <p:nvPr/>
          </p:nvSpPr>
          <p:spPr>
            <a:xfrm>
              <a:off x="6535227" y="1160553"/>
              <a:ext cx="205740" cy="205739"/>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 xmlns:a16="http://schemas.microsoft.com/office/drawing/2014/main" id="{52046504-3E3D-4951-89E4-8A88FAEBC5AD}"/>
                </a:ext>
              </a:extLst>
            </p:cNvPr>
            <p:cNvSpPr/>
            <p:nvPr/>
          </p:nvSpPr>
          <p:spPr>
            <a:xfrm rot="2653249">
              <a:off x="4198155" y="5516294"/>
              <a:ext cx="494976" cy="173395"/>
            </a:xfrm>
            <a:prstGeom prst="rect">
              <a:avLst/>
            </a:prstGeom>
            <a:gradFill>
              <a:gsLst>
                <a:gs pos="0">
                  <a:schemeClr val="bg2"/>
                </a:gs>
                <a:gs pos="100000">
                  <a:schemeClr val="bg1">
                    <a:lumMod val="50000"/>
                  </a:schemeClr>
                </a:gs>
              </a:gsLst>
              <a:lin ang="5400000" scaled="1"/>
            </a:gra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 xmlns:a16="http://schemas.microsoft.com/office/drawing/2014/main" id="{39D5C577-982A-40A2-8181-014612201E77}"/>
                </a:ext>
              </a:extLst>
            </p:cNvPr>
            <p:cNvSpPr/>
            <p:nvPr/>
          </p:nvSpPr>
          <p:spPr>
            <a:xfrm rot="18900000">
              <a:off x="4483182" y="5689311"/>
              <a:ext cx="864730" cy="864730"/>
            </a:xfrm>
            <a:prstGeom prst="roundRect">
              <a:avLst/>
            </a:prstGeom>
            <a:solidFill>
              <a:srgbClr val="1D4042"/>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 xmlns:a16="http://schemas.microsoft.com/office/drawing/2014/main" id="{F30E1E32-7FDA-4BA5-8657-ED669AD3CAB4}"/>
                </a:ext>
              </a:extLst>
            </p:cNvPr>
            <p:cNvSpPr/>
            <p:nvPr/>
          </p:nvSpPr>
          <p:spPr>
            <a:xfrm rot="18900000">
              <a:off x="4538914" y="5745047"/>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 xmlns:a16="http://schemas.microsoft.com/office/drawing/2014/main" id="{2AABE350-1449-444E-8BBD-50EA27B6194A}"/>
                </a:ext>
              </a:extLst>
            </p:cNvPr>
            <p:cNvSpPr/>
            <p:nvPr/>
          </p:nvSpPr>
          <p:spPr>
            <a:xfrm rot="2653249">
              <a:off x="4187014" y="1670534"/>
              <a:ext cx="598920" cy="173395"/>
            </a:xfrm>
            <a:prstGeom prst="rect">
              <a:avLst/>
            </a:prstGeom>
            <a:gradFill>
              <a:gsLst>
                <a:gs pos="0">
                  <a:schemeClr val="bg2"/>
                </a:gs>
                <a:gs pos="100000">
                  <a:schemeClr val="bg1">
                    <a:lumMod val="50000"/>
                  </a:schemeClr>
                </a:gs>
              </a:gsLst>
              <a:lin ang="5400000" scaled="1"/>
            </a:gra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 xmlns:a16="http://schemas.microsoft.com/office/drawing/2014/main" id="{F45110CF-EE9C-4FA7-BAF6-AFD75BED9005}"/>
                </a:ext>
              </a:extLst>
            </p:cNvPr>
            <p:cNvSpPr/>
            <p:nvPr/>
          </p:nvSpPr>
          <p:spPr>
            <a:xfrm rot="18900000">
              <a:off x="3533786" y="861634"/>
              <a:ext cx="864730" cy="864730"/>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 xmlns:a16="http://schemas.microsoft.com/office/drawing/2014/main" id="{4ED0CC72-26D5-4BCE-BBB8-9DD499F4DDB9}"/>
                </a:ext>
              </a:extLst>
            </p:cNvPr>
            <p:cNvSpPr/>
            <p:nvPr/>
          </p:nvSpPr>
          <p:spPr>
            <a:xfrm rot="18900000">
              <a:off x="3589522" y="917370"/>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 xmlns:a16="http://schemas.microsoft.com/office/drawing/2014/main" id="{70772C7C-09C9-463B-82C6-424327E8C066}"/>
                </a:ext>
              </a:extLst>
            </p:cNvPr>
            <p:cNvSpPr/>
            <p:nvPr/>
          </p:nvSpPr>
          <p:spPr>
            <a:xfrm>
              <a:off x="6846801" y="1035530"/>
              <a:ext cx="4239450" cy="541687"/>
            </a:xfrm>
            <a:prstGeom prst="rect">
              <a:avLst/>
            </a:prstGeom>
          </p:spPr>
          <p:txBody>
            <a:bodyPr wrap="none">
              <a:spAutoFit/>
            </a:bodyPr>
            <a:lstStyle/>
            <a:p>
              <a:pPr defTabSz="685800">
                <a:buClrTx/>
                <a:defRPr/>
              </a:pPr>
              <a:r>
                <a:rPr lang="cy-GB" sz="1800" dirty="0" smtClean="0">
                  <a:latin typeface="Nyala" pitchFamily="2" charset="0"/>
                </a:rPr>
                <a:t>የእስካሁኑ </a:t>
              </a:r>
              <a:r>
                <a:rPr lang="cy-GB" sz="1800" dirty="0" smtClean="0"/>
                <a:t>የኢኮኖሚ እድገት ሰኬቶች</a:t>
              </a:r>
              <a:endParaRPr lang="en-US" sz="1800" b="1" kern="1200" dirty="0">
                <a:solidFill>
                  <a:srgbClr val="306E78"/>
                </a:solidFill>
                <a:latin typeface="Century Gothic" panose="020B0502020202020204" pitchFamily="34" charset="0"/>
                <a:ea typeface="+mn-ea"/>
                <a:cs typeface="+mn-cs"/>
              </a:endParaRPr>
            </a:p>
          </p:txBody>
        </p:sp>
        <p:sp>
          <p:nvSpPr>
            <p:cNvPr id="87" name="Rectangle 86">
              <a:extLst>
                <a:ext uri="{FF2B5EF4-FFF2-40B4-BE49-F238E27FC236}">
                  <a16:creationId xmlns="" xmlns:a16="http://schemas.microsoft.com/office/drawing/2014/main" id="{9DC6B365-9525-48F1-81DC-6AB1BD083DE0}"/>
                </a:ext>
              </a:extLst>
            </p:cNvPr>
            <p:cNvSpPr/>
            <p:nvPr/>
          </p:nvSpPr>
          <p:spPr>
            <a:xfrm rot="8111011">
              <a:off x="4116236" y="2687027"/>
              <a:ext cx="658813" cy="173395"/>
            </a:xfrm>
            <a:prstGeom prst="rect">
              <a:avLst/>
            </a:prstGeom>
            <a:gradFill>
              <a:gsLst>
                <a:gs pos="0">
                  <a:schemeClr val="bg2"/>
                </a:gs>
                <a:gs pos="100000">
                  <a:schemeClr val="bg1">
                    <a:lumMod val="50000"/>
                  </a:schemeClr>
                </a:gs>
              </a:gsLst>
              <a:lin ang="5400000" scaled="1"/>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 xmlns:a16="http://schemas.microsoft.com/office/drawing/2014/main" id="{CB26BA1A-CE76-4F0C-8640-6E67354749C7}"/>
                </a:ext>
              </a:extLst>
            </p:cNvPr>
            <p:cNvSpPr/>
            <p:nvPr/>
          </p:nvSpPr>
          <p:spPr>
            <a:xfrm rot="18900000">
              <a:off x="4482569" y="1843552"/>
              <a:ext cx="864730" cy="864730"/>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 xmlns:a16="http://schemas.microsoft.com/office/drawing/2014/main" id="{7E95E6D4-C3BB-449B-BF26-C86FB2207F2C}"/>
                </a:ext>
              </a:extLst>
            </p:cNvPr>
            <p:cNvSpPr/>
            <p:nvPr/>
          </p:nvSpPr>
          <p:spPr>
            <a:xfrm rot="18900000">
              <a:off x="4538304" y="1899288"/>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 xmlns:a16="http://schemas.microsoft.com/office/drawing/2014/main" id="{5E0A83D6-B38E-4FD3-AEE8-4553FAB33B0F}"/>
                </a:ext>
              </a:extLst>
            </p:cNvPr>
            <p:cNvSpPr/>
            <p:nvPr/>
          </p:nvSpPr>
          <p:spPr>
            <a:xfrm rot="2653249">
              <a:off x="4173406" y="3640999"/>
              <a:ext cx="544473" cy="173395"/>
            </a:xfrm>
            <a:prstGeom prst="rect">
              <a:avLst/>
            </a:prstGeom>
            <a:gradFill>
              <a:gsLst>
                <a:gs pos="0">
                  <a:schemeClr val="bg2"/>
                </a:gs>
                <a:gs pos="100000">
                  <a:schemeClr val="bg1">
                    <a:lumMod val="50000"/>
                  </a:schemeClr>
                </a:gs>
              </a:gsLst>
              <a:lin ang="5400000" scaled="1"/>
            </a:gra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 xmlns:a16="http://schemas.microsoft.com/office/drawing/2014/main" id="{A515939D-171C-4AD3-9284-390CABB26AD6}"/>
                </a:ext>
              </a:extLst>
            </p:cNvPr>
            <p:cNvSpPr/>
            <p:nvPr/>
          </p:nvSpPr>
          <p:spPr>
            <a:xfrm rot="18900000">
              <a:off x="3538041" y="2832096"/>
              <a:ext cx="864730" cy="864730"/>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 xmlns:a16="http://schemas.microsoft.com/office/drawing/2014/main" id="{ADF3B595-34D2-4736-953C-A7E29725ACAF}"/>
                </a:ext>
              </a:extLst>
            </p:cNvPr>
            <p:cNvSpPr/>
            <p:nvPr/>
          </p:nvSpPr>
          <p:spPr>
            <a:xfrm rot="18900000">
              <a:off x="3593780" y="2887832"/>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 xmlns:a16="http://schemas.microsoft.com/office/drawing/2014/main" id="{08FFBD50-BD53-4484-9674-5CEFBBF0860A}"/>
                </a:ext>
              </a:extLst>
            </p:cNvPr>
            <p:cNvSpPr/>
            <p:nvPr/>
          </p:nvSpPr>
          <p:spPr>
            <a:xfrm>
              <a:off x="6846800" y="2888463"/>
              <a:ext cx="5139911" cy="947952"/>
            </a:xfrm>
            <a:prstGeom prst="rect">
              <a:avLst/>
            </a:prstGeom>
          </p:spPr>
          <p:txBody>
            <a:bodyPr wrap="none">
              <a:spAutoFit/>
            </a:bodyPr>
            <a:lstStyle/>
            <a:p>
              <a:pPr defTabSz="685800">
                <a:buClrTx/>
                <a:defRPr/>
              </a:pPr>
              <a:r>
                <a:rPr lang="cy-GB" sz="1800" dirty="0"/>
                <a:t>በኢኮኖሚ እድገቱ ቀጣይነት ላይ ማነቆ የሆኑ </a:t>
              </a:r>
              <a:endParaRPr lang="cy-GB" sz="1800" dirty="0" smtClean="0"/>
            </a:p>
            <a:p>
              <a:pPr defTabSz="685800">
                <a:buClrTx/>
                <a:defRPr/>
              </a:pPr>
              <a:r>
                <a:rPr lang="cy-GB" sz="1800" dirty="0" smtClean="0"/>
                <a:t>ተግዳሮቶች</a:t>
              </a:r>
              <a:endParaRPr lang="en-GB" sz="1800" b="1" kern="1200" dirty="0">
                <a:solidFill>
                  <a:srgbClr val="306E78"/>
                </a:solidFill>
                <a:latin typeface="Century Gothic" panose="020B0502020202020204" pitchFamily="34" charset="0"/>
                <a:ea typeface="+mn-ea"/>
                <a:cs typeface="+mn-cs"/>
              </a:endParaRPr>
            </a:p>
          </p:txBody>
        </p:sp>
        <p:sp>
          <p:nvSpPr>
            <p:cNvPr id="103" name="Rectangle 102">
              <a:extLst>
                <a:ext uri="{FF2B5EF4-FFF2-40B4-BE49-F238E27FC236}">
                  <a16:creationId xmlns="" xmlns:a16="http://schemas.microsoft.com/office/drawing/2014/main" id="{3976929C-8703-4863-B12C-60E12BF7F88F}"/>
                </a:ext>
              </a:extLst>
            </p:cNvPr>
            <p:cNvSpPr/>
            <p:nvPr/>
          </p:nvSpPr>
          <p:spPr>
            <a:xfrm rot="8003042">
              <a:off x="4127998" y="4683860"/>
              <a:ext cx="598920" cy="173395"/>
            </a:xfrm>
            <a:prstGeom prst="rect">
              <a:avLst/>
            </a:prstGeom>
            <a:gradFill>
              <a:gsLst>
                <a:gs pos="0">
                  <a:schemeClr val="bg2"/>
                </a:gs>
                <a:gs pos="100000">
                  <a:schemeClr val="bg1">
                    <a:lumMod val="50000"/>
                  </a:schemeClr>
                </a:gs>
              </a:gsLst>
              <a:lin ang="5400000" scaled="1"/>
            </a:gra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 xmlns:a16="http://schemas.microsoft.com/office/drawing/2014/main" id="{8581E1B1-F5BA-489C-BF46-95D59D860C6C}"/>
                </a:ext>
              </a:extLst>
            </p:cNvPr>
            <p:cNvCxnSpPr>
              <a:cxnSpLocks/>
            </p:cNvCxnSpPr>
            <p:nvPr/>
          </p:nvCxnSpPr>
          <p:spPr>
            <a:xfrm>
              <a:off x="4869769" y="4246376"/>
              <a:ext cx="174642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 xmlns:a16="http://schemas.microsoft.com/office/drawing/2014/main" id="{A8E0418E-D60A-4A63-8BA3-9409C7DA1522}"/>
                </a:ext>
              </a:extLst>
            </p:cNvPr>
            <p:cNvSpPr/>
            <p:nvPr/>
          </p:nvSpPr>
          <p:spPr>
            <a:xfrm rot="18900000">
              <a:off x="4483182" y="3814013"/>
              <a:ext cx="864730" cy="864730"/>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 xmlns:a16="http://schemas.microsoft.com/office/drawing/2014/main" id="{FBCCD442-8923-40E1-B051-2C982EFAF1A5}"/>
                </a:ext>
              </a:extLst>
            </p:cNvPr>
            <p:cNvSpPr/>
            <p:nvPr/>
          </p:nvSpPr>
          <p:spPr>
            <a:xfrm rot="18900000">
              <a:off x="4538914" y="3869749"/>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 xmlns:a16="http://schemas.microsoft.com/office/drawing/2014/main" id="{AF3A4124-6851-46C5-8F95-023A78714360}"/>
                </a:ext>
              </a:extLst>
            </p:cNvPr>
            <p:cNvSpPr/>
            <p:nvPr/>
          </p:nvSpPr>
          <p:spPr>
            <a:xfrm>
              <a:off x="6535227" y="4130817"/>
              <a:ext cx="205740" cy="205739"/>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 xmlns:a16="http://schemas.microsoft.com/office/drawing/2014/main" id="{92611D9A-F7F5-404D-A7FF-7D68AE03975E}"/>
                </a:ext>
              </a:extLst>
            </p:cNvPr>
            <p:cNvSpPr/>
            <p:nvPr/>
          </p:nvSpPr>
          <p:spPr>
            <a:xfrm rot="18900000">
              <a:off x="3537607" y="4778354"/>
              <a:ext cx="864730" cy="864730"/>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 xmlns:a16="http://schemas.microsoft.com/office/drawing/2014/main" id="{5B9AB4BB-0EF9-4577-BF58-C68160CDB09D}"/>
                </a:ext>
              </a:extLst>
            </p:cNvPr>
            <p:cNvSpPr/>
            <p:nvPr/>
          </p:nvSpPr>
          <p:spPr>
            <a:xfrm rot="18900000">
              <a:off x="3593343" y="4834089"/>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 xmlns:a16="http://schemas.microsoft.com/office/drawing/2014/main" id="{EC7C5E4D-D666-420C-B3FC-A5F3171C7A61}"/>
                </a:ext>
              </a:extLst>
            </p:cNvPr>
            <p:cNvSpPr txBox="1"/>
            <p:nvPr/>
          </p:nvSpPr>
          <p:spPr>
            <a:xfrm>
              <a:off x="615082" y="2933603"/>
              <a:ext cx="2739612" cy="1218795"/>
            </a:xfrm>
            <a:prstGeom prst="rect">
              <a:avLst/>
            </a:prstGeom>
            <a:noFill/>
          </p:spPr>
          <p:txBody>
            <a:bodyPr wrap="square" rtlCol="0">
              <a:spAutoFit/>
            </a:bodyPr>
            <a:lstStyle/>
            <a:p>
              <a:pPr algn="ctr" defTabSz="401820">
                <a:buClrTx/>
                <a:defRPr/>
              </a:pPr>
              <a:r>
                <a:rPr lang="cy-GB" sz="2400" b="1" dirty="0" smtClean="0">
                  <a:latin typeface="Nyala" pitchFamily="2" charset="0"/>
                </a:rPr>
                <a:t>የመግለጫው </a:t>
              </a:r>
              <a:r>
                <a:rPr lang="en-US" sz="2400" b="1" kern="1200" dirty="0" smtClean="0">
                  <a:solidFill>
                    <a:schemeClr val="bg2">
                      <a:lumMod val="75000"/>
                    </a:schemeClr>
                  </a:solidFill>
                  <a:latin typeface="Nyala" pitchFamily="2" charset="0"/>
                  <a:ea typeface="Microsoft JhengHei UI Light" panose="020B0304030504040204" pitchFamily="34" charset="-120"/>
                  <a:cs typeface="+mn-cs"/>
                </a:rPr>
                <a:t>ይዘት</a:t>
              </a:r>
              <a:endParaRPr lang="en-US" sz="2400" b="1" kern="1200" dirty="0">
                <a:solidFill>
                  <a:schemeClr val="bg2">
                    <a:lumMod val="75000"/>
                  </a:schemeClr>
                </a:solidFill>
                <a:latin typeface="Nyala" pitchFamily="2" charset="0"/>
                <a:ea typeface="Microsoft JhengHei UI Light" panose="020B0304030504040204" pitchFamily="34" charset="-120"/>
                <a:cs typeface="+mn-cs"/>
              </a:endParaRPr>
            </a:p>
          </p:txBody>
        </p:sp>
        <p:sp>
          <p:nvSpPr>
            <p:cNvPr id="126" name="Rectangle 125">
              <a:extLst>
                <a:ext uri="{FF2B5EF4-FFF2-40B4-BE49-F238E27FC236}">
                  <a16:creationId xmlns="" xmlns:a16="http://schemas.microsoft.com/office/drawing/2014/main" id="{CFEF5BC7-E121-4C40-A045-E4F8A7CA2ABE}"/>
                </a:ext>
              </a:extLst>
            </p:cNvPr>
            <p:cNvSpPr/>
            <p:nvPr/>
          </p:nvSpPr>
          <p:spPr>
            <a:xfrm>
              <a:off x="6846801" y="2019940"/>
              <a:ext cx="3607013" cy="541687"/>
            </a:xfrm>
            <a:prstGeom prst="rect">
              <a:avLst/>
            </a:prstGeom>
          </p:spPr>
          <p:txBody>
            <a:bodyPr wrap="none">
              <a:spAutoFit/>
            </a:bodyPr>
            <a:lstStyle/>
            <a:p>
              <a:pPr defTabSz="685800">
                <a:buClrTx/>
                <a:defRPr/>
              </a:pPr>
              <a:r>
                <a:rPr lang="cy-GB" sz="1800" dirty="0" smtClean="0">
                  <a:latin typeface="Nyala" pitchFamily="2" charset="0"/>
                </a:rPr>
                <a:t>ለዕ</a:t>
              </a:r>
              <a:r>
                <a:rPr lang="cy-GB" sz="1800" dirty="0" smtClean="0"/>
                <a:t>ድገ</a:t>
              </a:r>
              <a:r>
                <a:rPr lang="cy-GB" sz="1800" dirty="0">
                  <a:latin typeface="Nyala" pitchFamily="2" charset="0"/>
                </a:rPr>
                <a:t>ቱ</a:t>
              </a:r>
              <a:r>
                <a:rPr lang="cy-GB" sz="1800" dirty="0" smtClean="0"/>
                <a:t> </a:t>
              </a:r>
              <a:r>
                <a:rPr lang="cy-GB" sz="1800" dirty="0" smtClean="0">
                  <a:latin typeface="Nyala" pitchFamily="2" charset="0"/>
                </a:rPr>
                <a:t>መንስዔ የሆኑ ጉዳዮች</a:t>
              </a:r>
              <a:endParaRPr lang="en-GB" sz="1800" b="1" kern="1200" dirty="0">
                <a:solidFill>
                  <a:srgbClr val="306E78"/>
                </a:solidFill>
                <a:latin typeface="Century Gothic" panose="020B0502020202020204" pitchFamily="34" charset="0"/>
                <a:ea typeface="+mn-ea"/>
                <a:cs typeface="+mn-cs"/>
              </a:endParaRPr>
            </a:p>
          </p:txBody>
        </p:sp>
        <p:sp>
          <p:nvSpPr>
            <p:cNvPr id="127" name="Rectangle 126">
              <a:extLst>
                <a:ext uri="{FF2B5EF4-FFF2-40B4-BE49-F238E27FC236}">
                  <a16:creationId xmlns="" xmlns:a16="http://schemas.microsoft.com/office/drawing/2014/main" id="{DAA6C8A7-35ED-49CB-93A4-465274089E32}"/>
                </a:ext>
              </a:extLst>
            </p:cNvPr>
            <p:cNvSpPr/>
            <p:nvPr/>
          </p:nvSpPr>
          <p:spPr>
            <a:xfrm>
              <a:off x="6846800" y="3903852"/>
              <a:ext cx="5172826" cy="947952"/>
            </a:xfrm>
            <a:prstGeom prst="rect">
              <a:avLst/>
            </a:prstGeom>
          </p:spPr>
          <p:txBody>
            <a:bodyPr wrap="none">
              <a:spAutoFit/>
            </a:bodyPr>
            <a:lstStyle/>
            <a:p>
              <a:pPr lvl="1"/>
              <a:r>
                <a:rPr lang="en-US" sz="1800" dirty="0"/>
                <a:t>ለዘላቂ ኢኮኖሚ ልማትና ሥራ ዕድል ፈጠራ </a:t>
              </a:r>
              <a:endParaRPr lang="en-US" sz="1800" dirty="0" smtClean="0"/>
            </a:p>
            <a:p>
              <a:pPr lvl="1"/>
              <a:r>
                <a:rPr lang="en-US" sz="1800" dirty="0" smtClean="0"/>
                <a:t>በቀጣይ የሚተገበር </a:t>
              </a:r>
              <a:r>
                <a:rPr lang="cy-GB" sz="1800" dirty="0"/>
                <a:t>የኢኮኖሚ ማሻሻያ አጀንዳ</a:t>
              </a:r>
              <a:endParaRPr lang="en-US" sz="1800" dirty="0"/>
            </a:p>
          </p:txBody>
        </p:sp>
        <p:sp>
          <p:nvSpPr>
            <p:cNvPr id="128" name="Rectangle 127">
              <a:extLst>
                <a:ext uri="{FF2B5EF4-FFF2-40B4-BE49-F238E27FC236}">
                  <a16:creationId xmlns="" xmlns:a16="http://schemas.microsoft.com/office/drawing/2014/main" id="{7A5CB6D6-19CA-4F60-A7CF-71E43DE425D2}"/>
                </a:ext>
              </a:extLst>
            </p:cNvPr>
            <p:cNvSpPr/>
            <p:nvPr/>
          </p:nvSpPr>
          <p:spPr>
            <a:xfrm>
              <a:off x="6814642" y="4993976"/>
              <a:ext cx="4766090" cy="541687"/>
            </a:xfrm>
            <a:prstGeom prst="rect">
              <a:avLst/>
            </a:prstGeom>
          </p:spPr>
          <p:txBody>
            <a:bodyPr wrap="none">
              <a:spAutoFit/>
            </a:bodyPr>
            <a:lstStyle/>
            <a:p>
              <a:pPr defTabSz="685800">
                <a:buClrTx/>
                <a:defRPr/>
              </a:pPr>
              <a:r>
                <a:rPr lang="cy-GB" sz="1800" dirty="0" smtClean="0"/>
                <a:t>ከማሻሻውየሚጠበ</a:t>
              </a:r>
              <a:r>
                <a:rPr lang="cy-GB" sz="1800" dirty="0" smtClean="0">
                  <a:latin typeface="Nyala" pitchFamily="2" charset="0"/>
                </a:rPr>
                <a:t>ቁ ውጤቶች/ፋይዳዎች</a:t>
              </a:r>
              <a:endParaRPr lang="en-GB" sz="1800" b="1" kern="1200" dirty="0">
                <a:solidFill>
                  <a:srgbClr val="306E78"/>
                </a:solidFill>
                <a:latin typeface="Century Gothic" panose="020B0502020202020204" pitchFamily="34" charset="0"/>
                <a:ea typeface="+mn-ea"/>
                <a:cs typeface="+mn-cs"/>
              </a:endParaRPr>
            </a:p>
          </p:txBody>
        </p:sp>
        <p:sp>
          <p:nvSpPr>
            <p:cNvPr id="129" name="Rectangle 128">
              <a:extLst>
                <a:ext uri="{FF2B5EF4-FFF2-40B4-BE49-F238E27FC236}">
                  <a16:creationId xmlns="" xmlns:a16="http://schemas.microsoft.com/office/drawing/2014/main" id="{8F24A917-4EE3-40A7-9B0C-BEC4FDC0B678}"/>
                </a:ext>
              </a:extLst>
            </p:cNvPr>
            <p:cNvSpPr/>
            <p:nvPr/>
          </p:nvSpPr>
          <p:spPr>
            <a:xfrm>
              <a:off x="6846800" y="5892611"/>
              <a:ext cx="5567805" cy="947952"/>
            </a:xfrm>
            <a:prstGeom prst="rect">
              <a:avLst/>
            </a:prstGeom>
          </p:spPr>
          <p:txBody>
            <a:bodyPr wrap="none">
              <a:spAutoFit/>
            </a:bodyPr>
            <a:lstStyle/>
            <a:p>
              <a:pPr defTabSz="685800">
                <a:buClrTx/>
                <a:defRPr/>
              </a:pPr>
              <a:r>
                <a:rPr lang="cy-GB" sz="1800" dirty="0"/>
                <a:t>ማሻሻያውን ተግባራዊ ለማድረግ </a:t>
              </a:r>
              <a:r>
                <a:rPr lang="cy-GB" sz="1800" dirty="0" smtClean="0"/>
                <a:t>የሚያስፈልገው</a:t>
              </a:r>
            </a:p>
            <a:p>
              <a:pPr defTabSz="685800">
                <a:buClrTx/>
                <a:defRPr/>
              </a:pPr>
              <a:r>
                <a:rPr lang="cy-GB" sz="1800" dirty="0" smtClean="0"/>
                <a:t>ሀብትና </a:t>
              </a:r>
              <a:r>
                <a:rPr lang="cy-GB" sz="1800" dirty="0"/>
                <a:t>ቀጣይ </a:t>
              </a:r>
              <a:r>
                <a:rPr lang="cy-GB" sz="1800" dirty="0" smtClean="0">
                  <a:latin typeface="Nyala" pitchFamily="2" charset="0"/>
                </a:rPr>
                <a:t>እርምጃዎች</a:t>
              </a:r>
              <a:endParaRPr lang="en-GB" sz="1800" b="1" kern="1200" dirty="0">
                <a:solidFill>
                  <a:srgbClr val="306E78"/>
                </a:solidFill>
                <a:latin typeface="Century Gothic" panose="020B0502020202020204" pitchFamily="34" charset="0"/>
                <a:ea typeface="+mn-ea"/>
                <a:cs typeface="+mn-cs"/>
              </a:endParaRPr>
            </a:p>
          </p:txBody>
        </p:sp>
        <p:sp>
          <p:nvSpPr>
            <p:cNvPr id="141" name="Oval 140">
              <a:extLst>
                <a:ext uri="{FF2B5EF4-FFF2-40B4-BE49-F238E27FC236}">
                  <a16:creationId xmlns="" xmlns:a16="http://schemas.microsoft.com/office/drawing/2014/main" id="{C849E203-3F93-4F01-AC60-53107C7D9308}"/>
                </a:ext>
              </a:extLst>
            </p:cNvPr>
            <p:cNvSpPr/>
            <p:nvPr/>
          </p:nvSpPr>
          <p:spPr>
            <a:xfrm>
              <a:off x="6535227" y="5085473"/>
              <a:ext cx="205740" cy="205739"/>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 xmlns:a16="http://schemas.microsoft.com/office/drawing/2014/main" id="{A8155208-A2A3-40FE-9478-C508FBDA7EFF}"/>
                </a:ext>
              </a:extLst>
            </p:cNvPr>
            <p:cNvSpPr/>
            <p:nvPr/>
          </p:nvSpPr>
          <p:spPr>
            <a:xfrm>
              <a:off x="6535225" y="6012554"/>
              <a:ext cx="205739" cy="205739"/>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 xmlns:a16="http://schemas.microsoft.com/office/drawing/2014/main" id="{879DB6D4-6C1A-493C-9957-B388840298D6}"/>
                </a:ext>
              </a:extLst>
            </p:cNvPr>
            <p:cNvSpPr/>
            <p:nvPr/>
          </p:nvSpPr>
          <p:spPr>
            <a:xfrm rot="18900000">
              <a:off x="4524010" y="-14196"/>
              <a:ext cx="864730" cy="864730"/>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 xmlns:a16="http://schemas.microsoft.com/office/drawing/2014/main" id="{1762E6FA-E744-41B0-80BA-1E7944B33477}"/>
                </a:ext>
              </a:extLst>
            </p:cNvPr>
            <p:cNvSpPr/>
            <p:nvPr/>
          </p:nvSpPr>
          <p:spPr>
            <a:xfrm rot="18900000">
              <a:off x="4579746" y="41540"/>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 xmlns:a16="http://schemas.microsoft.com/office/drawing/2014/main" id="{201686F9-CF83-44AE-BFDB-FA70D6A0437B}"/>
                </a:ext>
              </a:extLst>
            </p:cNvPr>
            <p:cNvSpPr/>
            <p:nvPr/>
          </p:nvSpPr>
          <p:spPr>
            <a:xfrm>
              <a:off x="6846801" y="209633"/>
              <a:ext cx="4871888" cy="541687"/>
            </a:xfrm>
            <a:prstGeom prst="rect">
              <a:avLst/>
            </a:prstGeom>
          </p:spPr>
          <p:txBody>
            <a:bodyPr wrap="none">
              <a:spAutoFit/>
            </a:bodyPr>
            <a:lstStyle/>
            <a:p>
              <a:pPr defTabSz="685800">
                <a:buClrTx/>
                <a:defRPr/>
              </a:pPr>
              <a:r>
                <a:rPr lang="cy-GB" sz="1800" dirty="0"/>
                <a:t>የኢኮኖሚ ማሻሻያው </a:t>
              </a:r>
              <a:r>
                <a:rPr lang="cy-GB" sz="1800" dirty="0" smtClean="0">
                  <a:latin typeface="Nyala" pitchFamily="2" charset="0"/>
                </a:rPr>
                <a:t>ያስፈለገበት ምክንያት</a:t>
              </a:r>
              <a:endParaRPr lang="en-US" sz="1800" b="1" kern="1200" dirty="0">
                <a:solidFill>
                  <a:srgbClr val="306E78"/>
                </a:solidFill>
                <a:latin typeface="Century Gothic" panose="020B0502020202020204" pitchFamily="34" charset="0"/>
                <a:ea typeface="+mn-ea"/>
                <a:cs typeface="+mn-cs"/>
              </a:endParaRPr>
            </a:p>
          </p:txBody>
        </p:sp>
      </p:grpSp>
      <p:sp>
        <p:nvSpPr>
          <p:cNvPr id="159" name="Freeform 64">
            <a:extLst>
              <a:ext uri="{FF2B5EF4-FFF2-40B4-BE49-F238E27FC236}">
                <a16:creationId xmlns=""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 xmlns:a16="http://schemas.microsoft.com/office/drawing/2014/main" id="{85DFD50F-20AC-4453-9B84-574D64A72203}"/>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3015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1" dirty="0">
                <a:solidFill>
                  <a:schemeClr val="bg1"/>
                </a:solidFill>
                <a:latin typeface="Century Gothic" panose="020B0502020202020204" pitchFamily="34" charset="0"/>
                <a:cs typeface="Segoe UI" panose="020B0502040204020203" pitchFamily="34" charset="0"/>
                <a:sym typeface="Barlow"/>
              </a:rPr>
              <a:t>... </a:t>
            </a:r>
            <a:r>
              <a:rPr lang="en-GB" sz="1800" b="1" dirty="0" smtClean="0">
                <a:solidFill>
                  <a:schemeClr val="bg1"/>
                </a:solidFill>
                <a:latin typeface="Century Gothic" panose="020B0502020202020204" pitchFamily="34" charset="0"/>
                <a:cs typeface="Segoe UI" panose="020B0502040204020203" pitchFamily="34" charset="0"/>
                <a:sym typeface="Barlow"/>
              </a:rPr>
              <a:t>በተጨማሪም</a:t>
            </a:r>
            <a:r>
              <a:rPr lang="en-GB" sz="1800" b="1" i="1" dirty="0" smtClean="0">
                <a:solidFill>
                  <a:schemeClr val="bg1"/>
                </a:solidFill>
                <a:latin typeface="Century Gothic" panose="020B0502020202020204" pitchFamily="34" charset="0"/>
                <a:cs typeface="Segoe UI" panose="020B0502040204020203" pitchFamily="34" charset="0"/>
                <a:sym typeface="Barlow"/>
              </a:rPr>
              <a:t> </a:t>
            </a:r>
            <a:r>
              <a:rPr lang="am-ET" sz="1800" b="1" dirty="0" smtClean="0">
                <a:solidFill>
                  <a:schemeClr val="bg1"/>
                </a:solidFill>
                <a:latin typeface="Century Gothic" panose="020B0502020202020204" pitchFamily="34" charset="0"/>
                <a:cs typeface="Segoe UI" panose="020B0502040204020203" pitchFamily="34" charset="0"/>
                <a:sym typeface="Barlow"/>
              </a:rPr>
              <a:t>የአምራችና </a:t>
            </a:r>
            <a:r>
              <a:rPr lang="am-ET" sz="1800" b="1" dirty="0">
                <a:solidFill>
                  <a:schemeClr val="bg1"/>
                </a:solidFill>
                <a:latin typeface="Century Gothic" panose="020B0502020202020204" pitchFamily="34" charset="0"/>
                <a:cs typeface="Segoe UI" panose="020B0502040204020203" pitchFamily="34" charset="0"/>
                <a:sym typeface="Barlow"/>
              </a:rPr>
              <a:t>አገልግሎት ዘርፎች </a:t>
            </a:r>
            <a:r>
              <a:rPr lang="en-US" sz="1800" b="1" dirty="0" smtClean="0">
                <a:solidFill>
                  <a:schemeClr val="bg1"/>
                </a:solidFill>
                <a:latin typeface="Century Gothic" panose="020B0502020202020204" pitchFamily="34" charset="0"/>
                <a:cs typeface="Segoe UI" panose="020B0502040204020203" pitchFamily="34" charset="0"/>
                <a:sym typeface="Barlow"/>
              </a:rPr>
              <a:t> </a:t>
            </a:r>
            <a:r>
              <a:rPr lang="am-ET" sz="1800" b="1" dirty="0" smtClean="0">
                <a:solidFill>
                  <a:schemeClr val="bg1"/>
                </a:solidFill>
                <a:latin typeface="Century Gothic" panose="020B0502020202020204" pitchFamily="34" charset="0"/>
                <a:cs typeface="Segoe UI" panose="020B0502040204020203" pitchFamily="34" charset="0"/>
                <a:sym typeface="Barlow"/>
              </a:rPr>
              <a:t>ያሉባቸው</a:t>
            </a:r>
            <a:r>
              <a:rPr lang="en-US" sz="1800" b="1" dirty="0" smtClean="0">
                <a:solidFill>
                  <a:schemeClr val="bg1"/>
                </a:solidFill>
                <a:latin typeface="Century Gothic" panose="020B0502020202020204" pitchFamily="34" charset="0"/>
                <a:cs typeface="Segoe UI" panose="020B0502040204020203" pitchFamily="34" charset="0"/>
                <a:sym typeface="Barlow"/>
              </a:rPr>
              <a:t> </a:t>
            </a:r>
            <a:r>
              <a:rPr lang="am-ET" sz="1800" b="1" dirty="0" smtClean="0">
                <a:solidFill>
                  <a:schemeClr val="bg1"/>
                </a:solidFill>
                <a:latin typeface="Century Gothic" panose="020B0502020202020204" pitchFamily="34" charset="0"/>
                <a:cs typeface="Segoe UI" panose="020B0502040204020203" pitchFamily="34" charset="0"/>
                <a:sym typeface="Barlow"/>
              </a:rPr>
              <a:t> </a:t>
            </a:r>
            <a:r>
              <a:rPr lang="am-ET" sz="1800" b="1" dirty="0">
                <a:solidFill>
                  <a:schemeClr val="bg1"/>
                </a:solidFill>
                <a:latin typeface="Century Gothic" panose="020B0502020202020204" pitchFamily="34" charset="0"/>
                <a:cs typeface="Segoe UI" panose="020B0502040204020203" pitchFamily="34" charset="0"/>
                <a:sym typeface="Barlow"/>
              </a:rPr>
              <a:t>ችግሮች </a:t>
            </a:r>
            <a:r>
              <a:rPr lang="en-GB" sz="1800" b="1" i="1" dirty="0" smtClean="0">
                <a:solidFill>
                  <a:schemeClr val="bg1"/>
                </a:solidFill>
                <a:latin typeface="Century Gothic" panose="020B0502020202020204" pitchFamily="34" charset="0"/>
                <a:cs typeface="Segoe UI" panose="020B0502040204020203" pitchFamily="34" charset="0"/>
                <a:sym typeface="Barlow"/>
              </a:rPr>
              <a:t>… </a:t>
            </a:r>
            <a:endParaRPr lang="en-GB" sz="1800" b="1" i="1" dirty="0">
              <a:solidFill>
                <a:schemeClr val="bg1"/>
              </a:solidFill>
              <a:latin typeface="Century Gothic" panose="020B0502020202020204" pitchFamily="34" charset="0"/>
              <a:cs typeface="Segoe UI" panose="020B0502040204020203" pitchFamily="34" charset="0"/>
              <a:sym typeface="Barlow"/>
            </a:endParaRP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13</a:t>
            </a:r>
          </a:p>
        </p:txBody>
      </p:sp>
      <p:grpSp>
        <p:nvGrpSpPr>
          <p:cNvPr id="89" name="Group 88">
            <a:extLst>
              <a:ext uri="{FF2B5EF4-FFF2-40B4-BE49-F238E27FC236}">
                <a16:creationId xmlns="" xmlns:a16="http://schemas.microsoft.com/office/drawing/2014/main" id="{91045232-487A-4D26-9316-A417C426BF3E}"/>
              </a:ext>
            </a:extLst>
          </p:cNvPr>
          <p:cNvGrpSpPr/>
          <p:nvPr/>
        </p:nvGrpSpPr>
        <p:grpSpPr>
          <a:xfrm>
            <a:off x="8563755" y="318903"/>
            <a:ext cx="420428" cy="366088"/>
            <a:chOff x="8563755" y="318903"/>
            <a:chExt cx="420428" cy="366088"/>
          </a:xfrm>
        </p:grpSpPr>
        <p:sp>
          <p:nvSpPr>
            <p:cNvPr id="90" name="Rectangle: Rounded Corners 10">
              <a:extLst>
                <a:ext uri="{FF2B5EF4-FFF2-40B4-BE49-F238E27FC236}">
                  <a16:creationId xmlns="" xmlns:a16="http://schemas.microsoft.com/office/drawing/2014/main" id="{42577D43-92B4-4698-BD22-EB8398D1F6FF}"/>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1" name="Rectangle: Rounded Corners 11">
              <a:extLst>
                <a:ext uri="{FF2B5EF4-FFF2-40B4-BE49-F238E27FC236}">
                  <a16:creationId xmlns="" xmlns:a16="http://schemas.microsoft.com/office/drawing/2014/main" id="{8902C79C-DC9D-4DF1-8A48-819FB3EE6C2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92" name="Group 91">
              <a:extLst>
                <a:ext uri="{FF2B5EF4-FFF2-40B4-BE49-F238E27FC236}">
                  <a16:creationId xmlns="" xmlns:a16="http://schemas.microsoft.com/office/drawing/2014/main" id="{AFE242CB-20B6-46CD-B4E6-E030B88F5C56}"/>
                </a:ext>
              </a:extLst>
            </p:cNvPr>
            <p:cNvGrpSpPr/>
            <p:nvPr/>
          </p:nvGrpSpPr>
          <p:grpSpPr>
            <a:xfrm>
              <a:off x="8715521" y="415630"/>
              <a:ext cx="166991" cy="155987"/>
              <a:chOff x="4141788" y="3251201"/>
              <a:chExt cx="346075" cy="355600"/>
            </a:xfrm>
          </p:grpSpPr>
          <p:sp>
            <p:nvSpPr>
              <p:cNvPr id="93" name="Rectangle 92">
                <a:extLst>
                  <a:ext uri="{FF2B5EF4-FFF2-40B4-BE49-F238E27FC236}">
                    <a16:creationId xmlns="" xmlns:a16="http://schemas.microsoft.com/office/drawing/2014/main" id="{3EDE5547-998B-432F-96E8-CB0227E233E4}"/>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4" name="Rectangle 93">
                <a:extLst>
                  <a:ext uri="{FF2B5EF4-FFF2-40B4-BE49-F238E27FC236}">
                    <a16:creationId xmlns="" xmlns:a16="http://schemas.microsoft.com/office/drawing/2014/main" id="{9ED6C0F4-BFB0-46FE-BF51-86B1C2303121}"/>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5" name="Rectangle 94">
                <a:extLst>
                  <a:ext uri="{FF2B5EF4-FFF2-40B4-BE49-F238E27FC236}">
                    <a16:creationId xmlns="" xmlns:a16="http://schemas.microsoft.com/office/drawing/2014/main" id="{BDE11AE1-CF7C-4D8A-BE22-65D273C20B52}"/>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Line 21">
                <a:extLst>
                  <a:ext uri="{FF2B5EF4-FFF2-40B4-BE49-F238E27FC236}">
                    <a16:creationId xmlns="" xmlns:a16="http://schemas.microsoft.com/office/drawing/2014/main" id="{52A3B34B-7A72-46DF-A891-E7771DDF3CD7}"/>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7" name="Freeform 213">
                <a:extLst>
                  <a:ext uri="{FF2B5EF4-FFF2-40B4-BE49-F238E27FC236}">
                    <a16:creationId xmlns="" xmlns:a16="http://schemas.microsoft.com/office/drawing/2014/main" id="{90DB16BA-9268-4A60-8D93-EA6EB176EE28}"/>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grpSp>
        <p:nvGrpSpPr>
          <p:cNvPr id="4" name="Group 3">
            <a:extLst>
              <a:ext uri="{FF2B5EF4-FFF2-40B4-BE49-F238E27FC236}">
                <a16:creationId xmlns="" xmlns:a16="http://schemas.microsoft.com/office/drawing/2014/main" id="{3D6B54AF-4B0B-46EB-AC2D-8ECD8D07E804}"/>
              </a:ext>
            </a:extLst>
          </p:cNvPr>
          <p:cNvGrpSpPr/>
          <p:nvPr/>
        </p:nvGrpSpPr>
        <p:grpSpPr>
          <a:xfrm>
            <a:off x="927641" y="1096267"/>
            <a:ext cx="1257449" cy="495365"/>
            <a:chOff x="1210185" y="1028807"/>
            <a:chExt cx="1257449" cy="495365"/>
          </a:xfrm>
        </p:grpSpPr>
        <p:grpSp>
          <p:nvGrpSpPr>
            <p:cNvPr id="3" name="Group 2">
              <a:extLst>
                <a:ext uri="{FF2B5EF4-FFF2-40B4-BE49-F238E27FC236}">
                  <a16:creationId xmlns="" xmlns:a16="http://schemas.microsoft.com/office/drawing/2014/main" id="{5C5094BA-F8C2-44F8-BA79-2E6C69E292AE}"/>
                </a:ext>
              </a:extLst>
            </p:cNvPr>
            <p:cNvGrpSpPr/>
            <p:nvPr/>
          </p:nvGrpSpPr>
          <p:grpSpPr>
            <a:xfrm>
              <a:off x="1210185" y="1028807"/>
              <a:ext cx="489290" cy="495365"/>
              <a:chOff x="1210185" y="1028807"/>
              <a:chExt cx="489290" cy="495365"/>
            </a:xfrm>
          </p:grpSpPr>
          <p:sp>
            <p:nvSpPr>
              <p:cNvPr id="28" name="Oval 27">
                <a:extLst>
                  <a:ext uri="{FF2B5EF4-FFF2-40B4-BE49-F238E27FC236}">
                    <a16:creationId xmlns="" xmlns:a16="http://schemas.microsoft.com/office/drawing/2014/main" id="{436B5119-E14D-4D0E-B1D1-EDB3987BF669}"/>
                  </a:ext>
                </a:extLst>
              </p:cNvPr>
              <p:cNvSpPr/>
              <p:nvPr/>
            </p:nvSpPr>
            <p:spPr>
              <a:xfrm>
                <a:off x="1210185" y="1028807"/>
                <a:ext cx="489290"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 xmlns:a16="http://schemas.microsoft.com/office/drawing/2014/main" id="{EA8E471F-386E-4081-AD74-EAAF72E11E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488" b="93293" l="3333" r="96667">
                            <a14:foregroundMark x1="42667" y1="17073" x2="42667" y2="17073"/>
                            <a14:foregroundMark x1="19333" y1="32317" x2="19333" y2="32317"/>
                            <a14:foregroundMark x1="34000" y1="41463" x2="34000" y2="41463"/>
                            <a14:foregroundMark x1="37333" y1="42073" x2="37333" y2="42073"/>
                            <a14:foregroundMark x1="34667" y1="51829" x2="34667" y2="51829"/>
                            <a14:foregroundMark x1="31333" y1="57927" x2="31333" y2="57927"/>
                            <a14:foregroundMark x1="30667" y1="48780" x2="30667" y2="48780"/>
                            <a14:foregroundMark x1="50000" y1="33537" x2="50000" y2="33537"/>
                            <a14:foregroundMark x1="50667" y1="50610" x2="50667" y2="50610"/>
                            <a14:foregroundMark x1="50667" y1="59146" x2="50667" y2="59146"/>
                            <a14:foregroundMark x1="48000" y1="54268" x2="48000" y2="54268"/>
                            <a14:foregroundMark x1="71333" y1="43902" x2="71333" y2="43902"/>
                            <a14:foregroundMark x1="68667" y1="36585" x2="68667" y2="36585"/>
                            <a14:foregroundMark x1="67333" y1="54268" x2="67333" y2="54268"/>
                            <a14:foregroundMark x1="71333" y1="50610" x2="71333" y2="50610"/>
                            <a14:foregroundMark x1="70667" y1="60976" x2="70667" y2="60976"/>
                            <a14:foregroundMark x1="68000" y1="66463" x2="68000" y2="66463"/>
                            <a14:foregroundMark x1="82000" y1="73780" x2="82000" y2="73780"/>
                            <a14:foregroundMark x1="87333" y1="55488" x2="87333" y2="55488"/>
                            <a14:foregroundMark x1="90667" y1="41463" x2="90667" y2="41463"/>
                            <a14:foregroundMark x1="95333" y1="41463" x2="95333" y2="41463"/>
                            <a14:foregroundMark x1="68667" y1="84756" x2="68667" y2="84756"/>
                            <a14:foregroundMark x1="50000" y1="89634" x2="50000" y2="89634"/>
                            <a14:foregroundMark x1="22000" y1="71341" x2="22000" y2="71341"/>
                            <a14:foregroundMark x1="11333" y1="57317" x2="11333" y2="57317"/>
                            <a14:foregroundMark x1="6000" y1="40854" x2="6000" y2="40854"/>
                            <a14:foregroundMark x1="51333" y1="92073" x2="51333" y2="92073"/>
                            <a14:foregroundMark x1="96667" y1="56707" x2="96667" y2="56707"/>
                            <a14:foregroundMark x1="50000" y1="5488" x2="50000" y2="5488"/>
                            <a14:foregroundMark x1="52000" y1="94512" x2="52000" y2="94512"/>
                            <a14:foregroundMark x1="97333" y1="40244" x2="97333" y2="40244"/>
                            <a14:foregroundMark x1="4667" y1="58537" x2="4667" y2="58537"/>
                            <a14:foregroundMark x1="3333" y1="41463" x2="3333" y2="41463"/>
                          </a14:backgroundRemoval>
                        </a14:imgEffect>
                        <a14:imgEffect>
                          <a14:brightnessContrast bright="40000" contrast="-40000"/>
                        </a14:imgEffect>
                      </a14:imgLayer>
                    </a14:imgProps>
                  </a:ext>
                </a:extLst>
              </a:blip>
              <a:stretch>
                <a:fillRect/>
              </a:stretch>
            </p:blipFill>
            <p:spPr>
              <a:xfrm>
                <a:off x="1318454" y="1134510"/>
                <a:ext cx="279205" cy="280958"/>
              </a:xfrm>
              <a:prstGeom prst="rect">
                <a:avLst/>
              </a:prstGeom>
            </p:spPr>
          </p:pic>
        </p:grpSp>
        <p:sp>
          <p:nvSpPr>
            <p:cNvPr id="30" name="Rectangle 29">
              <a:extLst>
                <a:ext uri="{FF2B5EF4-FFF2-40B4-BE49-F238E27FC236}">
                  <a16:creationId xmlns="" xmlns:a16="http://schemas.microsoft.com/office/drawing/2014/main" id="{237B54DC-C645-4ACF-94EB-62788BD15EC7}"/>
                </a:ext>
              </a:extLst>
            </p:cNvPr>
            <p:cNvSpPr/>
            <p:nvPr/>
          </p:nvSpPr>
          <p:spPr>
            <a:xfrm>
              <a:off x="1699475" y="1043602"/>
              <a:ext cx="768159" cy="463717"/>
            </a:xfrm>
            <a:prstGeom prst="rect">
              <a:avLst/>
            </a:prstGeom>
          </p:spPr>
          <p:txBody>
            <a:bodyPr wrap="none">
              <a:spAutoFit/>
            </a:bodyPr>
            <a:lstStyle/>
            <a:p>
              <a:pPr>
                <a:lnSpc>
                  <a:spcPct val="150000"/>
                </a:lnSpc>
              </a:pPr>
              <a:r>
                <a:rPr lang="en-US" sz="1800" b="1" i="1" dirty="0" smtClean="0">
                  <a:solidFill>
                    <a:srgbClr val="034B64"/>
                  </a:solidFill>
                  <a:latin typeface="Century Gothic" panose="020B0502020202020204" pitchFamily="34" charset="0"/>
                  <a:cs typeface="Segoe UI" panose="020B0502040204020203" pitchFamily="34" charset="0"/>
                </a:rPr>
                <a:t>ግብርና</a:t>
              </a:r>
              <a:r>
                <a:rPr lang="en-US" sz="1800" i="1" dirty="0" smtClean="0">
                  <a:latin typeface="Century Gothic" panose="020B0502020202020204" pitchFamily="34" charset="0"/>
                  <a:cs typeface="Segoe UI" panose="020B0502040204020203" pitchFamily="34" charset="0"/>
                </a:rPr>
                <a:t> </a:t>
              </a:r>
              <a:endParaRPr lang="en-US" sz="1300" i="1" dirty="0">
                <a:latin typeface="Century Gothic" panose="020B0502020202020204" pitchFamily="34" charset="0"/>
                <a:cs typeface="Segoe UI" panose="020B0502040204020203" pitchFamily="34" charset="0"/>
              </a:endParaRPr>
            </a:p>
          </p:txBody>
        </p:sp>
      </p:grpSp>
      <p:grpSp>
        <p:nvGrpSpPr>
          <p:cNvPr id="2" name="Group 1">
            <a:extLst>
              <a:ext uri="{FF2B5EF4-FFF2-40B4-BE49-F238E27FC236}">
                <a16:creationId xmlns="" xmlns:a16="http://schemas.microsoft.com/office/drawing/2014/main" id="{5781B9EA-D188-4F56-8AFF-0E9F76B35697}"/>
              </a:ext>
            </a:extLst>
          </p:cNvPr>
          <p:cNvGrpSpPr/>
          <p:nvPr/>
        </p:nvGrpSpPr>
        <p:grpSpPr>
          <a:xfrm>
            <a:off x="914150" y="2120064"/>
            <a:ext cx="1970898" cy="496168"/>
            <a:chOff x="1201360" y="1736074"/>
            <a:chExt cx="1970898" cy="496168"/>
          </a:xfrm>
        </p:grpSpPr>
        <p:grpSp>
          <p:nvGrpSpPr>
            <p:cNvPr id="23" name="Group 22">
              <a:extLst>
                <a:ext uri="{FF2B5EF4-FFF2-40B4-BE49-F238E27FC236}">
                  <a16:creationId xmlns="" xmlns:a16="http://schemas.microsoft.com/office/drawing/2014/main" id="{FBEDAD17-24BC-4965-8DDB-FB1C05F1FB78}"/>
                </a:ext>
              </a:extLst>
            </p:cNvPr>
            <p:cNvGrpSpPr/>
            <p:nvPr/>
          </p:nvGrpSpPr>
          <p:grpSpPr>
            <a:xfrm>
              <a:off x="1201360" y="1736074"/>
              <a:ext cx="1970898" cy="496168"/>
              <a:chOff x="1050431" y="1186047"/>
              <a:chExt cx="1970898" cy="496168"/>
            </a:xfrm>
          </p:grpSpPr>
          <p:sp>
            <p:nvSpPr>
              <p:cNvPr id="24" name="Oval 23">
                <a:extLst>
                  <a:ext uri="{FF2B5EF4-FFF2-40B4-BE49-F238E27FC236}">
                    <a16:creationId xmlns="" xmlns:a16="http://schemas.microsoft.com/office/drawing/2014/main" id="{2D43BCF2-F091-43CB-8C87-C0EDDCD8318C}"/>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 xmlns:a16="http://schemas.microsoft.com/office/drawing/2014/main" id="{A8C509FF-4B99-462F-B281-94B5644FF722}"/>
                  </a:ext>
                </a:extLst>
              </p:cNvPr>
              <p:cNvSpPr/>
              <p:nvPr/>
            </p:nvSpPr>
            <p:spPr>
              <a:xfrm>
                <a:off x="1568687" y="1218755"/>
                <a:ext cx="1452642" cy="463460"/>
              </a:xfrm>
              <a:prstGeom prst="rect">
                <a:avLst/>
              </a:prstGeom>
            </p:spPr>
            <p:txBody>
              <a:bodyPr wrap="square">
                <a:spAutoFit/>
              </a:bodyPr>
              <a:lstStyle/>
              <a:p>
                <a:pPr>
                  <a:lnSpc>
                    <a:spcPct val="150000"/>
                  </a:lnSpc>
                </a:pPr>
                <a:r>
                  <a:rPr lang="am-ET" sz="1800" b="1" i="1" dirty="0">
                    <a:solidFill>
                      <a:srgbClr val="034B64"/>
                    </a:solidFill>
                    <a:latin typeface="Century Gothic" panose="020B0502020202020204" pitchFamily="34" charset="0"/>
                    <a:cs typeface="Segoe UI" panose="020B0502040204020203" pitchFamily="34" charset="0"/>
                  </a:rPr>
                  <a:t>የማኑፋክቸሪንግ </a:t>
                </a:r>
                <a:endParaRPr lang="en-US" sz="1300" i="1" dirty="0">
                  <a:latin typeface="Century Gothic" panose="020B0502020202020204" pitchFamily="34" charset="0"/>
                  <a:cs typeface="Segoe UI" panose="020B0502040204020203" pitchFamily="34" charset="0"/>
                </a:endParaRPr>
              </a:p>
            </p:txBody>
          </p:sp>
        </p:grpSp>
        <p:pic>
          <p:nvPicPr>
            <p:cNvPr id="31" name="Picture 30">
              <a:extLst>
                <a:ext uri="{FF2B5EF4-FFF2-40B4-BE49-F238E27FC236}">
                  <a16:creationId xmlns="" xmlns:a16="http://schemas.microsoft.com/office/drawing/2014/main" id="{8AB37FB0-18D4-4C45-B7AB-6DFFA9790CB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527" b="89922" l="9581" r="89820">
                          <a14:foregroundMark x1="47904" y1="52713" x2="47904" y2="52713"/>
                          <a14:foregroundMark x1="75449" y1="55039" x2="75449" y2="55039"/>
                          <a14:foregroundMark x1="68263" y1="30233" x2="68263" y2="30233"/>
                          <a14:foregroundMark x1="59880" y1="26357" x2="59880" y2="26357"/>
                          <a14:foregroundMark x1="55090" y1="17829" x2="55090" y2="17829"/>
                          <a14:foregroundMark x1="69461" y1="8527" x2="69461" y2="8527"/>
                        </a14:backgroundRemoval>
                      </a14:imgEffect>
                      <a14:imgEffect>
                        <a14:brightnessContrast bright="20000" contrast="-40000"/>
                      </a14:imgEffect>
                    </a14:imgLayer>
                  </a14:imgProps>
                </a:ext>
              </a:extLst>
            </a:blip>
            <a:stretch>
              <a:fillRect/>
            </a:stretch>
          </p:blipFill>
          <p:spPr>
            <a:xfrm>
              <a:off x="1269727" y="1822246"/>
              <a:ext cx="346177" cy="267406"/>
            </a:xfrm>
            <a:prstGeom prst="rect">
              <a:avLst/>
            </a:prstGeom>
          </p:spPr>
        </p:pic>
      </p:grpSp>
      <p:grpSp>
        <p:nvGrpSpPr>
          <p:cNvPr id="35" name="Group 34">
            <a:extLst>
              <a:ext uri="{FF2B5EF4-FFF2-40B4-BE49-F238E27FC236}">
                <a16:creationId xmlns="" xmlns:a16="http://schemas.microsoft.com/office/drawing/2014/main" id="{210D3DFB-B05A-4C5B-9529-00F2472FF1EA}"/>
              </a:ext>
            </a:extLst>
          </p:cNvPr>
          <p:cNvGrpSpPr/>
          <p:nvPr/>
        </p:nvGrpSpPr>
        <p:grpSpPr>
          <a:xfrm>
            <a:off x="924569" y="3202000"/>
            <a:ext cx="1351746" cy="521865"/>
            <a:chOff x="1154376" y="1298009"/>
            <a:chExt cx="1351746" cy="521865"/>
          </a:xfrm>
        </p:grpSpPr>
        <p:grpSp>
          <p:nvGrpSpPr>
            <p:cNvPr id="36" name="Group 35">
              <a:extLst>
                <a:ext uri="{FF2B5EF4-FFF2-40B4-BE49-F238E27FC236}">
                  <a16:creationId xmlns="" xmlns:a16="http://schemas.microsoft.com/office/drawing/2014/main" id="{956F0F8A-9C30-4F73-9619-5CB38B6D39BC}"/>
                </a:ext>
              </a:extLst>
            </p:cNvPr>
            <p:cNvGrpSpPr/>
            <p:nvPr/>
          </p:nvGrpSpPr>
          <p:grpSpPr>
            <a:xfrm>
              <a:off x="1154376" y="1298009"/>
              <a:ext cx="1351746" cy="521865"/>
              <a:chOff x="1050431" y="1186047"/>
              <a:chExt cx="1351746" cy="521865"/>
            </a:xfrm>
          </p:grpSpPr>
          <p:sp>
            <p:nvSpPr>
              <p:cNvPr id="39" name="Oval 38">
                <a:extLst>
                  <a:ext uri="{FF2B5EF4-FFF2-40B4-BE49-F238E27FC236}">
                    <a16:creationId xmlns="" xmlns:a16="http://schemas.microsoft.com/office/drawing/2014/main" id="{947DAAB4-173C-40B6-BCB3-B7B17495C7C4}"/>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 xmlns:a16="http://schemas.microsoft.com/office/drawing/2014/main" id="{9C0702AB-DAF7-4C18-A634-4822B8BA06CE}"/>
                  </a:ext>
                </a:extLst>
              </p:cNvPr>
              <p:cNvSpPr/>
              <p:nvPr/>
            </p:nvSpPr>
            <p:spPr>
              <a:xfrm>
                <a:off x="1601958" y="1244452"/>
                <a:ext cx="800219" cy="463460"/>
              </a:xfrm>
              <a:prstGeom prst="rect">
                <a:avLst/>
              </a:prstGeom>
            </p:spPr>
            <p:txBody>
              <a:bodyPr wrap="none">
                <a:spAutoFit/>
              </a:bodyPr>
              <a:lstStyle/>
              <a:p>
                <a:pPr>
                  <a:lnSpc>
                    <a:spcPct val="150000"/>
                  </a:lnSpc>
                </a:pPr>
                <a:r>
                  <a:rPr lang="am-ET" sz="1800" b="1" i="1" dirty="0">
                    <a:solidFill>
                      <a:srgbClr val="034B64"/>
                    </a:solidFill>
                    <a:latin typeface="Century Gothic" panose="020B0502020202020204" pitchFamily="34" charset="0"/>
                    <a:cs typeface="Segoe UI" panose="020B0502040204020203" pitchFamily="34" charset="0"/>
                  </a:rPr>
                  <a:t>ማዕድን </a:t>
                </a:r>
                <a:endParaRPr lang="en-US" sz="1300" b="1" i="1" dirty="0">
                  <a:solidFill>
                    <a:srgbClr val="034B64"/>
                  </a:solidFill>
                  <a:latin typeface="Century Gothic" panose="020B0502020202020204" pitchFamily="34" charset="0"/>
                  <a:cs typeface="Segoe UI" panose="020B0502040204020203" pitchFamily="34" charset="0"/>
                </a:endParaRPr>
              </a:p>
            </p:txBody>
          </p:sp>
        </p:grpSp>
        <p:pic>
          <p:nvPicPr>
            <p:cNvPr id="37" name="Picture 36">
              <a:extLst>
                <a:ext uri="{FF2B5EF4-FFF2-40B4-BE49-F238E27FC236}">
                  <a16:creationId xmlns="" xmlns:a16="http://schemas.microsoft.com/office/drawing/2014/main" id="{D5551C77-7638-4E68-9884-FEA2C81CED8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442" b="90260" l="9195" r="89080">
                          <a14:foregroundMark x1="36782" y1="8442" x2="36782" y2="8442"/>
                          <a14:foregroundMark x1="61494" y1="20779" x2="61494" y2="20779"/>
                          <a14:foregroundMark x1="56322" y1="25974" x2="56322" y2="25974"/>
                          <a14:foregroundMark x1="62644" y1="29870" x2="62644" y2="29870"/>
                          <a14:foregroundMark x1="58621" y1="37013" x2="58621" y2="37662"/>
                          <a14:foregroundMark x1="58621" y1="37662" x2="58621" y2="37662"/>
                          <a14:foregroundMark x1="55747" y1="37662" x2="55747" y2="37662"/>
                          <a14:foregroundMark x1="48276" y1="50000" x2="48276" y2="50000"/>
                          <a14:foregroundMark x1="70690" y1="50649" x2="70690" y2="50649"/>
                          <a14:foregroundMark x1="79310" y1="20130" x2="79310" y2="20130"/>
                          <a14:foregroundMark x1="83908" y1="15584" x2="83908" y2="15584"/>
                          <a14:foregroundMark x1="87356" y1="25974" x2="85632" y2="61039"/>
                          <a14:foregroundMark x1="65517" y1="57792" x2="36207" y2="87013"/>
                          <a14:foregroundMark x1="36207" y1="87013" x2="24138" y2="90260"/>
                          <a14:foregroundMark x1="22414" y1="87013" x2="17241" y2="86364"/>
                          <a14:foregroundMark x1="77586" y1="66883" x2="87356" y2="87013"/>
                        </a14:backgroundRemoval>
                      </a14:imgEffect>
                      <a14:imgEffect>
                        <a14:brightnessContrast bright="40000" contrast="-40000"/>
                      </a14:imgEffect>
                    </a14:imgLayer>
                  </a14:imgProps>
                </a:ext>
              </a:extLst>
            </a:blip>
            <a:stretch>
              <a:fillRect/>
            </a:stretch>
          </p:blipFill>
          <p:spPr>
            <a:xfrm>
              <a:off x="1254036" y="1423212"/>
              <a:ext cx="270991" cy="239841"/>
            </a:xfrm>
            <a:prstGeom prst="rect">
              <a:avLst/>
            </a:prstGeom>
          </p:spPr>
        </p:pic>
      </p:grpSp>
      <p:grpSp>
        <p:nvGrpSpPr>
          <p:cNvPr id="41" name="Group 40">
            <a:extLst>
              <a:ext uri="{FF2B5EF4-FFF2-40B4-BE49-F238E27FC236}">
                <a16:creationId xmlns="" xmlns:a16="http://schemas.microsoft.com/office/drawing/2014/main" id="{B6F31A52-66B8-4CF7-9F4F-D64449894A30}"/>
              </a:ext>
            </a:extLst>
          </p:cNvPr>
          <p:cNvGrpSpPr/>
          <p:nvPr/>
        </p:nvGrpSpPr>
        <p:grpSpPr>
          <a:xfrm>
            <a:off x="1345538" y="4156106"/>
            <a:ext cx="1382193" cy="495365"/>
            <a:chOff x="1154376" y="1298009"/>
            <a:chExt cx="1382193" cy="495365"/>
          </a:xfrm>
        </p:grpSpPr>
        <p:grpSp>
          <p:nvGrpSpPr>
            <p:cNvPr id="42" name="Group 41">
              <a:extLst>
                <a:ext uri="{FF2B5EF4-FFF2-40B4-BE49-F238E27FC236}">
                  <a16:creationId xmlns="" xmlns:a16="http://schemas.microsoft.com/office/drawing/2014/main" id="{4B2E63B2-59AE-4540-9042-4B13907765A5}"/>
                </a:ext>
              </a:extLst>
            </p:cNvPr>
            <p:cNvGrpSpPr/>
            <p:nvPr/>
          </p:nvGrpSpPr>
          <p:grpSpPr>
            <a:xfrm>
              <a:off x="1154376" y="1298009"/>
              <a:ext cx="1382193" cy="495365"/>
              <a:chOff x="1050431" y="1186047"/>
              <a:chExt cx="1382193" cy="495365"/>
            </a:xfrm>
          </p:grpSpPr>
          <p:sp>
            <p:nvSpPr>
              <p:cNvPr id="44" name="Oval 43">
                <a:extLst>
                  <a:ext uri="{FF2B5EF4-FFF2-40B4-BE49-F238E27FC236}">
                    <a16:creationId xmlns="" xmlns:a16="http://schemas.microsoft.com/office/drawing/2014/main" id="{FB7FC03C-45A7-429F-8810-288261A1F473}"/>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 xmlns:a16="http://schemas.microsoft.com/office/drawing/2014/main" id="{4FA9F498-396C-421F-A2E6-0A07ADCE7ED7}"/>
                  </a:ext>
                </a:extLst>
              </p:cNvPr>
              <p:cNvSpPr/>
              <p:nvPr/>
            </p:nvSpPr>
            <p:spPr>
              <a:xfrm>
                <a:off x="1613169" y="1210178"/>
                <a:ext cx="819455" cy="463460"/>
              </a:xfrm>
              <a:prstGeom prst="rect">
                <a:avLst/>
              </a:prstGeom>
            </p:spPr>
            <p:txBody>
              <a:bodyPr wrap="none">
                <a:spAutoFit/>
              </a:bodyPr>
              <a:lstStyle/>
              <a:p>
                <a:pPr>
                  <a:lnSpc>
                    <a:spcPct val="150000"/>
                  </a:lnSpc>
                </a:pPr>
                <a:r>
                  <a:rPr lang="am-ET" sz="1800" b="1" i="1" dirty="0">
                    <a:solidFill>
                      <a:srgbClr val="034B64"/>
                    </a:solidFill>
                    <a:latin typeface="Century Gothic" panose="020B0502020202020204" pitchFamily="34" charset="0"/>
                    <a:cs typeface="Segoe UI" panose="020B0502040204020203" pitchFamily="34" charset="0"/>
                  </a:rPr>
                  <a:t>ቱሪዝም </a:t>
                </a:r>
                <a:endParaRPr lang="en-US" sz="1300" b="1" i="1" dirty="0">
                  <a:solidFill>
                    <a:srgbClr val="034B64"/>
                  </a:solidFill>
                  <a:latin typeface="Century Gothic" panose="020B0502020202020204" pitchFamily="34" charset="0"/>
                  <a:cs typeface="Segoe UI" panose="020B0502040204020203" pitchFamily="34" charset="0"/>
                </a:endParaRPr>
              </a:p>
            </p:txBody>
          </p:sp>
        </p:grpSp>
        <p:pic>
          <p:nvPicPr>
            <p:cNvPr id="43" name="Picture 42">
              <a:extLst>
                <a:ext uri="{FF2B5EF4-FFF2-40B4-BE49-F238E27FC236}">
                  <a16:creationId xmlns="" xmlns:a16="http://schemas.microsoft.com/office/drawing/2014/main" id="{D3D271EE-0581-4A79-8380-B30EF43176C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683" b="89820" l="9948" r="89791">
                          <a14:foregroundMark x1="12827" y1="85030" x2="12827" y2="85030"/>
                          <a14:foregroundMark x1="28534" y1="44012" x2="28534" y2="44012"/>
                          <a14:foregroundMark x1="72775" y1="44012" x2="72775" y2="44012"/>
                          <a14:foregroundMark x1="56545" y1="8683" x2="56545" y2="8683"/>
                          <a14:foregroundMark x1="72251" y1="89222" x2="72251" y2="89222"/>
                          <a14:foregroundMark x1="81675" y1="86826" x2="81675" y2="86826"/>
                          <a14:backgroundMark x1="14136" y1="85329" x2="14136" y2="85329"/>
                          <a14:backgroundMark x1="85340" y1="86228" x2="85340" y2="86228"/>
                        </a14:backgroundRemoval>
                      </a14:imgEffect>
                      <a14:imgEffect>
                        <a14:brightnessContrast bright="20000" contrast="-40000"/>
                      </a14:imgEffect>
                    </a14:imgLayer>
                  </a14:imgProps>
                </a:ext>
              </a:extLst>
            </a:blip>
            <a:stretch>
              <a:fillRect/>
            </a:stretch>
          </p:blipFill>
          <p:spPr>
            <a:xfrm>
              <a:off x="1262995" y="1424358"/>
              <a:ext cx="277540" cy="242665"/>
            </a:xfrm>
            <a:prstGeom prst="rect">
              <a:avLst/>
            </a:prstGeom>
          </p:spPr>
        </p:pic>
      </p:grpSp>
      <p:sp>
        <p:nvSpPr>
          <p:cNvPr id="5" name="Rectangle 4">
            <a:extLst>
              <a:ext uri="{FF2B5EF4-FFF2-40B4-BE49-F238E27FC236}">
                <a16:creationId xmlns="" xmlns:a16="http://schemas.microsoft.com/office/drawing/2014/main" id="{4E2F04F2-BF8B-403C-A93C-DDDD03AD912F}"/>
              </a:ext>
            </a:extLst>
          </p:cNvPr>
          <p:cNvSpPr/>
          <p:nvPr/>
        </p:nvSpPr>
        <p:spPr>
          <a:xfrm>
            <a:off x="2390138" y="797899"/>
            <a:ext cx="6360416" cy="1384995"/>
          </a:xfrm>
          <a:prstGeom prst="rect">
            <a:avLst/>
          </a:prstGeom>
        </p:spPr>
        <p:txBody>
          <a:bodyPr wrap="square">
            <a:spAutoFit/>
          </a:bodyPr>
          <a:lstStyle/>
          <a:p>
            <a:pPr marL="171450" indent="-171450">
              <a:buFont typeface="Arial" pitchFamily="34" charset="0"/>
              <a:buChar char="•"/>
            </a:pPr>
            <a:r>
              <a:rPr lang="cy-GB" dirty="0" smtClean="0">
                <a:solidFill>
                  <a:srgbClr val="034B64"/>
                </a:solidFill>
                <a:latin typeface="Century Gothic" panose="020B0502020202020204" pitchFamily="34" charset="0"/>
                <a:cs typeface="Segoe UI" panose="020B0502040204020203" pitchFamily="34" charset="0"/>
              </a:rPr>
              <a:t>በደካማ </a:t>
            </a:r>
            <a:r>
              <a:rPr lang="am-ET" dirty="0" smtClean="0">
                <a:solidFill>
                  <a:srgbClr val="034B64"/>
                </a:solidFill>
                <a:latin typeface="Century Gothic" panose="020B0502020202020204" pitchFamily="34" charset="0"/>
                <a:cs typeface="Segoe UI" panose="020B0502040204020203" pitchFamily="34" charset="0"/>
              </a:rPr>
              <a:t>የግብርና </a:t>
            </a:r>
            <a:r>
              <a:rPr lang="am-ET" dirty="0">
                <a:solidFill>
                  <a:srgbClr val="034B64"/>
                </a:solidFill>
                <a:latin typeface="Century Gothic" panose="020B0502020202020204" pitchFamily="34" charset="0"/>
                <a:cs typeface="Segoe UI" panose="020B0502040204020203" pitchFamily="34" charset="0"/>
              </a:rPr>
              <a:t>ግብኣትና አገልግሎት </a:t>
            </a:r>
            <a:r>
              <a:rPr lang="am-ET" dirty="0" smtClean="0">
                <a:solidFill>
                  <a:srgbClr val="034B64"/>
                </a:solidFill>
                <a:latin typeface="Century Gothic" panose="020B0502020202020204" pitchFamily="34" charset="0"/>
                <a:cs typeface="Segoe UI" panose="020B0502040204020203" pitchFamily="34" charset="0"/>
              </a:rPr>
              <a:t>አቅርቦት</a:t>
            </a:r>
            <a:r>
              <a:rPr lang="cy-GB" dirty="0" smtClean="0">
                <a:solidFill>
                  <a:srgbClr val="034B64"/>
                </a:solidFill>
                <a:latin typeface="Century Gothic" panose="020B0502020202020204" pitchFamily="34" charset="0"/>
                <a:cs typeface="Segoe UI" panose="020B0502040204020203" pitchFamily="34" charset="0"/>
              </a:rPr>
              <a:t> ምክንያት ዝቅተኛ ምርታማነት መኖር </a:t>
            </a:r>
            <a:r>
              <a:rPr lang="am-ET" dirty="0" smtClean="0">
                <a:solidFill>
                  <a:srgbClr val="034B64"/>
                </a:solidFill>
                <a:latin typeface="Century Gothic" panose="020B0502020202020204" pitchFamily="34" charset="0"/>
                <a:cs typeface="Segoe UI" panose="020B0502040204020203" pitchFamily="34" charset="0"/>
              </a:rPr>
              <a:t>፤</a:t>
            </a:r>
            <a:endParaRPr lang="cy-GB" dirty="0" smtClean="0">
              <a:solidFill>
                <a:srgbClr val="034B64"/>
              </a:solidFill>
              <a:latin typeface="Century Gothic" panose="020B0502020202020204" pitchFamily="34" charset="0"/>
              <a:cs typeface="Segoe UI" panose="020B0502040204020203" pitchFamily="34" charset="0"/>
            </a:endParaRPr>
          </a:p>
          <a:p>
            <a:pPr marL="171450" indent="-171450">
              <a:buFont typeface="Arial" pitchFamily="34" charset="0"/>
              <a:buChar char="•"/>
            </a:pPr>
            <a:r>
              <a:rPr lang="cy-GB" dirty="0" smtClean="0">
                <a:solidFill>
                  <a:srgbClr val="034B64"/>
                </a:solidFill>
                <a:latin typeface="Century Gothic" panose="020B0502020202020204" pitchFamily="34" charset="0"/>
                <a:cs typeface="Segoe UI" panose="020B0502040204020203" pitchFamily="34" charset="0"/>
              </a:rPr>
              <a:t>የመሬት ሊዝ አጠቃቀም ችግር መኖር፤ </a:t>
            </a:r>
            <a:endParaRPr lang="am-ET" dirty="0">
              <a:solidFill>
                <a:srgbClr val="034B64"/>
              </a:solidFill>
              <a:latin typeface="Century Gothic" panose="020B0502020202020204" pitchFamily="34" charset="0"/>
              <a:cs typeface="Segoe UI" panose="020B0502040204020203" pitchFamily="34" charset="0"/>
            </a:endParaRPr>
          </a:p>
          <a:p>
            <a:pPr marL="171450" indent="-171450">
              <a:buFont typeface="Arial" pitchFamily="34" charset="0"/>
              <a:buChar char="•"/>
            </a:pPr>
            <a:r>
              <a:rPr lang="am-ET" dirty="0">
                <a:solidFill>
                  <a:srgbClr val="034B64"/>
                </a:solidFill>
                <a:latin typeface="Century Gothic" panose="020B0502020202020204" pitchFamily="34" charset="0"/>
                <a:cs typeface="Segoe UI" panose="020B0502040204020203" pitchFamily="34" charset="0"/>
              </a:rPr>
              <a:t>በግብርና አምራቾችና በሸማቾች መካከል የጠበቀ የገበያ ትስስር አለመኖር፣</a:t>
            </a:r>
          </a:p>
          <a:p>
            <a:pPr marL="171450" indent="-171450">
              <a:buFont typeface="Arial" pitchFamily="34" charset="0"/>
              <a:buChar char="•"/>
            </a:pPr>
            <a:r>
              <a:rPr lang="am-ET" dirty="0">
                <a:solidFill>
                  <a:srgbClr val="034B64"/>
                </a:solidFill>
                <a:latin typeface="Century Gothic" panose="020B0502020202020204" pitchFamily="34" charset="0"/>
                <a:cs typeface="Segoe UI" panose="020B0502040204020203" pitchFamily="34" charset="0"/>
              </a:rPr>
              <a:t>የግሉ ዘርፍ ኢንቨስትመንት በግብርና ምርምርና ጥናት እንዲሁም የመስኖ ልማት ተሳትፎ አናሳ መሆን፣</a:t>
            </a:r>
          </a:p>
          <a:p>
            <a:pPr marL="171450" indent="-171450">
              <a:buFont typeface="Arial" pitchFamily="34" charset="0"/>
              <a:buChar char="•"/>
            </a:pPr>
            <a:r>
              <a:rPr lang="cy-GB" dirty="0" smtClean="0">
                <a:solidFill>
                  <a:srgbClr val="034B64"/>
                </a:solidFill>
                <a:latin typeface="Century Gothic" panose="020B0502020202020204" pitchFamily="34" charset="0"/>
                <a:cs typeface="Segoe UI" panose="020B0502040204020203" pitchFamily="34" charset="0"/>
              </a:rPr>
              <a:t>የ</a:t>
            </a:r>
            <a:r>
              <a:rPr lang="am-ET" dirty="0" smtClean="0">
                <a:solidFill>
                  <a:srgbClr val="034B64"/>
                </a:solidFill>
                <a:latin typeface="Century Gothic" panose="020B0502020202020204" pitchFamily="34" charset="0"/>
                <a:cs typeface="Segoe UI" panose="020B0502040204020203" pitchFamily="34" charset="0"/>
              </a:rPr>
              <a:t>ገበያና </a:t>
            </a:r>
            <a:r>
              <a:rPr lang="am-ET" dirty="0">
                <a:solidFill>
                  <a:srgbClr val="034B64"/>
                </a:solidFill>
                <a:latin typeface="Century Gothic" panose="020B0502020202020204" pitchFamily="34" charset="0"/>
                <a:cs typeface="Segoe UI" panose="020B0502040204020203" pitchFamily="34" charset="0"/>
              </a:rPr>
              <a:t>የሎጂስቲክ ችግር መኖር፤ እና</a:t>
            </a:r>
          </a:p>
          <a:p>
            <a:pPr marL="171450" indent="-171450">
              <a:buFont typeface="Arial" pitchFamily="34" charset="0"/>
              <a:buChar char="•"/>
            </a:pPr>
            <a:r>
              <a:rPr lang="am-ET" dirty="0">
                <a:solidFill>
                  <a:srgbClr val="034B64"/>
                </a:solidFill>
                <a:latin typeface="Century Gothic" panose="020B0502020202020204" pitchFamily="34" charset="0"/>
                <a:cs typeface="Segoe UI" panose="020B0502040204020203" pitchFamily="34" charset="0"/>
              </a:rPr>
              <a:t>ግብርና ተኮር የሆነ የፋይናንስ አገልግሎት አለመኖር ናቸው፡፡</a:t>
            </a:r>
          </a:p>
        </p:txBody>
      </p:sp>
      <p:sp>
        <p:nvSpPr>
          <p:cNvPr id="6" name="Rectangle 5">
            <a:extLst>
              <a:ext uri="{FF2B5EF4-FFF2-40B4-BE49-F238E27FC236}">
                <a16:creationId xmlns="" xmlns:a16="http://schemas.microsoft.com/office/drawing/2014/main" id="{CA854D37-C38D-44C6-921C-CC9F42A63C56}"/>
              </a:ext>
            </a:extLst>
          </p:cNvPr>
          <p:cNvSpPr/>
          <p:nvPr/>
        </p:nvSpPr>
        <p:spPr>
          <a:xfrm>
            <a:off x="2991571" y="1967450"/>
            <a:ext cx="6014091" cy="954107"/>
          </a:xfrm>
          <a:prstGeom prst="rect">
            <a:avLst/>
          </a:prstGeom>
        </p:spPr>
        <p:txBody>
          <a:bodyPr wrap="square">
            <a:spAutoFit/>
          </a:bodyPr>
          <a:lstStyle/>
          <a:p>
            <a:pPr marL="171450" indent="-171450">
              <a:buFont typeface="Arial" pitchFamily="34" charset="0"/>
              <a:buChar char="•"/>
            </a:pPr>
            <a:endParaRPr lang="cy-GB" dirty="0" smtClean="0">
              <a:solidFill>
                <a:srgbClr val="034B64"/>
              </a:solidFill>
              <a:latin typeface="Century Gothic" panose="020B0502020202020204" pitchFamily="34" charset="0"/>
              <a:cs typeface="Segoe UI" panose="020B0502040204020203" pitchFamily="34" charset="0"/>
            </a:endParaRPr>
          </a:p>
          <a:p>
            <a:pPr marL="171450" indent="-171450">
              <a:buFont typeface="Arial" pitchFamily="34" charset="0"/>
              <a:buChar char="•"/>
            </a:pPr>
            <a:r>
              <a:rPr lang="am-ET" dirty="0" smtClean="0">
                <a:solidFill>
                  <a:srgbClr val="034B64"/>
                </a:solidFill>
                <a:latin typeface="Century Gothic" panose="020B0502020202020204" pitchFamily="34" charset="0"/>
                <a:cs typeface="Segoe UI" panose="020B0502040204020203" pitchFamily="34" charset="0"/>
              </a:rPr>
              <a:t>ውጤታ </a:t>
            </a:r>
            <a:r>
              <a:rPr lang="am-ET" dirty="0">
                <a:solidFill>
                  <a:srgbClr val="034B64"/>
                </a:solidFill>
                <a:latin typeface="Century Gothic" panose="020B0502020202020204" pitchFamily="34" charset="0"/>
                <a:cs typeface="Segoe UI" panose="020B0502040204020203" pitchFamily="34" charset="0"/>
              </a:rPr>
              <a:t>ያልሆነ የማበረታቻ ስርዓት </a:t>
            </a:r>
            <a:r>
              <a:rPr lang="am-ET" dirty="0" smtClean="0">
                <a:solidFill>
                  <a:srgbClr val="034B64"/>
                </a:solidFill>
                <a:latin typeface="Century Gothic" panose="020B0502020202020204" pitchFamily="34" charset="0"/>
                <a:cs typeface="Segoe UI" panose="020B0502040204020203" pitchFamily="34" charset="0"/>
              </a:rPr>
              <a:t>መኖር</a:t>
            </a:r>
            <a:r>
              <a:rPr lang="am-ET" dirty="0">
                <a:solidFill>
                  <a:srgbClr val="034B64"/>
                </a:solidFill>
                <a:latin typeface="Century Gothic" panose="020B0502020202020204" pitchFamily="34" charset="0"/>
                <a:cs typeface="Segoe UI" panose="020B0502040204020203" pitchFamily="34" charset="0"/>
              </a:rPr>
              <a:t>፤</a:t>
            </a:r>
          </a:p>
          <a:p>
            <a:pPr marL="171450" indent="-171450">
              <a:buFont typeface="Arial" pitchFamily="34" charset="0"/>
              <a:buChar char="•"/>
            </a:pPr>
            <a:r>
              <a:rPr lang="am-ET" dirty="0">
                <a:solidFill>
                  <a:srgbClr val="034B64"/>
                </a:solidFill>
                <a:latin typeface="Century Gothic" panose="020B0502020202020204" pitchFamily="34" charset="0"/>
                <a:cs typeface="Segoe UI" panose="020B0502040204020203" pitchFamily="34" charset="0"/>
              </a:rPr>
              <a:t>የአምራቾችና የግብዓት አቅርቦት ተመጋጋቢ አለመሆን፤ እና</a:t>
            </a:r>
          </a:p>
          <a:p>
            <a:pPr marL="171450" indent="-171450">
              <a:buFont typeface="Arial" pitchFamily="34" charset="0"/>
              <a:buChar char="•"/>
            </a:pPr>
            <a:r>
              <a:rPr lang="am-ET" dirty="0">
                <a:solidFill>
                  <a:srgbClr val="034B64"/>
                </a:solidFill>
                <a:latin typeface="Century Gothic" panose="020B0502020202020204" pitchFamily="34" charset="0"/>
                <a:cs typeface="Segoe UI" panose="020B0502040204020203" pitchFamily="34" charset="0"/>
              </a:rPr>
              <a:t>የገቢ ምርቶችን የሚተኩ አምራቾችን መደገፍ የሚያስችል ውጤታማ አሰራር አለመኖር፤</a:t>
            </a:r>
          </a:p>
        </p:txBody>
      </p:sp>
      <p:sp>
        <p:nvSpPr>
          <p:cNvPr id="7" name="Rectangle 6">
            <a:extLst>
              <a:ext uri="{FF2B5EF4-FFF2-40B4-BE49-F238E27FC236}">
                <a16:creationId xmlns="" xmlns:a16="http://schemas.microsoft.com/office/drawing/2014/main" id="{81969DA2-F5BE-4B35-815A-32F30CED887B}"/>
              </a:ext>
            </a:extLst>
          </p:cNvPr>
          <p:cNvSpPr/>
          <p:nvPr/>
        </p:nvSpPr>
        <p:spPr>
          <a:xfrm>
            <a:off x="2439924" y="2911073"/>
            <a:ext cx="6345833" cy="954107"/>
          </a:xfrm>
          <a:prstGeom prst="rect">
            <a:avLst/>
          </a:prstGeom>
        </p:spPr>
        <p:txBody>
          <a:bodyPr wrap="square">
            <a:spAutoFit/>
          </a:bodyPr>
          <a:lstStyle/>
          <a:p>
            <a:pPr marL="171450" indent="-171450">
              <a:buFont typeface="Arial" pitchFamily="34" charset="0"/>
              <a:buChar char="•"/>
            </a:pPr>
            <a:r>
              <a:rPr lang="am-ET" dirty="0">
                <a:solidFill>
                  <a:srgbClr val="034B64"/>
                </a:solidFill>
                <a:latin typeface="Century Gothic" panose="020B0502020202020204" pitchFamily="34" charset="0"/>
                <a:cs typeface="Segoe UI" panose="020B0502040204020203" pitchFamily="34" charset="0"/>
              </a:rPr>
              <a:t>ከፍተኛ የማዕድን አምራቾችን የሚደግፉ የቴክኒክና ተቋማዊ አሰራሮች አለመኖር፤</a:t>
            </a:r>
          </a:p>
          <a:p>
            <a:pPr marL="171450" indent="-171450">
              <a:buFont typeface="Arial" pitchFamily="34" charset="0"/>
              <a:buChar char="•"/>
            </a:pPr>
            <a:r>
              <a:rPr lang="am-ET" dirty="0">
                <a:solidFill>
                  <a:srgbClr val="034B64"/>
                </a:solidFill>
                <a:latin typeface="Century Gothic" panose="020B0502020202020204" pitchFamily="34" charset="0"/>
                <a:cs typeface="Segoe UI" panose="020B0502040204020203" pitchFamily="34" charset="0"/>
              </a:rPr>
              <a:t>ማዕድን አውጪዎችን ከአካባቢ ማህበረሰብ ጋር በተገናኘ </a:t>
            </a:r>
            <a:r>
              <a:rPr lang="am-ET" dirty="0" smtClean="0">
                <a:solidFill>
                  <a:srgbClr val="034B64"/>
                </a:solidFill>
                <a:latin typeface="Century Gothic" panose="020B0502020202020204" pitchFamily="34" charset="0"/>
                <a:cs typeface="Segoe UI" panose="020B0502040204020203" pitchFamily="34" charset="0"/>
              </a:rPr>
              <a:t>በሚኖራቸው ግንኙነት</a:t>
            </a:r>
            <a:r>
              <a:rPr lang="cy-GB" dirty="0" smtClean="0">
                <a:solidFill>
                  <a:srgbClr val="034B64"/>
                </a:solidFill>
                <a:latin typeface="Century Gothic" panose="020B0502020202020204" pitchFamily="34" charset="0"/>
                <a:cs typeface="Segoe UI" panose="020B0502040204020203" pitchFamily="34" charset="0"/>
              </a:rPr>
              <a:t>ን የሚመለከት</a:t>
            </a:r>
            <a:r>
              <a:rPr lang="am-ET" dirty="0" smtClean="0">
                <a:solidFill>
                  <a:srgbClr val="034B64"/>
                </a:solidFill>
                <a:latin typeface="Century Gothic" panose="020B0502020202020204" pitchFamily="34" charset="0"/>
                <a:cs typeface="Segoe UI" panose="020B0502040204020203" pitchFamily="34" charset="0"/>
              </a:rPr>
              <a:t> </a:t>
            </a:r>
            <a:r>
              <a:rPr lang="cy-GB" dirty="0" smtClean="0">
                <a:solidFill>
                  <a:srgbClr val="034B64"/>
                </a:solidFill>
                <a:latin typeface="Century Gothic" panose="020B0502020202020204" pitchFamily="34" charset="0"/>
                <a:cs typeface="Segoe UI" panose="020B0502040204020203" pitchFamily="34" charset="0"/>
              </a:rPr>
              <a:t>የ</a:t>
            </a:r>
            <a:r>
              <a:rPr lang="am-ET" dirty="0" smtClean="0">
                <a:solidFill>
                  <a:srgbClr val="034B64"/>
                </a:solidFill>
                <a:latin typeface="Century Gothic" panose="020B0502020202020204" pitchFamily="34" charset="0"/>
                <a:cs typeface="Segoe UI" panose="020B0502040204020203" pitchFamily="34" charset="0"/>
              </a:rPr>
              <a:t>ሕግ ማእቀ</a:t>
            </a:r>
            <a:r>
              <a:rPr lang="cy-GB" dirty="0" smtClean="0">
                <a:solidFill>
                  <a:srgbClr val="034B64"/>
                </a:solidFill>
                <a:latin typeface="Century Gothic" panose="020B0502020202020204" pitchFamily="34" charset="0"/>
                <a:cs typeface="Segoe UI" panose="020B0502040204020203" pitchFamily="34" charset="0"/>
              </a:rPr>
              <a:t>ፍ</a:t>
            </a:r>
            <a:r>
              <a:rPr lang="en-US" dirty="0" smtClean="0">
                <a:solidFill>
                  <a:srgbClr val="034B64"/>
                </a:solidFill>
                <a:latin typeface="Century Gothic" panose="020B0502020202020204" pitchFamily="34" charset="0"/>
                <a:cs typeface="Segoe UI" panose="020B0502040204020203" pitchFamily="34" charset="0"/>
              </a:rPr>
              <a:t> </a:t>
            </a:r>
            <a:r>
              <a:rPr lang="am-ET" dirty="0" smtClean="0">
                <a:solidFill>
                  <a:srgbClr val="034B64"/>
                </a:solidFill>
                <a:latin typeface="Century Gothic" panose="020B0502020202020204" pitchFamily="34" charset="0"/>
                <a:cs typeface="Segoe UI" panose="020B0502040204020203" pitchFamily="34" charset="0"/>
              </a:rPr>
              <a:t>አለመኖር፤</a:t>
            </a:r>
            <a:endParaRPr lang="am-ET" dirty="0">
              <a:solidFill>
                <a:srgbClr val="034B64"/>
              </a:solidFill>
              <a:latin typeface="Century Gothic" panose="020B0502020202020204" pitchFamily="34" charset="0"/>
              <a:cs typeface="Segoe UI" panose="020B0502040204020203" pitchFamily="34" charset="0"/>
            </a:endParaRPr>
          </a:p>
          <a:p>
            <a:pPr marL="171450" indent="-171450">
              <a:buFont typeface="Arial" pitchFamily="34" charset="0"/>
              <a:buChar char="•"/>
            </a:pPr>
            <a:r>
              <a:rPr lang="am-ET" dirty="0">
                <a:solidFill>
                  <a:srgbClr val="034B64"/>
                </a:solidFill>
                <a:latin typeface="Century Gothic" panose="020B0502020202020204" pitchFamily="34" charset="0"/>
                <a:cs typeface="Segoe UI" panose="020B0502040204020203" pitchFamily="34" charset="0"/>
              </a:rPr>
              <a:t>የወርቅ ምርትን በተመለከተ የሚነሱ </a:t>
            </a:r>
            <a:r>
              <a:rPr lang="cy-GB" dirty="0" smtClean="0">
                <a:solidFill>
                  <a:srgbClr val="034B64"/>
                </a:solidFill>
                <a:latin typeface="Century Gothic" panose="020B0502020202020204" pitchFamily="34" charset="0"/>
                <a:cs typeface="Segoe UI" panose="020B0502040204020203" pitchFamily="34" charset="0"/>
              </a:rPr>
              <a:t>የ</a:t>
            </a:r>
            <a:r>
              <a:rPr lang="am-ET" dirty="0" smtClean="0">
                <a:solidFill>
                  <a:srgbClr val="034B64"/>
                </a:solidFill>
                <a:latin typeface="Century Gothic" panose="020B0502020202020204" pitchFamily="34" charset="0"/>
                <a:cs typeface="Segoe UI" panose="020B0502040204020203" pitchFamily="34" charset="0"/>
              </a:rPr>
              <a:t>ዋጋ </a:t>
            </a:r>
            <a:r>
              <a:rPr lang="am-ET" dirty="0">
                <a:solidFill>
                  <a:srgbClr val="034B64"/>
                </a:solidFill>
                <a:latin typeface="Century Gothic" panose="020B0502020202020204" pitchFamily="34" charset="0"/>
                <a:cs typeface="Segoe UI" panose="020B0502040204020203" pitchFamily="34" charset="0"/>
              </a:rPr>
              <a:t>እና የህገ-ወጥ አሰራር </a:t>
            </a:r>
            <a:r>
              <a:rPr lang="cy-GB" dirty="0" smtClean="0">
                <a:solidFill>
                  <a:srgbClr val="034B64"/>
                </a:solidFill>
                <a:latin typeface="Century Gothic" panose="020B0502020202020204" pitchFamily="34" charset="0"/>
                <a:cs typeface="Segoe UI" panose="020B0502040204020203" pitchFamily="34" charset="0"/>
              </a:rPr>
              <a:t>መኖር </a:t>
            </a:r>
            <a:r>
              <a:rPr lang="am-ET" dirty="0" smtClean="0">
                <a:solidFill>
                  <a:srgbClr val="034B64"/>
                </a:solidFill>
                <a:latin typeface="Century Gothic" panose="020B0502020202020204" pitchFamily="34" charset="0"/>
                <a:cs typeface="Segoe UI" panose="020B0502040204020203" pitchFamily="34" charset="0"/>
              </a:rPr>
              <a:t>፤</a:t>
            </a:r>
            <a:endParaRPr lang="am-ET" dirty="0">
              <a:solidFill>
                <a:srgbClr val="034B64"/>
              </a:solidFill>
              <a:latin typeface="Century Gothic" panose="020B0502020202020204" pitchFamily="34" charset="0"/>
              <a:cs typeface="Segoe UI" panose="020B0502040204020203" pitchFamily="34" charset="0"/>
            </a:endParaRPr>
          </a:p>
        </p:txBody>
      </p:sp>
      <p:sp>
        <p:nvSpPr>
          <p:cNvPr id="8" name="Rectangle 7">
            <a:extLst>
              <a:ext uri="{FF2B5EF4-FFF2-40B4-BE49-F238E27FC236}">
                <a16:creationId xmlns="" xmlns:a16="http://schemas.microsoft.com/office/drawing/2014/main" id="{641AA968-F5FB-4B09-B59D-6822A5F946C6}"/>
              </a:ext>
            </a:extLst>
          </p:cNvPr>
          <p:cNvSpPr/>
          <p:nvPr/>
        </p:nvSpPr>
        <p:spPr>
          <a:xfrm>
            <a:off x="2928026" y="3988291"/>
            <a:ext cx="5874820" cy="830997"/>
          </a:xfrm>
          <a:prstGeom prst="rect">
            <a:avLst/>
          </a:prstGeom>
        </p:spPr>
        <p:txBody>
          <a:bodyPr wrap="square">
            <a:spAutoFit/>
          </a:bodyPr>
          <a:lstStyle/>
          <a:p>
            <a:pPr marL="171450" indent="-171450">
              <a:buFont typeface="Arial" pitchFamily="34" charset="0"/>
              <a:buChar char="•"/>
            </a:pPr>
            <a:r>
              <a:rPr lang="am-ET" sz="1600" dirty="0">
                <a:solidFill>
                  <a:srgbClr val="034B64"/>
                </a:solidFill>
                <a:latin typeface="Century Gothic" panose="020B0502020202020204" pitchFamily="34" charset="0"/>
                <a:cs typeface="Segoe UI" panose="020B0502040204020203" pitchFamily="34" charset="0"/>
              </a:rPr>
              <a:t>የቱሪስት </a:t>
            </a:r>
            <a:r>
              <a:rPr lang="cy-GB" sz="1600" dirty="0" smtClean="0">
                <a:solidFill>
                  <a:srgbClr val="034B64"/>
                </a:solidFill>
                <a:latin typeface="Century Gothic" panose="020B0502020202020204" pitchFamily="34" charset="0"/>
                <a:cs typeface="Segoe UI" panose="020B0502040204020203" pitchFamily="34" charset="0"/>
              </a:rPr>
              <a:t>መዳረሻዎችን የማስዋብና </a:t>
            </a:r>
            <a:r>
              <a:rPr lang="am-ET" sz="1600" dirty="0" smtClean="0">
                <a:solidFill>
                  <a:srgbClr val="034B64"/>
                </a:solidFill>
                <a:latin typeface="Century Gothic" panose="020B0502020202020204" pitchFamily="34" charset="0"/>
                <a:cs typeface="Segoe UI" panose="020B0502040204020203" pitchFamily="34" charset="0"/>
              </a:rPr>
              <a:t>ተደራሽ</a:t>
            </a:r>
            <a:r>
              <a:rPr lang="cy-GB" sz="1600" dirty="0" smtClean="0">
                <a:solidFill>
                  <a:srgbClr val="034B64"/>
                </a:solidFill>
                <a:latin typeface="Century Gothic" panose="020B0502020202020204" pitchFamily="34" charset="0"/>
                <a:cs typeface="Segoe UI" panose="020B0502040204020203" pitchFamily="34" charset="0"/>
              </a:rPr>
              <a:t>ነት</a:t>
            </a:r>
            <a:r>
              <a:rPr lang="am-ET" sz="1600" dirty="0" smtClean="0">
                <a:solidFill>
                  <a:srgbClr val="034B64"/>
                </a:solidFill>
                <a:latin typeface="Century Gothic" panose="020B0502020202020204" pitchFamily="34" charset="0"/>
                <a:cs typeface="Segoe UI" panose="020B0502040204020203" pitchFamily="34" charset="0"/>
              </a:rPr>
              <a:t> </a:t>
            </a:r>
            <a:r>
              <a:rPr lang="am-ET" sz="1600" dirty="0">
                <a:solidFill>
                  <a:srgbClr val="034B64"/>
                </a:solidFill>
                <a:latin typeface="Century Gothic" panose="020B0502020202020204" pitchFamily="34" charset="0"/>
                <a:cs typeface="Segoe UI" panose="020B0502040204020203" pitchFamily="34" charset="0"/>
              </a:rPr>
              <a:t>ማነስ፤</a:t>
            </a:r>
          </a:p>
          <a:p>
            <a:pPr marL="171450" indent="-171450">
              <a:buFont typeface="Arial" pitchFamily="34" charset="0"/>
              <a:buChar char="•"/>
            </a:pPr>
            <a:r>
              <a:rPr lang="am-ET" sz="1600" dirty="0">
                <a:solidFill>
                  <a:srgbClr val="034B64"/>
                </a:solidFill>
                <a:latin typeface="Century Gothic" panose="020B0502020202020204" pitchFamily="34" charset="0"/>
                <a:cs typeface="Segoe UI" panose="020B0502040204020203" pitchFamily="34" charset="0"/>
              </a:rPr>
              <a:t>የቱሪስት መዳረሻዎችን በአግባቡ ማስተዋወቅ አለመቻል፤</a:t>
            </a:r>
          </a:p>
          <a:p>
            <a:pPr marL="171450" indent="-171450">
              <a:buFont typeface="Arial" pitchFamily="34" charset="0"/>
              <a:buChar char="•"/>
            </a:pPr>
            <a:r>
              <a:rPr lang="am-ET" sz="1600" dirty="0">
                <a:solidFill>
                  <a:srgbClr val="034B64"/>
                </a:solidFill>
                <a:latin typeface="Century Gothic" panose="020B0502020202020204" pitchFamily="34" charset="0"/>
                <a:cs typeface="Segoe UI" panose="020B0502040204020203" pitchFamily="34" charset="0"/>
              </a:rPr>
              <a:t>ዘርፉን የሚደግፉ ተቋማት </a:t>
            </a:r>
            <a:r>
              <a:rPr lang="am-ET" sz="1600" dirty="0" smtClean="0">
                <a:solidFill>
                  <a:srgbClr val="034B64"/>
                </a:solidFill>
                <a:latin typeface="Century Gothic" panose="020B0502020202020204" pitchFamily="34" charset="0"/>
                <a:cs typeface="Segoe UI" panose="020B0502040204020203" pitchFamily="34" charset="0"/>
              </a:rPr>
              <a:t>አቅም</a:t>
            </a:r>
            <a:r>
              <a:rPr lang="cy-GB" sz="1600" dirty="0" smtClean="0">
                <a:solidFill>
                  <a:srgbClr val="034B64"/>
                </a:solidFill>
                <a:latin typeface="Century Gothic" panose="020B0502020202020204" pitchFamily="34" charset="0"/>
                <a:cs typeface="Segoe UI" panose="020B0502040204020203" pitchFamily="34" charset="0"/>
              </a:rPr>
              <a:t>ና አገልግሎት ሰጪዎች</a:t>
            </a:r>
            <a:r>
              <a:rPr lang="am-ET" sz="1600" dirty="0" smtClean="0">
                <a:solidFill>
                  <a:srgbClr val="034B64"/>
                </a:solidFill>
                <a:latin typeface="Century Gothic" panose="020B0502020202020204" pitchFamily="34" charset="0"/>
                <a:cs typeface="Segoe UI" panose="020B0502040204020203" pitchFamily="34" charset="0"/>
              </a:rPr>
              <a:t> </a:t>
            </a:r>
            <a:r>
              <a:rPr lang="am-ET" sz="1600" dirty="0">
                <a:solidFill>
                  <a:srgbClr val="034B64"/>
                </a:solidFill>
                <a:latin typeface="Century Gothic" panose="020B0502020202020204" pitchFamily="34" charset="0"/>
                <a:cs typeface="Segoe UI" panose="020B0502040204020203" pitchFamily="34" charset="0"/>
              </a:rPr>
              <a:t>አለመጠናከር፤</a:t>
            </a:r>
          </a:p>
        </p:txBody>
      </p:sp>
      <p:sp>
        <p:nvSpPr>
          <p:cNvPr id="53" name="Rectangle 52">
            <a:extLst>
              <a:ext uri="{FF2B5EF4-FFF2-40B4-BE49-F238E27FC236}">
                <a16:creationId xmlns="" xmlns:a16="http://schemas.microsoft.com/office/drawing/2014/main" id="{A8E2C0AA-46E7-4B5A-B73E-94FF4A1D4FA5}"/>
              </a:ext>
            </a:extLst>
          </p:cNvPr>
          <p:cNvSpPr/>
          <p:nvPr/>
        </p:nvSpPr>
        <p:spPr>
          <a:xfrm>
            <a:off x="2233188" y="1036762"/>
            <a:ext cx="87604" cy="744340"/>
          </a:xfrm>
          <a:prstGeom prst="rect">
            <a:avLst/>
          </a:prstGeom>
          <a:gradFill>
            <a:gsLst>
              <a:gs pos="0">
                <a:srgbClr val="034B64"/>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 xmlns:a16="http://schemas.microsoft.com/office/drawing/2014/main" id="{86761237-E9F0-48A3-9240-05306BA1F377}"/>
              </a:ext>
            </a:extLst>
          </p:cNvPr>
          <p:cNvSpPr/>
          <p:nvPr/>
        </p:nvSpPr>
        <p:spPr>
          <a:xfrm>
            <a:off x="2907414" y="2120064"/>
            <a:ext cx="87604" cy="744340"/>
          </a:xfrm>
          <a:prstGeom prst="rect">
            <a:avLst/>
          </a:prstGeom>
          <a:gradFill>
            <a:gsLst>
              <a:gs pos="0">
                <a:srgbClr val="034B64"/>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 xmlns:a16="http://schemas.microsoft.com/office/drawing/2014/main" id="{2EEC7D8F-FD3E-434A-BD9C-FDE950DE5C68}"/>
              </a:ext>
            </a:extLst>
          </p:cNvPr>
          <p:cNvSpPr/>
          <p:nvPr/>
        </p:nvSpPr>
        <p:spPr>
          <a:xfrm>
            <a:off x="2320792" y="3014112"/>
            <a:ext cx="83390" cy="871139"/>
          </a:xfrm>
          <a:prstGeom prst="rect">
            <a:avLst/>
          </a:prstGeom>
          <a:gradFill>
            <a:gsLst>
              <a:gs pos="0">
                <a:srgbClr val="034B64"/>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 xmlns:a16="http://schemas.microsoft.com/office/drawing/2014/main" id="{0353B623-604E-4570-BD72-80770915D9F5}"/>
              </a:ext>
            </a:extLst>
          </p:cNvPr>
          <p:cNvSpPr/>
          <p:nvPr/>
        </p:nvSpPr>
        <p:spPr>
          <a:xfrm>
            <a:off x="2776008" y="4091640"/>
            <a:ext cx="87604" cy="744340"/>
          </a:xfrm>
          <a:prstGeom prst="rect">
            <a:avLst/>
          </a:prstGeom>
          <a:gradFill>
            <a:gsLst>
              <a:gs pos="0">
                <a:srgbClr val="034B64"/>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7306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xmlns=""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m-ET" sz="2000" b="1" dirty="0">
                <a:solidFill>
                  <a:schemeClr val="bg1"/>
                </a:solidFill>
                <a:latin typeface="Century Gothic" panose="020B0502020202020204" pitchFamily="34" charset="0"/>
                <a:cs typeface="Segoe UI" panose="020B0502040204020203" pitchFamily="34" charset="0"/>
                <a:sym typeface="Barlow"/>
              </a:rPr>
              <a:t>ለምርታማነት መዳበር ወሳኝ የሆነው የኢንፎርሜሽን ቴክኖሎጂ በሚከተሉት ምክንያቶች ውስን ሆኗል</a:t>
            </a:r>
            <a:r>
              <a:rPr lang="am-ET" sz="2000" b="1" dirty="0" smtClean="0">
                <a:solidFill>
                  <a:schemeClr val="bg1"/>
                </a:solidFill>
                <a:latin typeface="Century Gothic" panose="020B0502020202020204" pitchFamily="34" charset="0"/>
                <a:cs typeface="Segoe UI" panose="020B0502040204020203" pitchFamily="34" charset="0"/>
                <a:sym typeface="Barlow"/>
              </a:rPr>
              <a:t>፡</a:t>
            </a:r>
            <a:r>
              <a:rPr lang="en-GB" sz="2000" b="1" dirty="0" smtClean="0">
                <a:solidFill>
                  <a:schemeClr val="bg1"/>
                </a:solidFill>
                <a:latin typeface="Century Gothic" panose="020B0502020202020204" pitchFamily="34" charset="0"/>
                <a:cs typeface="Segoe UI" panose="020B0502040204020203" pitchFamily="34" charset="0"/>
                <a:sym typeface="Barlow"/>
              </a:rPr>
              <a:t>-</a:t>
            </a:r>
            <a:endParaRPr lang="en-GB" sz="2000" b="1" dirty="0">
              <a:solidFill>
                <a:schemeClr val="bg1"/>
              </a:solidFill>
              <a:latin typeface="Century Gothic" panose="020B0502020202020204" pitchFamily="34" charset="0"/>
              <a:cs typeface="Segoe UI" panose="020B0502040204020203" pitchFamily="34" charset="0"/>
              <a:sym typeface="Barlow"/>
            </a:endParaRPr>
          </a:p>
        </p:txBody>
      </p:sp>
      <p:sp>
        <p:nvSpPr>
          <p:cNvPr id="102" name="TextBox 101">
            <a:extLst>
              <a:ext uri="{FF2B5EF4-FFF2-40B4-BE49-F238E27FC236}">
                <a16:creationId xmlns:a16="http://schemas.microsoft.com/office/drawing/2014/main" xmlns=""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13</a:t>
            </a:r>
          </a:p>
        </p:txBody>
      </p:sp>
      <p:grpSp>
        <p:nvGrpSpPr>
          <p:cNvPr id="89" name="Group 88">
            <a:extLst>
              <a:ext uri="{FF2B5EF4-FFF2-40B4-BE49-F238E27FC236}">
                <a16:creationId xmlns:a16="http://schemas.microsoft.com/office/drawing/2014/main" xmlns="" id="{91045232-487A-4D26-9316-A417C426BF3E}"/>
              </a:ext>
            </a:extLst>
          </p:cNvPr>
          <p:cNvGrpSpPr/>
          <p:nvPr/>
        </p:nvGrpSpPr>
        <p:grpSpPr>
          <a:xfrm>
            <a:off x="8563755" y="318903"/>
            <a:ext cx="420428" cy="366088"/>
            <a:chOff x="8563755" y="318903"/>
            <a:chExt cx="420428" cy="366088"/>
          </a:xfrm>
        </p:grpSpPr>
        <p:sp>
          <p:nvSpPr>
            <p:cNvPr id="90" name="Rectangle: Rounded Corners 10">
              <a:extLst>
                <a:ext uri="{FF2B5EF4-FFF2-40B4-BE49-F238E27FC236}">
                  <a16:creationId xmlns:a16="http://schemas.microsoft.com/office/drawing/2014/main" xmlns="" id="{42577D43-92B4-4698-BD22-EB8398D1F6FF}"/>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1" name="Rectangle: Rounded Corners 11">
              <a:extLst>
                <a:ext uri="{FF2B5EF4-FFF2-40B4-BE49-F238E27FC236}">
                  <a16:creationId xmlns:a16="http://schemas.microsoft.com/office/drawing/2014/main" xmlns="" id="{8902C79C-DC9D-4DF1-8A48-819FB3EE6C2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92" name="Group 91">
              <a:extLst>
                <a:ext uri="{FF2B5EF4-FFF2-40B4-BE49-F238E27FC236}">
                  <a16:creationId xmlns:a16="http://schemas.microsoft.com/office/drawing/2014/main" xmlns="" id="{AFE242CB-20B6-46CD-B4E6-E030B88F5C56}"/>
                </a:ext>
              </a:extLst>
            </p:cNvPr>
            <p:cNvGrpSpPr/>
            <p:nvPr/>
          </p:nvGrpSpPr>
          <p:grpSpPr>
            <a:xfrm>
              <a:off x="8715521" y="415630"/>
              <a:ext cx="166991" cy="155987"/>
              <a:chOff x="4141788" y="3251201"/>
              <a:chExt cx="346075" cy="355600"/>
            </a:xfrm>
          </p:grpSpPr>
          <p:sp>
            <p:nvSpPr>
              <p:cNvPr id="93" name="Rectangle 92">
                <a:extLst>
                  <a:ext uri="{FF2B5EF4-FFF2-40B4-BE49-F238E27FC236}">
                    <a16:creationId xmlns:a16="http://schemas.microsoft.com/office/drawing/2014/main" xmlns="" id="{3EDE5547-998B-432F-96E8-CB0227E233E4}"/>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4" name="Rectangle 93">
                <a:extLst>
                  <a:ext uri="{FF2B5EF4-FFF2-40B4-BE49-F238E27FC236}">
                    <a16:creationId xmlns:a16="http://schemas.microsoft.com/office/drawing/2014/main" xmlns="" id="{9ED6C0F4-BFB0-46FE-BF51-86B1C2303121}"/>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5" name="Rectangle 94">
                <a:extLst>
                  <a:ext uri="{FF2B5EF4-FFF2-40B4-BE49-F238E27FC236}">
                    <a16:creationId xmlns:a16="http://schemas.microsoft.com/office/drawing/2014/main" xmlns="" id="{BDE11AE1-CF7C-4D8A-BE22-65D273C20B52}"/>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Line 21">
                <a:extLst>
                  <a:ext uri="{FF2B5EF4-FFF2-40B4-BE49-F238E27FC236}">
                    <a16:creationId xmlns:a16="http://schemas.microsoft.com/office/drawing/2014/main" xmlns="" id="{52A3B34B-7A72-46DF-A891-E7771DDF3CD7}"/>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7" name="Freeform 213">
                <a:extLst>
                  <a:ext uri="{FF2B5EF4-FFF2-40B4-BE49-F238E27FC236}">
                    <a16:creationId xmlns:a16="http://schemas.microsoft.com/office/drawing/2014/main" xmlns="" id="{90DB16BA-9268-4A60-8D93-EA6EB176EE28}"/>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
        <p:nvSpPr>
          <p:cNvPr id="52" name="Rectangle 51">
            <a:extLst>
              <a:ext uri="{FF2B5EF4-FFF2-40B4-BE49-F238E27FC236}">
                <a16:creationId xmlns:a16="http://schemas.microsoft.com/office/drawing/2014/main" xmlns="" id="{8B698158-3EC4-46EF-B05F-5A91886F7E25}"/>
              </a:ext>
            </a:extLst>
          </p:cNvPr>
          <p:cNvSpPr/>
          <p:nvPr/>
        </p:nvSpPr>
        <p:spPr>
          <a:xfrm>
            <a:off x="2979505" y="4301056"/>
            <a:ext cx="5831001" cy="584775"/>
          </a:xfrm>
          <a:prstGeom prst="rect">
            <a:avLst/>
          </a:prstGeom>
        </p:spPr>
        <p:txBody>
          <a:bodyPr wrap="square">
            <a:spAutoFit/>
          </a:bodyPr>
          <a:lstStyle/>
          <a:p>
            <a:r>
              <a:rPr lang="am-ET" sz="1600" i="1" dirty="0">
                <a:solidFill>
                  <a:srgbClr val="034B64"/>
                </a:solidFill>
                <a:latin typeface="Century Gothic" panose="020B0502020202020204" pitchFamily="34" charset="0"/>
                <a:cs typeface="Segoe UI" panose="020B0502040204020203" pitchFamily="34" charset="0"/>
              </a:rPr>
              <a:t>በመንግሥት ሞኖፖሊ የተያዘ የቴሌኮምና የኃይል አቅርቦት፣ለአዲስ ሥራ ጀማሪ አመች ያልሆነ አሰራር፣ ኢኖቬሽንና ፈጠራን የማያበረታታ የኢንዱስተሪ ፖሊሲ መኖር፤ </a:t>
            </a:r>
            <a:endParaRPr lang="en-US" sz="1600" i="1" dirty="0">
              <a:solidFill>
                <a:srgbClr val="034B64"/>
              </a:solidFill>
              <a:latin typeface="Century Gothic" panose="020B0502020202020204"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xmlns="" id="{D0A19067-1796-496A-840E-4CFEC2F6597E}"/>
              </a:ext>
            </a:extLst>
          </p:cNvPr>
          <p:cNvGrpSpPr/>
          <p:nvPr/>
        </p:nvGrpSpPr>
        <p:grpSpPr>
          <a:xfrm>
            <a:off x="1028679" y="970337"/>
            <a:ext cx="7757078" cy="661126"/>
            <a:chOff x="1115487" y="1030327"/>
            <a:chExt cx="7459256" cy="661126"/>
          </a:xfrm>
        </p:grpSpPr>
        <p:sp>
          <p:nvSpPr>
            <p:cNvPr id="5" name="Rectangle 4">
              <a:extLst>
                <a:ext uri="{FF2B5EF4-FFF2-40B4-BE49-F238E27FC236}">
                  <a16:creationId xmlns:a16="http://schemas.microsoft.com/office/drawing/2014/main" xmlns="" id="{4E2F04F2-BF8B-403C-A93C-DDDD03AD912F}"/>
                </a:ext>
              </a:extLst>
            </p:cNvPr>
            <p:cNvSpPr/>
            <p:nvPr/>
          </p:nvSpPr>
          <p:spPr>
            <a:xfrm>
              <a:off x="3077709" y="1072212"/>
              <a:ext cx="5497034" cy="584775"/>
            </a:xfrm>
            <a:prstGeom prst="rect">
              <a:avLst/>
            </a:prstGeom>
          </p:spPr>
          <p:txBody>
            <a:bodyPr wrap="square">
              <a:spAutoFit/>
            </a:bodyPr>
            <a:lstStyle/>
            <a:p>
              <a:r>
                <a:rPr lang="am-ET" sz="1600" i="1" dirty="0">
                  <a:solidFill>
                    <a:srgbClr val="034B64"/>
                  </a:solidFill>
                  <a:latin typeface="Century Gothic" panose="020B0502020202020204" pitchFamily="34" charset="0"/>
                  <a:cs typeface="Segoe UI" panose="020B0502040204020203" pitchFamily="34" charset="0"/>
                </a:rPr>
                <a:t>አስተማማኝ የኃይል አቅርቦት አለመኖር፣ አስተማማኝና ተደራሽ የሆነ ፈጣን የኢንተርኔት አቅርቦት አለመኖር፤ የኢንፎርሜሽን ቴክኖሎጂ መሳሪያዎች ውድ መሆን፤</a:t>
              </a:r>
              <a:endParaRPr lang="en-US" sz="1600" dirty="0"/>
            </a:p>
          </p:txBody>
        </p:sp>
        <p:grpSp>
          <p:nvGrpSpPr>
            <p:cNvPr id="10" name="Group 9">
              <a:extLst>
                <a:ext uri="{FF2B5EF4-FFF2-40B4-BE49-F238E27FC236}">
                  <a16:creationId xmlns:a16="http://schemas.microsoft.com/office/drawing/2014/main" xmlns="" id="{F42F49E7-36AD-4A77-B5FE-EF161B5E71C4}"/>
                </a:ext>
              </a:extLst>
            </p:cNvPr>
            <p:cNvGrpSpPr/>
            <p:nvPr/>
          </p:nvGrpSpPr>
          <p:grpSpPr>
            <a:xfrm>
              <a:off x="1115487" y="1030327"/>
              <a:ext cx="1962222" cy="661126"/>
              <a:chOff x="1115487" y="1030327"/>
              <a:chExt cx="1962222" cy="661126"/>
            </a:xfrm>
          </p:grpSpPr>
          <p:grpSp>
            <p:nvGrpSpPr>
              <p:cNvPr id="4" name="Group 3">
                <a:extLst>
                  <a:ext uri="{FF2B5EF4-FFF2-40B4-BE49-F238E27FC236}">
                    <a16:creationId xmlns:a16="http://schemas.microsoft.com/office/drawing/2014/main" xmlns="" id="{3D6B54AF-4B0B-46EB-AC2D-8ECD8D07E804}"/>
                  </a:ext>
                </a:extLst>
              </p:cNvPr>
              <p:cNvGrpSpPr/>
              <p:nvPr/>
            </p:nvGrpSpPr>
            <p:grpSpPr>
              <a:xfrm>
                <a:off x="1115487" y="1030327"/>
                <a:ext cx="1962222" cy="661126"/>
                <a:chOff x="1210185" y="1028807"/>
                <a:chExt cx="1962222" cy="661126"/>
              </a:xfrm>
            </p:grpSpPr>
            <p:sp>
              <p:nvSpPr>
                <p:cNvPr id="28" name="Oval 27">
                  <a:extLst>
                    <a:ext uri="{FF2B5EF4-FFF2-40B4-BE49-F238E27FC236}">
                      <a16:creationId xmlns:a16="http://schemas.microsoft.com/office/drawing/2014/main" xmlns="" id="{436B5119-E14D-4D0E-B1D1-EDB3987BF669}"/>
                    </a:ext>
                  </a:extLst>
                </p:cNvPr>
                <p:cNvSpPr/>
                <p:nvPr/>
              </p:nvSpPr>
              <p:spPr>
                <a:xfrm>
                  <a:off x="1210185" y="1028807"/>
                  <a:ext cx="489290"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xmlns="" id="{237B54DC-C645-4ACF-94EB-62788BD15EC7}"/>
                    </a:ext>
                  </a:extLst>
                </p:cNvPr>
                <p:cNvSpPr/>
                <p:nvPr/>
              </p:nvSpPr>
              <p:spPr>
                <a:xfrm>
                  <a:off x="1699475" y="1043602"/>
                  <a:ext cx="1472932" cy="646331"/>
                </a:xfrm>
                <a:prstGeom prst="rect">
                  <a:avLst/>
                </a:prstGeom>
              </p:spPr>
              <p:txBody>
                <a:bodyPr wrap="square">
                  <a:spAutoFit/>
                </a:bodyPr>
                <a:lstStyle/>
                <a:p>
                  <a:r>
                    <a:rPr lang="am-ET" sz="1800" b="1" dirty="0" smtClean="0">
                      <a:solidFill>
                        <a:srgbClr val="034B64"/>
                      </a:solidFill>
                      <a:latin typeface="Century Gothic" panose="020B0502020202020204" pitchFamily="34" charset="0"/>
                      <a:cs typeface="Segoe UI" panose="020B0502040204020203" pitchFamily="34" charset="0"/>
                    </a:rPr>
                    <a:t>የመሰረተ </a:t>
                  </a:r>
                  <a:r>
                    <a:rPr lang="am-ET" sz="1800" b="1" dirty="0">
                      <a:solidFill>
                        <a:srgbClr val="034B64"/>
                      </a:solidFill>
                      <a:latin typeface="Century Gothic" panose="020B0502020202020204" pitchFamily="34" charset="0"/>
                      <a:cs typeface="Segoe UI" panose="020B0502040204020203" pitchFamily="34" charset="0"/>
                    </a:rPr>
                    <a:t>ልማት ደካማነት</a:t>
                  </a:r>
                  <a:endParaRPr lang="en-US" sz="1800" dirty="0">
                    <a:latin typeface="Century Gothic" panose="020B0502020202020204" pitchFamily="34" charset="0"/>
                    <a:cs typeface="Segoe UI" panose="020B0502040204020203" pitchFamily="34" charset="0"/>
                  </a:endParaRPr>
                </a:p>
              </p:txBody>
            </p:sp>
          </p:grpSp>
          <p:pic>
            <p:nvPicPr>
              <p:cNvPr id="48" name="Picture 43" descr="https://static.thenounproject.com/png/296257-200.png">
                <a:extLst>
                  <a:ext uri="{FF2B5EF4-FFF2-40B4-BE49-F238E27FC236}">
                    <a16:creationId xmlns:a16="http://schemas.microsoft.com/office/drawing/2014/main" xmlns="" id="{F36AB385-DA22-4E71-A5E8-A052D9967F00}"/>
                  </a:ext>
                </a:extLst>
              </p:cNvPr>
              <p:cNvPicPr>
                <a:picLocks noChangeAspect="1" noChangeArrowheads="1"/>
              </p:cNvPicPr>
              <p:nvPr/>
            </p:nvPicPr>
            <p:blipFill>
              <a:blip r:embed="rId3">
                <a:lum bright="70000" contrast="-70000"/>
                <a:alphaModFix/>
                <a:extLst>
                  <a:ext uri="{BEBA8EAE-BF5A-486C-A8C5-ECC9F3942E4B}">
                    <a14:imgProps xmlns:a14="http://schemas.microsoft.com/office/drawing/2010/main">
                      <a14:imgLayer r:embed="rId4">
                        <a14:imgEffect>
                          <a14:colorTemperature colorTemp="5066"/>
                        </a14:imgEffect>
                        <a14:imgEffect>
                          <a14:saturation sat="137000"/>
                        </a14:imgEffect>
                      </a14:imgLayer>
                    </a14:imgProps>
                  </a:ext>
                  <a:ext uri="{28A0092B-C50C-407E-A947-70E740481C1C}">
                    <a14:useLocalDpi xmlns:a14="http://schemas.microsoft.com/office/drawing/2010/main" val="0"/>
                  </a:ext>
                </a:extLst>
              </a:blip>
              <a:srcRect/>
              <a:stretch>
                <a:fillRect/>
              </a:stretch>
            </p:blipFill>
            <p:spPr bwMode="auto">
              <a:xfrm>
                <a:off x="1213695" y="1114747"/>
                <a:ext cx="324438" cy="331846"/>
              </a:xfrm>
              <a:prstGeom prst="rect">
                <a:avLst/>
              </a:prstGeom>
            </p:spPr>
          </p:pic>
        </p:grpSp>
      </p:grpSp>
      <p:grpSp>
        <p:nvGrpSpPr>
          <p:cNvPr id="13" name="Group 12">
            <a:extLst>
              <a:ext uri="{FF2B5EF4-FFF2-40B4-BE49-F238E27FC236}">
                <a16:creationId xmlns:a16="http://schemas.microsoft.com/office/drawing/2014/main" xmlns="" id="{611F2E6E-30CF-440B-A694-1A4BBDE28204}"/>
              </a:ext>
            </a:extLst>
          </p:cNvPr>
          <p:cNvGrpSpPr/>
          <p:nvPr/>
        </p:nvGrpSpPr>
        <p:grpSpPr>
          <a:xfrm>
            <a:off x="1052872" y="1712485"/>
            <a:ext cx="7581208" cy="690563"/>
            <a:chOff x="1052872" y="1712485"/>
            <a:chExt cx="7581208" cy="690563"/>
          </a:xfrm>
        </p:grpSpPr>
        <p:sp>
          <p:nvSpPr>
            <p:cNvPr id="6" name="Rectangle 5">
              <a:extLst>
                <a:ext uri="{FF2B5EF4-FFF2-40B4-BE49-F238E27FC236}">
                  <a16:creationId xmlns:a16="http://schemas.microsoft.com/office/drawing/2014/main" xmlns="" id="{CA854D37-C38D-44C6-921C-CC9F42A63C56}"/>
                </a:ext>
              </a:extLst>
            </p:cNvPr>
            <p:cNvSpPr/>
            <p:nvPr/>
          </p:nvSpPr>
          <p:spPr>
            <a:xfrm>
              <a:off x="3069246" y="1755170"/>
              <a:ext cx="5564834" cy="338554"/>
            </a:xfrm>
            <a:prstGeom prst="rect">
              <a:avLst/>
            </a:prstGeom>
          </p:spPr>
          <p:txBody>
            <a:bodyPr wrap="square">
              <a:spAutoFit/>
            </a:bodyPr>
            <a:lstStyle/>
            <a:p>
              <a:r>
                <a:rPr lang="am-ET" sz="1600" i="1" dirty="0">
                  <a:solidFill>
                    <a:srgbClr val="034B64"/>
                  </a:solidFill>
                  <a:latin typeface="Century Gothic" panose="020B0502020202020204" pitchFamily="34" charset="0"/>
                  <a:cs typeface="Segoe UI" panose="020B0502040204020203" pitchFamily="34" charset="0"/>
                </a:rPr>
                <a:t>ብሄራዊ የዲጅታል መለያ ቁጥርና የዲጂታል ክፍያ ስርዓት  አለመኖር፤</a:t>
              </a:r>
              <a:endParaRPr lang="en-US" sz="1600" dirty="0"/>
            </a:p>
          </p:txBody>
        </p:sp>
        <p:grpSp>
          <p:nvGrpSpPr>
            <p:cNvPr id="9" name="Group 8">
              <a:extLst>
                <a:ext uri="{FF2B5EF4-FFF2-40B4-BE49-F238E27FC236}">
                  <a16:creationId xmlns:a16="http://schemas.microsoft.com/office/drawing/2014/main" xmlns="" id="{E4B82EE1-D61E-4D9A-8891-81ADB88196BA}"/>
                </a:ext>
              </a:extLst>
            </p:cNvPr>
            <p:cNvGrpSpPr/>
            <p:nvPr/>
          </p:nvGrpSpPr>
          <p:grpSpPr>
            <a:xfrm>
              <a:off x="1052872" y="1712485"/>
              <a:ext cx="1926633" cy="690563"/>
              <a:chOff x="1115487" y="1912541"/>
              <a:chExt cx="1926633" cy="690563"/>
            </a:xfrm>
          </p:grpSpPr>
          <p:grpSp>
            <p:nvGrpSpPr>
              <p:cNvPr id="23" name="Group 22">
                <a:extLst>
                  <a:ext uri="{FF2B5EF4-FFF2-40B4-BE49-F238E27FC236}">
                    <a16:creationId xmlns:a16="http://schemas.microsoft.com/office/drawing/2014/main" xmlns="" id="{FBEDAD17-24BC-4965-8DDB-FB1C05F1FB78}"/>
                  </a:ext>
                </a:extLst>
              </p:cNvPr>
              <p:cNvGrpSpPr/>
              <p:nvPr/>
            </p:nvGrpSpPr>
            <p:grpSpPr>
              <a:xfrm>
                <a:off x="1115487" y="1912541"/>
                <a:ext cx="1926633" cy="690563"/>
                <a:chOff x="1050431" y="1186047"/>
                <a:chExt cx="1926633" cy="690563"/>
              </a:xfrm>
            </p:grpSpPr>
            <p:sp>
              <p:nvSpPr>
                <p:cNvPr id="24" name="Oval 23">
                  <a:extLst>
                    <a:ext uri="{FF2B5EF4-FFF2-40B4-BE49-F238E27FC236}">
                      <a16:creationId xmlns:a16="http://schemas.microsoft.com/office/drawing/2014/main" xmlns="" id="{2D43BCF2-F091-43CB-8C87-C0EDDCD8318C}"/>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xmlns="" id="{A8C509FF-4B99-462F-B281-94B5644FF722}"/>
                    </a:ext>
                  </a:extLst>
                </p:cNvPr>
                <p:cNvSpPr/>
                <p:nvPr/>
              </p:nvSpPr>
              <p:spPr>
                <a:xfrm>
                  <a:off x="1502752" y="1230279"/>
                  <a:ext cx="1474312" cy="646331"/>
                </a:xfrm>
                <a:prstGeom prst="rect">
                  <a:avLst/>
                </a:prstGeom>
              </p:spPr>
              <p:txBody>
                <a:bodyPr wrap="square">
                  <a:spAutoFit/>
                </a:bodyPr>
                <a:lstStyle/>
                <a:p>
                  <a:r>
                    <a:rPr lang="am-ET" sz="1800" b="1" dirty="0" smtClean="0">
                      <a:solidFill>
                        <a:srgbClr val="034B64"/>
                      </a:solidFill>
                      <a:latin typeface="Century Gothic" panose="020B0502020202020204" pitchFamily="34" charset="0"/>
                      <a:cs typeface="Segoe UI" panose="020B0502040204020203" pitchFamily="34" charset="0"/>
                    </a:rPr>
                    <a:t>የደጋፊ </a:t>
                  </a:r>
                  <a:r>
                    <a:rPr lang="am-ET" sz="1800" b="1" dirty="0">
                      <a:solidFill>
                        <a:srgbClr val="034B64"/>
                      </a:solidFill>
                      <a:latin typeface="Century Gothic" panose="020B0502020202020204" pitchFamily="34" charset="0"/>
                      <a:cs typeface="Segoe UI" panose="020B0502040204020203" pitchFamily="34" charset="0"/>
                    </a:rPr>
                    <a:t>ሁኔታዎች እጥረት</a:t>
                  </a:r>
                  <a:endParaRPr lang="en-US" sz="1800" dirty="0">
                    <a:latin typeface="Century Gothic" panose="020B0502020202020204" pitchFamily="34" charset="0"/>
                    <a:cs typeface="Segoe UI" panose="020B0502040204020203" pitchFamily="34" charset="0"/>
                  </a:endParaRPr>
                </a:p>
              </p:txBody>
            </p:sp>
          </p:grpSp>
          <p:pic>
            <p:nvPicPr>
              <p:cNvPr id="57" name="Picture 47" descr="https://static.thenounproject.com/png/719143-200.png">
                <a:extLst>
                  <a:ext uri="{FF2B5EF4-FFF2-40B4-BE49-F238E27FC236}">
                    <a16:creationId xmlns:a16="http://schemas.microsoft.com/office/drawing/2014/main" xmlns="" id="{3865B050-6EC5-4504-90F4-BD595F9286A9}"/>
                  </a:ext>
                </a:extLst>
              </p:cNvPr>
              <p:cNvPicPr>
                <a:picLocks noChangeAspect="1" noChangeArrowheads="1"/>
              </p:cNvPicPr>
              <p:nvPr/>
            </p:nvPicPr>
            <p:blipFill>
              <a:blip r:embed="rId5">
                <a:lum bright="70000" contrast="-70000"/>
                <a:alphaModFix amt="99000"/>
                <a:extLst>
                  <a:ext uri="{BEBA8EAE-BF5A-486C-A8C5-ECC9F3942E4B}">
                    <a14:imgProps xmlns:a14="http://schemas.microsoft.com/office/drawing/2010/main">
                      <a14:imgLayer r:embed="rId6">
                        <a14:imgEffect>
                          <a14:colorTemperature colorTemp="2652"/>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03743" y="1992338"/>
                <a:ext cx="350889" cy="358903"/>
              </a:xfrm>
              <a:prstGeom prst="rect">
                <a:avLst/>
              </a:prstGeom>
              <a:noFill/>
            </p:spPr>
          </p:pic>
        </p:grpSp>
      </p:grpSp>
      <p:grpSp>
        <p:nvGrpSpPr>
          <p:cNvPr id="15" name="Group 14">
            <a:extLst>
              <a:ext uri="{FF2B5EF4-FFF2-40B4-BE49-F238E27FC236}">
                <a16:creationId xmlns:a16="http://schemas.microsoft.com/office/drawing/2014/main" xmlns="" id="{3783B400-A25C-40D3-9090-99582B1B4D7A}"/>
              </a:ext>
            </a:extLst>
          </p:cNvPr>
          <p:cNvGrpSpPr/>
          <p:nvPr/>
        </p:nvGrpSpPr>
        <p:grpSpPr>
          <a:xfrm>
            <a:off x="1042619" y="2412842"/>
            <a:ext cx="7778429" cy="521930"/>
            <a:chOff x="1104083" y="2751870"/>
            <a:chExt cx="7778429" cy="521930"/>
          </a:xfrm>
        </p:grpSpPr>
        <p:sp>
          <p:nvSpPr>
            <p:cNvPr id="7" name="Rectangle 6">
              <a:extLst>
                <a:ext uri="{FF2B5EF4-FFF2-40B4-BE49-F238E27FC236}">
                  <a16:creationId xmlns:a16="http://schemas.microsoft.com/office/drawing/2014/main" xmlns="" id="{81969DA2-F5BE-4B35-815A-32F30CED887B}"/>
                </a:ext>
              </a:extLst>
            </p:cNvPr>
            <p:cNvSpPr/>
            <p:nvPr/>
          </p:nvSpPr>
          <p:spPr>
            <a:xfrm>
              <a:off x="2927954" y="2873371"/>
              <a:ext cx="5954558" cy="338554"/>
            </a:xfrm>
            <a:prstGeom prst="rect">
              <a:avLst/>
            </a:prstGeom>
          </p:spPr>
          <p:txBody>
            <a:bodyPr wrap="square">
              <a:spAutoFit/>
            </a:bodyPr>
            <a:lstStyle/>
            <a:p>
              <a:r>
                <a:rPr lang="am-ET" sz="1600" i="1" dirty="0">
                  <a:solidFill>
                    <a:srgbClr val="034B64"/>
                  </a:solidFill>
                  <a:latin typeface="Century Gothic" panose="020B0502020202020204" pitchFamily="34" charset="0"/>
                  <a:cs typeface="Segoe UI" panose="020B0502040204020203" pitchFamily="34" charset="0"/>
                </a:rPr>
                <a:t>የኤሌክትሮኒክ ግብይት ስርዓት አለመኖር፣</a:t>
              </a:r>
              <a:endParaRPr lang="en-US" sz="1600" dirty="0"/>
            </a:p>
          </p:txBody>
        </p:sp>
        <p:grpSp>
          <p:nvGrpSpPr>
            <p:cNvPr id="14" name="Group 13">
              <a:extLst>
                <a:ext uri="{FF2B5EF4-FFF2-40B4-BE49-F238E27FC236}">
                  <a16:creationId xmlns:a16="http://schemas.microsoft.com/office/drawing/2014/main" xmlns="" id="{636DBAC0-9CBF-45C0-8C33-B1A2764210F7}"/>
                </a:ext>
              </a:extLst>
            </p:cNvPr>
            <p:cNvGrpSpPr/>
            <p:nvPr/>
          </p:nvGrpSpPr>
          <p:grpSpPr>
            <a:xfrm>
              <a:off x="1104083" y="2751870"/>
              <a:ext cx="1491208" cy="521930"/>
              <a:chOff x="1104083" y="2751870"/>
              <a:chExt cx="1491208" cy="521930"/>
            </a:xfrm>
          </p:grpSpPr>
          <p:grpSp>
            <p:nvGrpSpPr>
              <p:cNvPr id="36" name="Group 35">
                <a:extLst>
                  <a:ext uri="{FF2B5EF4-FFF2-40B4-BE49-F238E27FC236}">
                    <a16:creationId xmlns:a16="http://schemas.microsoft.com/office/drawing/2014/main" xmlns="" id="{956F0F8A-9C30-4F73-9619-5CB38B6D39BC}"/>
                  </a:ext>
                </a:extLst>
              </p:cNvPr>
              <p:cNvGrpSpPr/>
              <p:nvPr/>
            </p:nvGrpSpPr>
            <p:grpSpPr>
              <a:xfrm>
                <a:off x="1104083" y="2751870"/>
                <a:ext cx="1491208" cy="521930"/>
                <a:chOff x="1050431" y="1186047"/>
                <a:chExt cx="1491208" cy="521930"/>
              </a:xfrm>
            </p:grpSpPr>
            <p:sp>
              <p:nvSpPr>
                <p:cNvPr id="39" name="Oval 38">
                  <a:extLst>
                    <a:ext uri="{FF2B5EF4-FFF2-40B4-BE49-F238E27FC236}">
                      <a16:creationId xmlns:a16="http://schemas.microsoft.com/office/drawing/2014/main" xmlns="" id="{947DAAB4-173C-40B6-BCB3-B7B17495C7C4}"/>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xmlns="" id="{9C0702AB-DAF7-4C18-A634-4822B8BA06CE}"/>
                    </a:ext>
                  </a:extLst>
                </p:cNvPr>
                <p:cNvSpPr/>
                <p:nvPr/>
              </p:nvSpPr>
              <p:spPr>
                <a:xfrm>
                  <a:off x="1601958" y="1244452"/>
                  <a:ext cx="939681" cy="463525"/>
                </a:xfrm>
                <a:prstGeom prst="rect">
                  <a:avLst/>
                </a:prstGeom>
              </p:spPr>
              <p:txBody>
                <a:bodyPr wrap="none">
                  <a:spAutoFit/>
                </a:bodyPr>
                <a:lstStyle/>
                <a:p>
                  <a:pPr>
                    <a:lnSpc>
                      <a:spcPct val="150000"/>
                    </a:lnSpc>
                  </a:pPr>
                  <a:r>
                    <a:rPr lang="am-ET" sz="1800" b="1" dirty="0" smtClean="0">
                      <a:solidFill>
                        <a:srgbClr val="034B64"/>
                      </a:solidFill>
                      <a:latin typeface="Century Gothic" panose="020B0502020202020204" pitchFamily="34" charset="0"/>
                      <a:cs typeface="Segoe UI" panose="020B0502040204020203" pitchFamily="34" charset="0"/>
                    </a:rPr>
                    <a:t>አጠቃቀም</a:t>
                  </a:r>
                  <a:endParaRPr lang="en-US" sz="1300" b="1" dirty="0">
                    <a:solidFill>
                      <a:srgbClr val="034B64"/>
                    </a:solidFill>
                    <a:latin typeface="Century Gothic" panose="020B0502020202020204" pitchFamily="34" charset="0"/>
                    <a:cs typeface="Segoe UI" panose="020B0502040204020203" pitchFamily="34" charset="0"/>
                  </a:endParaRPr>
                </a:p>
              </p:txBody>
            </p:sp>
          </p:grpSp>
          <p:pic>
            <p:nvPicPr>
              <p:cNvPr id="59" name="Picture 34" descr="https://static.thenounproject.com/png/2549364-200.png">
                <a:extLst>
                  <a:ext uri="{FF2B5EF4-FFF2-40B4-BE49-F238E27FC236}">
                    <a16:creationId xmlns:a16="http://schemas.microsoft.com/office/drawing/2014/main" xmlns="" id="{DBF05FD9-AD00-4850-BF5F-354318265472}"/>
                  </a:ext>
                </a:extLst>
              </p:cNvPr>
              <p:cNvPicPr>
                <a:picLocks noChangeAspect="1" noChangeArrowheads="1"/>
              </p:cNvPicPr>
              <p:nvPr/>
            </p:nvPicPr>
            <p:blipFill>
              <a:blip r:embed="rId7">
                <a:lum bright="70000" contrast="-70000"/>
                <a:alphaModFix/>
                <a:extLst>
                  <a:ext uri="{28A0092B-C50C-407E-A947-70E740481C1C}">
                    <a14:useLocalDpi xmlns:a14="http://schemas.microsoft.com/office/drawing/2010/main" val="0"/>
                  </a:ext>
                </a:extLst>
              </a:blip>
              <a:srcRect/>
              <a:stretch>
                <a:fillRect/>
              </a:stretch>
            </p:blipFill>
            <p:spPr bwMode="auto">
              <a:xfrm>
                <a:off x="1183854" y="2861945"/>
                <a:ext cx="324438" cy="331844"/>
              </a:xfrm>
              <a:prstGeom prst="rect">
                <a:avLst/>
              </a:prstGeom>
              <a:noFill/>
            </p:spPr>
          </p:pic>
        </p:grpSp>
      </p:grpSp>
      <p:grpSp>
        <p:nvGrpSpPr>
          <p:cNvPr id="16" name="Group 15">
            <a:extLst>
              <a:ext uri="{FF2B5EF4-FFF2-40B4-BE49-F238E27FC236}">
                <a16:creationId xmlns:a16="http://schemas.microsoft.com/office/drawing/2014/main" xmlns="" id="{FA2FCFBA-BCE8-4C21-9945-3E3DA458BFF2}"/>
              </a:ext>
            </a:extLst>
          </p:cNvPr>
          <p:cNvGrpSpPr/>
          <p:nvPr/>
        </p:nvGrpSpPr>
        <p:grpSpPr>
          <a:xfrm>
            <a:off x="1031745" y="3042771"/>
            <a:ext cx="7620351" cy="531962"/>
            <a:chOff x="1105076" y="3744159"/>
            <a:chExt cx="7620351" cy="531962"/>
          </a:xfrm>
        </p:grpSpPr>
        <p:grpSp>
          <p:nvGrpSpPr>
            <p:cNvPr id="42" name="Group 41">
              <a:extLst>
                <a:ext uri="{FF2B5EF4-FFF2-40B4-BE49-F238E27FC236}">
                  <a16:creationId xmlns:a16="http://schemas.microsoft.com/office/drawing/2014/main" xmlns="" id="{4B2E63B2-59AE-4540-9042-4B13907765A5}"/>
                </a:ext>
              </a:extLst>
            </p:cNvPr>
            <p:cNvGrpSpPr/>
            <p:nvPr/>
          </p:nvGrpSpPr>
          <p:grpSpPr>
            <a:xfrm>
              <a:off x="1105076" y="3744159"/>
              <a:ext cx="1375781" cy="531962"/>
              <a:chOff x="1050431" y="1186047"/>
              <a:chExt cx="1375781" cy="531962"/>
            </a:xfrm>
          </p:grpSpPr>
          <p:sp>
            <p:nvSpPr>
              <p:cNvPr id="44" name="Oval 43">
                <a:extLst>
                  <a:ext uri="{FF2B5EF4-FFF2-40B4-BE49-F238E27FC236}">
                    <a16:creationId xmlns:a16="http://schemas.microsoft.com/office/drawing/2014/main" xmlns="" id="{FB7FC03C-45A7-429F-8810-288261A1F473}"/>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xmlns="" id="{4FA9F498-396C-421F-A2E6-0A07ADCE7ED7}"/>
                  </a:ext>
                </a:extLst>
              </p:cNvPr>
              <p:cNvSpPr/>
              <p:nvPr/>
            </p:nvSpPr>
            <p:spPr>
              <a:xfrm>
                <a:off x="1613169" y="1210178"/>
                <a:ext cx="813043" cy="507831"/>
              </a:xfrm>
              <a:prstGeom prst="rect">
                <a:avLst/>
              </a:prstGeom>
            </p:spPr>
            <p:txBody>
              <a:bodyPr wrap="none">
                <a:spAutoFit/>
              </a:bodyPr>
              <a:lstStyle/>
              <a:p>
                <a:pPr>
                  <a:lnSpc>
                    <a:spcPct val="150000"/>
                  </a:lnSpc>
                </a:pPr>
                <a:r>
                  <a:rPr lang="am-ET" sz="1800" b="1" dirty="0" smtClean="0">
                    <a:solidFill>
                      <a:srgbClr val="034B64"/>
                    </a:solidFill>
                    <a:latin typeface="Century Gothic" panose="020B0502020202020204" pitchFamily="34" charset="0"/>
                    <a:cs typeface="Segoe UI" panose="020B0502040204020203" pitchFamily="34" charset="0"/>
                  </a:rPr>
                  <a:t>ፋይናንስ</a:t>
                </a:r>
                <a:endParaRPr lang="en-US" sz="1800" b="1" dirty="0">
                  <a:solidFill>
                    <a:srgbClr val="034B64"/>
                  </a:solidFill>
                  <a:latin typeface="Century Gothic" panose="020B0502020202020204" pitchFamily="34" charset="0"/>
                  <a:cs typeface="Segoe UI" panose="020B0502040204020203" pitchFamily="34" charset="0"/>
                </a:endParaRPr>
              </a:p>
            </p:txBody>
          </p:sp>
        </p:grpSp>
        <p:sp>
          <p:nvSpPr>
            <p:cNvPr id="8" name="Rectangle 7">
              <a:extLst>
                <a:ext uri="{FF2B5EF4-FFF2-40B4-BE49-F238E27FC236}">
                  <a16:creationId xmlns:a16="http://schemas.microsoft.com/office/drawing/2014/main" xmlns="" id="{641AA968-F5FB-4B09-B59D-6822A5F946C6}"/>
                </a:ext>
              </a:extLst>
            </p:cNvPr>
            <p:cNvSpPr/>
            <p:nvPr/>
          </p:nvSpPr>
          <p:spPr>
            <a:xfrm>
              <a:off x="2939821" y="3836874"/>
              <a:ext cx="5785606" cy="338554"/>
            </a:xfrm>
            <a:prstGeom prst="rect">
              <a:avLst/>
            </a:prstGeom>
          </p:spPr>
          <p:txBody>
            <a:bodyPr wrap="square">
              <a:spAutoFit/>
            </a:bodyPr>
            <a:lstStyle/>
            <a:p>
              <a:r>
                <a:rPr lang="am-ET" sz="1600" i="1" dirty="0">
                  <a:solidFill>
                    <a:srgbClr val="034B64"/>
                  </a:solidFill>
                  <a:latin typeface="Century Gothic" panose="020B0502020202020204" pitchFamily="34" charset="0"/>
                  <a:cs typeface="Segoe UI" panose="020B0502040204020203" pitchFamily="34" charset="0"/>
                </a:rPr>
                <a:t>ለአምራቾችና ለአዲስ ሥራ ጀማሪዎች የሚውል የፋይናንስ አቅርቦት አለመኖር፤</a:t>
              </a:r>
              <a:endParaRPr lang="en-US" sz="1600" dirty="0"/>
            </a:p>
          </p:txBody>
        </p:sp>
        <p:pic>
          <p:nvPicPr>
            <p:cNvPr id="60" name="Picture 40" descr="https://static.thenounproject.com/png/1481764-200.png">
              <a:extLst>
                <a:ext uri="{FF2B5EF4-FFF2-40B4-BE49-F238E27FC236}">
                  <a16:creationId xmlns:a16="http://schemas.microsoft.com/office/drawing/2014/main" xmlns="" id="{7630A37A-A278-4AF8-8F30-50CBC9C748EA}"/>
                </a:ext>
              </a:extLst>
            </p:cNvPr>
            <p:cNvPicPr>
              <a:picLocks noChangeAspect="1" noChangeArrowheads="1"/>
            </p:cNvPicPr>
            <p:nvPr/>
          </p:nvPicPr>
          <p:blipFill>
            <a:blip r:embed="rId8">
              <a:lum bright="70000" contrast="-70000"/>
              <a:alphaModFix/>
              <a:extLst>
                <a:ext uri="{28A0092B-C50C-407E-A947-70E740481C1C}">
                  <a14:useLocalDpi xmlns:a14="http://schemas.microsoft.com/office/drawing/2010/main" val="0"/>
                </a:ext>
              </a:extLst>
            </a:blip>
            <a:srcRect/>
            <a:stretch>
              <a:fillRect/>
            </a:stretch>
          </p:blipFill>
          <p:spPr bwMode="auto">
            <a:xfrm>
              <a:off x="1213695" y="3845007"/>
              <a:ext cx="294597" cy="301324"/>
            </a:xfrm>
            <a:prstGeom prst="rect">
              <a:avLst/>
            </a:prstGeom>
            <a:noFill/>
          </p:spPr>
        </p:pic>
      </p:grpSp>
      <p:grpSp>
        <p:nvGrpSpPr>
          <p:cNvPr id="17" name="Group 16">
            <a:extLst>
              <a:ext uri="{FF2B5EF4-FFF2-40B4-BE49-F238E27FC236}">
                <a16:creationId xmlns:a16="http://schemas.microsoft.com/office/drawing/2014/main" xmlns="" id="{B5D10AE3-2B20-4531-BE9E-29BBFF2DB51B}"/>
              </a:ext>
            </a:extLst>
          </p:cNvPr>
          <p:cNvGrpSpPr/>
          <p:nvPr/>
        </p:nvGrpSpPr>
        <p:grpSpPr>
          <a:xfrm>
            <a:off x="1042618" y="3638984"/>
            <a:ext cx="1631641" cy="532366"/>
            <a:chOff x="1146159" y="4444871"/>
            <a:chExt cx="1631641" cy="532366"/>
          </a:xfrm>
        </p:grpSpPr>
        <p:grpSp>
          <p:nvGrpSpPr>
            <p:cNvPr id="47" name="Group 46">
              <a:extLst>
                <a:ext uri="{FF2B5EF4-FFF2-40B4-BE49-F238E27FC236}">
                  <a16:creationId xmlns:a16="http://schemas.microsoft.com/office/drawing/2014/main" xmlns="" id="{7030158C-BA1C-4DAF-9C8D-C5891B7C34F0}"/>
                </a:ext>
              </a:extLst>
            </p:cNvPr>
            <p:cNvGrpSpPr/>
            <p:nvPr/>
          </p:nvGrpSpPr>
          <p:grpSpPr>
            <a:xfrm>
              <a:off x="1146159" y="4444871"/>
              <a:ext cx="1631641" cy="532366"/>
              <a:chOff x="1050431" y="1186047"/>
              <a:chExt cx="1628798" cy="523596"/>
            </a:xfrm>
          </p:grpSpPr>
          <p:sp>
            <p:nvSpPr>
              <p:cNvPr id="49" name="Oval 48">
                <a:extLst>
                  <a:ext uri="{FF2B5EF4-FFF2-40B4-BE49-F238E27FC236}">
                    <a16:creationId xmlns:a16="http://schemas.microsoft.com/office/drawing/2014/main" xmlns="" id="{01A95569-2249-4607-9DC0-A69D9C8D99B1}"/>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xmlns="" id="{BABED7C6-7EB1-450B-963E-26C1DC095B14}"/>
                  </a:ext>
                </a:extLst>
              </p:cNvPr>
              <p:cNvSpPr/>
              <p:nvPr/>
            </p:nvSpPr>
            <p:spPr>
              <a:xfrm>
                <a:off x="1613169" y="1210178"/>
                <a:ext cx="1066060" cy="499465"/>
              </a:xfrm>
              <a:prstGeom prst="rect">
                <a:avLst/>
              </a:prstGeom>
            </p:spPr>
            <p:txBody>
              <a:bodyPr wrap="none">
                <a:spAutoFit/>
              </a:bodyPr>
              <a:lstStyle/>
              <a:p>
                <a:pPr>
                  <a:lnSpc>
                    <a:spcPct val="150000"/>
                  </a:lnSpc>
                </a:pPr>
                <a:r>
                  <a:rPr lang="am-ET" sz="1800" b="1" dirty="0" smtClean="0">
                    <a:solidFill>
                      <a:srgbClr val="034B64"/>
                    </a:solidFill>
                    <a:latin typeface="Century Gothic" panose="020B0502020202020204" pitchFamily="34" charset="0"/>
                    <a:cs typeface="Segoe UI" panose="020B0502040204020203" pitchFamily="34" charset="0"/>
                  </a:rPr>
                  <a:t>የሰው </a:t>
                </a:r>
                <a:r>
                  <a:rPr lang="am-ET" sz="1800" b="1" dirty="0">
                    <a:solidFill>
                      <a:srgbClr val="034B64"/>
                    </a:solidFill>
                    <a:latin typeface="Century Gothic" panose="020B0502020202020204" pitchFamily="34" charset="0"/>
                    <a:cs typeface="Segoe UI" panose="020B0502040204020203" pitchFamily="34" charset="0"/>
                  </a:rPr>
                  <a:t>ኃይል</a:t>
                </a:r>
                <a:endParaRPr lang="en-US" sz="1800" b="1" dirty="0">
                  <a:solidFill>
                    <a:srgbClr val="034B64"/>
                  </a:solidFill>
                  <a:latin typeface="Century Gothic" panose="020B0502020202020204" pitchFamily="34" charset="0"/>
                  <a:cs typeface="Segoe UI" panose="020B0502040204020203" pitchFamily="34" charset="0"/>
                </a:endParaRPr>
              </a:p>
            </p:txBody>
          </p:sp>
        </p:grpSp>
        <p:pic>
          <p:nvPicPr>
            <p:cNvPr id="61" name="Picture 27" descr="https://static.thenounproject.com/png/2196504-200.png">
              <a:extLst>
                <a:ext uri="{FF2B5EF4-FFF2-40B4-BE49-F238E27FC236}">
                  <a16:creationId xmlns:a16="http://schemas.microsoft.com/office/drawing/2014/main" xmlns="" id="{1B80A291-1EFD-4DE0-9A87-DF1FD940ADBA}"/>
                </a:ext>
              </a:extLst>
            </p:cNvPr>
            <p:cNvPicPr>
              <a:picLocks noChangeAspect="1" noChangeArrowheads="1"/>
            </p:cNvPicPr>
            <p:nvPr/>
          </p:nvPicPr>
          <p:blipFill>
            <a:blip r:embed="rId9">
              <a:lum bright="70000" contrast="-70000"/>
              <a:alphaModFix/>
              <a:extLst>
                <a:ext uri="{28A0092B-C50C-407E-A947-70E740481C1C}">
                  <a14:useLocalDpi xmlns:a14="http://schemas.microsoft.com/office/drawing/2010/main" val="0"/>
                </a:ext>
              </a:extLst>
            </a:blip>
            <a:srcRect/>
            <a:stretch>
              <a:fillRect/>
            </a:stretch>
          </p:blipFill>
          <p:spPr bwMode="auto">
            <a:xfrm>
              <a:off x="1238756" y="4526288"/>
              <a:ext cx="314665" cy="343460"/>
            </a:xfrm>
            <a:prstGeom prst="rect">
              <a:avLst/>
            </a:prstGeom>
            <a:noFill/>
          </p:spPr>
        </p:pic>
      </p:grpSp>
      <p:sp>
        <p:nvSpPr>
          <p:cNvPr id="62" name="Rectangle 61">
            <a:extLst>
              <a:ext uri="{FF2B5EF4-FFF2-40B4-BE49-F238E27FC236}">
                <a16:creationId xmlns:a16="http://schemas.microsoft.com/office/drawing/2014/main" xmlns="" id="{89B623A7-BB62-462E-8962-C3FA06ADF3B5}"/>
              </a:ext>
            </a:extLst>
          </p:cNvPr>
          <p:cNvSpPr/>
          <p:nvPr/>
        </p:nvSpPr>
        <p:spPr>
          <a:xfrm>
            <a:off x="2866490" y="3724454"/>
            <a:ext cx="5785606" cy="338554"/>
          </a:xfrm>
          <a:prstGeom prst="rect">
            <a:avLst/>
          </a:prstGeom>
        </p:spPr>
        <p:txBody>
          <a:bodyPr wrap="square">
            <a:spAutoFit/>
          </a:bodyPr>
          <a:lstStyle/>
          <a:p>
            <a:r>
              <a:rPr lang="am-ET" sz="1600" i="1" dirty="0">
                <a:solidFill>
                  <a:srgbClr val="034B64"/>
                </a:solidFill>
                <a:latin typeface="Century Gothic" panose="020B0502020202020204" pitchFamily="34" charset="0"/>
                <a:cs typeface="Segoe UI" panose="020B0502040204020203" pitchFamily="34" charset="0"/>
              </a:rPr>
              <a:t>በቴክኖሎጂ አጠቃቀምና የሰለጠነና ራዕይ የሰነቀ የሰው ኃይል አለመኖር፤</a:t>
            </a:r>
            <a:endParaRPr lang="en-US" sz="1600" dirty="0"/>
          </a:p>
        </p:txBody>
      </p:sp>
      <p:grpSp>
        <p:nvGrpSpPr>
          <p:cNvPr id="64" name="Group 63">
            <a:extLst>
              <a:ext uri="{FF2B5EF4-FFF2-40B4-BE49-F238E27FC236}">
                <a16:creationId xmlns:a16="http://schemas.microsoft.com/office/drawing/2014/main" xmlns="" id="{697E7187-AA9C-4980-8121-0C8942F47079}"/>
              </a:ext>
            </a:extLst>
          </p:cNvPr>
          <p:cNvGrpSpPr/>
          <p:nvPr/>
        </p:nvGrpSpPr>
        <p:grpSpPr>
          <a:xfrm>
            <a:off x="1028679" y="4268916"/>
            <a:ext cx="1950827" cy="947865"/>
            <a:chOff x="1050431" y="1186047"/>
            <a:chExt cx="1726653" cy="932249"/>
          </a:xfrm>
        </p:grpSpPr>
        <p:sp>
          <p:nvSpPr>
            <p:cNvPr id="66" name="Oval 65">
              <a:extLst>
                <a:ext uri="{FF2B5EF4-FFF2-40B4-BE49-F238E27FC236}">
                  <a16:creationId xmlns:a16="http://schemas.microsoft.com/office/drawing/2014/main" xmlns="" id="{55A0DE8A-565A-450B-AA31-C4FC6983E578}"/>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xmlns="" id="{48F9EB53-8946-422B-B1F0-7CFF7516001D}"/>
                </a:ext>
              </a:extLst>
            </p:cNvPr>
            <p:cNvSpPr/>
            <p:nvPr/>
          </p:nvSpPr>
          <p:spPr>
            <a:xfrm>
              <a:off x="1613169" y="1210178"/>
              <a:ext cx="1163915" cy="908118"/>
            </a:xfrm>
            <a:prstGeom prst="rect">
              <a:avLst/>
            </a:prstGeom>
          </p:spPr>
          <p:txBody>
            <a:bodyPr wrap="square">
              <a:spAutoFit/>
            </a:bodyPr>
            <a:lstStyle/>
            <a:p>
              <a:r>
                <a:rPr lang="am-ET" sz="1800" b="1" dirty="0" smtClean="0">
                  <a:solidFill>
                    <a:srgbClr val="034B64"/>
                  </a:solidFill>
                  <a:latin typeface="Century Gothic" panose="020B0502020202020204" pitchFamily="34" charset="0"/>
                  <a:cs typeface="Segoe UI" panose="020B0502040204020203" pitchFamily="34" charset="0"/>
                </a:rPr>
                <a:t>ፖሊሲና </a:t>
              </a:r>
              <a:r>
                <a:rPr lang="am-ET" sz="1800" b="1" dirty="0">
                  <a:solidFill>
                    <a:srgbClr val="034B64"/>
                  </a:solidFill>
                  <a:latin typeface="Century Gothic" panose="020B0502020202020204" pitchFamily="34" charset="0"/>
                  <a:cs typeface="Segoe UI" panose="020B0502040204020203" pitchFamily="34" charset="0"/>
                </a:rPr>
                <a:t>የሕግ ማዕቀፍ</a:t>
              </a:r>
              <a:endParaRPr lang="en-US" sz="1800" b="1" dirty="0">
                <a:solidFill>
                  <a:srgbClr val="034B64"/>
                </a:solidFill>
                <a:latin typeface="Century Gothic" panose="020B0502020202020204" pitchFamily="34" charset="0"/>
                <a:cs typeface="Segoe UI" panose="020B0502040204020203" pitchFamily="34" charset="0"/>
              </a:endParaRPr>
            </a:p>
          </p:txBody>
        </p:sp>
      </p:grpSp>
      <p:pic>
        <p:nvPicPr>
          <p:cNvPr id="68" name="Picture 36" descr="https://static.thenounproject.com/png/4204-200.png">
            <a:extLst>
              <a:ext uri="{FF2B5EF4-FFF2-40B4-BE49-F238E27FC236}">
                <a16:creationId xmlns:a16="http://schemas.microsoft.com/office/drawing/2014/main" xmlns="" id="{650070C3-AA8F-4537-A898-C6497CAD6A3D}"/>
              </a:ext>
            </a:extLst>
          </p:cNvPr>
          <p:cNvPicPr>
            <a:picLocks noChangeAspect="1" noChangeArrowheads="1"/>
          </p:cNvPicPr>
          <p:nvPr/>
        </p:nvPicPr>
        <p:blipFill>
          <a:blip r:embed="rId10">
            <a:lum bright="70000" contrast="-70000"/>
            <a:alphaModFix/>
            <a:extLst>
              <a:ext uri="{28A0092B-C50C-407E-A947-70E740481C1C}">
                <a14:useLocalDpi xmlns:a14="http://schemas.microsoft.com/office/drawing/2010/main" val="0"/>
              </a:ext>
            </a:extLst>
          </a:blip>
          <a:srcRect/>
          <a:stretch>
            <a:fillRect/>
          </a:stretch>
        </p:blipFill>
        <p:spPr bwMode="auto">
          <a:xfrm>
            <a:off x="1115487" y="4391402"/>
            <a:ext cx="283436" cy="238558"/>
          </a:xfrm>
          <a:prstGeom prst="rect">
            <a:avLst/>
          </a:prstGeom>
          <a:noFill/>
        </p:spPr>
      </p:pic>
    </p:spTree>
    <p:extLst>
      <p:ext uri="{BB962C8B-B14F-4D97-AF65-F5344CB8AC3E}">
        <p14:creationId xmlns:p14="http://schemas.microsoft.com/office/powerpoint/2010/main" val="3890723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US" sz="2000" b="1" dirty="0" smtClean="0">
                <a:solidFill>
                  <a:srgbClr val="FFFFFF"/>
                </a:solidFill>
                <a:latin typeface="Century Gothic" panose="020B0502020202020204" pitchFamily="34" charset="0"/>
                <a:cs typeface="Segoe UI" panose="020B0502040204020203" pitchFamily="34" charset="0"/>
                <a:sym typeface="Barlow"/>
              </a:rPr>
              <a:t>…</a:t>
            </a:r>
            <a:r>
              <a:rPr lang="am-ET" sz="2000" b="1" dirty="0" smtClean="0">
                <a:solidFill>
                  <a:srgbClr val="FFFFFF"/>
                </a:solidFill>
                <a:latin typeface="Century Gothic" panose="020B0502020202020204" pitchFamily="34" charset="0"/>
                <a:cs typeface="Segoe UI" panose="020B0502040204020203" pitchFamily="34" charset="0"/>
                <a:sym typeface="Barlow"/>
              </a:rPr>
              <a:t>በተጨማሪ </a:t>
            </a:r>
            <a:r>
              <a:rPr lang="am-ET" sz="2000" b="1" dirty="0">
                <a:solidFill>
                  <a:srgbClr val="FFFFFF"/>
                </a:solidFill>
                <a:latin typeface="Century Gothic" panose="020B0502020202020204" pitchFamily="34" charset="0"/>
                <a:cs typeface="Segoe UI" panose="020B0502040204020203" pitchFamily="34" charset="0"/>
                <a:sym typeface="Barlow"/>
              </a:rPr>
              <a:t>ከማክሮ-ኢኮኖሚ ሚዛን መዛባት ጋር በተያያዘ ቀጣይነት </a:t>
            </a:r>
            <a:r>
              <a:rPr lang="am-ET" sz="2000" b="1" dirty="0" smtClean="0">
                <a:solidFill>
                  <a:srgbClr val="FFFFFF"/>
                </a:solidFill>
                <a:latin typeface="Century Gothic" panose="020B0502020202020204" pitchFamily="34" charset="0"/>
                <a:cs typeface="Segoe UI" panose="020B0502040204020203" pitchFamily="34" charset="0"/>
                <a:sym typeface="Barlow"/>
              </a:rPr>
              <a:t>ያለው</a:t>
            </a:r>
            <a:r>
              <a:rPr lang="en-US" sz="2000" b="1" dirty="0" smtClean="0">
                <a:solidFill>
                  <a:srgbClr val="FFFFFF"/>
                </a:solidFill>
                <a:latin typeface="Century Gothic" panose="020B0502020202020204" pitchFamily="34" charset="0"/>
                <a:cs typeface="Segoe UI" panose="020B0502040204020203" pitchFamily="34" charset="0"/>
                <a:sym typeface="Barlow"/>
              </a:rPr>
              <a:t>ን  </a:t>
            </a:r>
            <a:r>
              <a:rPr lang="am-ET" sz="2000" b="1" dirty="0" smtClean="0">
                <a:solidFill>
                  <a:srgbClr val="FFFFFF"/>
                </a:solidFill>
                <a:latin typeface="Century Gothic" panose="020B0502020202020204" pitchFamily="34" charset="0"/>
                <a:cs typeface="Segoe UI" panose="020B0502040204020203" pitchFamily="34" charset="0"/>
                <a:sym typeface="Barlow"/>
              </a:rPr>
              <a:t>የኢኮኖሚ </a:t>
            </a:r>
            <a:r>
              <a:rPr lang="am-ET" sz="2000" b="1" dirty="0">
                <a:solidFill>
                  <a:srgbClr val="FFFFFF"/>
                </a:solidFill>
                <a:latin typeface="Century Gothic" panose="020B0502020202020204" pitchFamily="34" charset="0"/>
                <a:cs typeface="Segoe UI" panose="020B0502040204020203" pitchFamily="34" charset="0"/>
                <a:sym typeface="Barlow"/>
              </a:rPr>
              <a:t>ዕድገት ማረጋገጥ </a:t>
            </a:r>
            <a:r>
              <a:rPr lang="am-ET" sz="2000" b="1" dirty="0" smtClean="0">
                <a:solidFill>
                  <a:srgbClr val="FFFFFF"/>
                </a:solidFill>
                <a:latin typeface="Century Gothic" panose="020B0502020202020204" pitchFamily="34" charset="0"/>
                <a:cs typeface="Segoe UI" panose="020B0502040204020203" pitchFamily="34" charset="0"/>
                <a:sym typeface="Barlow"/>
              </a:rPr>
              <a:t>ትልቅ</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 ተግዳሮት</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ገጥሞታል</a:t>
            </a:r>
            <a:r>
              <a:rPr lang="en-US" sz="2000" b="1" dirty="0">
                <a:solidFill>
                  <a:srgbClr val="FFFFFF"/>
                </a:solidFill>
                <a:latin typeface="Century Gothic" panose="020B0502020202020204" pitchFamily="34" charset="0"/>
                <a:cs typeface="Segoe UI" panose="020B0502040204020203" pitchFamily="34" charset="0"/>
                <a:sym typeface="Barlow"/>
              </a:rPr>
              <a:t>፤</a:t>
            </a:r>
            <a:endParaRPr lang="en-GB" sz="2000" b="1" dirty="0">
              <a:solidFill>
                <a:srgbClr val="FFFFFF"/>
              </a:solidFill>
              <a:latin typeface="Century Gothic" panose="020B0502020202020204" pitchFamily="34" charset="0"/>
              <a:cs typeface="Segoe UI" panose="020B0502040204020203" pitchFamily="34" charset="0"/>
              <a:sym typeface="Barlow"/>
            </a:endParaRPr>
          </a:p>
        </p:txBody>
      </p:sp>
      <p:sp>
        <p:nvSpPr>
          <p:cNvPr id="27" name="TextBox 26">
            <a:extLst>
              <a:ext uri="{FF2B5EF4-FFF2-40B4-BE49-F238E27FC236}">
                <a16:creationId xmlns="" xmlns:a16="http://schemas.microsoft.com/office/drawing/2014/main" id="{5CB6AAC7-0801-4C60-BC4B-299DCC42853F}"/>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14</a:t>
            </a:r>
          </a:p>
        </p:txBody>
      </p:sp>
      <p:grpSp>
        <p:nvGrpSpPr>
          <p:cNvPr id="4" name="Group 3">
            <a:extLst>
              <a:ext uri="{FF2B5EF4-FFF2-40B4-BE49-F238E27FC236}">
                <a16:creationId xmlns="" xmlns:a16="http://schemas.microsoft.com/office/drawing/2014/main" id="{A3707B3F-A7ED-4347-AC18-E2ACF0AF5AF6}"/>
              </a:ext>
            </a:extLst>
          </p:cNvPr>
          <p:cNvGrpSpPr/>
          <p:nvPr/>
        </p:nvGrpSpPr>
        <p:grpSpPr>
          <a:xfrm>
            <a:off x="2106139" y="3518427"/>
            <a:ext cx="5951463" cy="1600728"/>
            <a:chOff x="2583583" y="2382642"/>
            <a:chExt cx="4684539" cy="2005592"/>
          </a:xfrm>
        </p:grpSpPr>
        <p:grpSp>
          <p:nvGrpSpPr>
            <p:cNvPr id="8" name="Group 7">
              <a:extLst>
                <a:ext uri="{FF2B5EF4-FFF2-40B4-BE49-F238E27FC236}">
                  <a16:creationId xmlns="" xmlns:a16="http://schemas.microsoft.com/office/drawing/2014/main" id="{8C9E7133-F4D0-45AA-B7A6-F86059824D4C}"/>
                </a:ext>
              </a:extLst>
            </p:cNvPr>
            <p:cNvGrpSpPr/>
            <p:nvPr/>
          </p:nvGrpSpPr>
          <p:grpSpPr>
            <a:xfrm>
              <a:off x="2880935" y="2382642"/>
              <a:ext cx="4061944" cy="525687"/>
              <a:chOff x="1571903" y="2263813"/>
              <a:chExt cx="4061944" cy="525687"/>
            </a:xfrm>
          </p:grpSpPr>
          <p:grpSp>
            <p:nvGrpSpPr>
              <p:cNvPr id="67" name="Group 66">
                <a:extLst>
                  <a:ext uri="{FF2B5EF4-FFF2-40B4-BE49-F238E27FC236}">
                    <a16:creationId xmlns="" xmlns:a16="http://schemas.microsoft.com/office/drawing/2014/main" id="{1100DC4C-3873-43A8-B1D3-4414367C7140}"/>
                  </a:ext>
                </a:extLst>
              </p:cNvPr>
              <p:cNvGrpSpPr/>
              <p:nvPr/>
            </p:nvGrpSpPr>
            <p:grpSpPr>
              <a:xfrm>
                <a:off x="1571903" y="2263813"/>
                <a:ext cx="4061944" cy="525687"/>
                <a:chOff x="969103" y="2159150"/>
                <a:chExt cx="7195982" cy="931286"/>
              </a:xfrm>
            </p:grpSpPr>
            <p:sp>
              <p:nvSpPr>
                <p:cNvPr id="68" name="Oval 67">
                  <a:extLst>
                    <a:ext uri="{FF2B5EF4-FFF2-40B4-BE49-F238E27FC236}">
                      <a16:creationId xmlns="" xmlns:a16="http://schemas.microsoft.com/office/drawing/2014/main" id="{A2CAE4B4-BBED-43F7-A2C9-9650655F1942}"/>
                    </a:ext>
                  </a:extLst>
                </p:cNvPr>
                <p:cNvSpPr/>
                <p:nvPr/>
              </p:nvSpPr>
              <p:spPr>
                <a:xfrm>
                  <a:off x="969103" y="2159150"/>
                  <a:ext cx="931286" cy="931286"/>
                </a:xfrm>
                <a:prstGeom prst="ellipse">
                  <a:avLst/>
                </a:prstGeom>
                <a:solidFill>
                  <a:schemeClr val="bg1"/>
                </a:solid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69" name="Oval 68">
                  <a:extLst>
                    <a:ext uri="{FF2B5EF4-FFF2-40B4-BE49-F238E27FC236}">
                      <a16:creationId xmlns="" xmlns:a16="http://schemas.microsoft.com/office/drawing/2014/main" id="{EA8270F4-D068-4CBA-AC35-BDB6BF1B52FC}"/>
                    </a:ext>
                  </a:extLst>
                </p:cNvPr>
                <p:cNvSpPr/>
                <p:nvPr/>
              </p:nvSpPr>
              <p:spPr>
                <a:xfrm>
                  <a:off x="3057335" y="2159150"/>
                  <a:ext cx="931286" cy="931286"/>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70" name="Oval 69">
                  <a:extLst>
                    <a:ext uri="{FF2B5EF4-FFF2-40B4-BE49-F238E27FC236}">
                      <a16:creationId xmlns="" xmlns:a16="http://schemas.microsoft.com/office/drawing/2014/main" id="{32E8A308-CFF2-4784-A002-60F55D33D81F}"/>
                    </a:ext>
                  </a:extLst>
                </p:cNvPr>
                <p:cNvSpPr/>
                <p:nvPr/>
              </p:nvSpPr>
              <p:spPr>
                <a:xfrm>
                  <a:off x="5145567" y="2159150"/>
                  <a:ext cx="931286" cy="931286"/>
                </a:xfrm>
                <a:prstGeom prst="ellipse">
                  <a:avLst/>
                </a:prstGeom>
                <a:solidFill>
                  <a:schemeClr val="bg1"/>
                </a:solid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71" name="Oval 70">
                  <a:extLst>
                    <a:ext uri="{FF2B5EF4-FFF2-40B4-BE49-F238E27FC236}">
                      <a16:creationId xmlns="" xmlns:a16="http://schemas.microsoft.com/office/drawing/2014/main" id="{3217E7A0-BCD2-42D2-9FDC-97DEEE43E0E2}"/>
                    </a:ext>
                  </a:extLst>
                </p:cNvPr>
                <p:cNvSpPr/>
                <p:nvPr/>
              </p:nvSpPr>
              <p:spPr>
                <a:xfrm>
                  <a:off x="7233799" y="2159150"/>
                  <a:ext cx="931286" cy="931286"/>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80" name="Rectangle 28">
                  <a:extLst>
                    <a:ext uri="{FF2B5EF4-FFF2-40B4-BE49-F238E27FC236}">
                      <a16:creationId xmlns="" xmlns:a16="http://schemas.microsoft.com/office/drawing/2014/main" id="{8F82B3C8-0BB1-4EA1-AEBB-76C6358D13E6}"/>
                    </a:ext>
                  </a:extLst>
                </p:cNvPr>
                <p:cNvSpPr/>
                <p:nvPr/>
              </p:nvSpPr>
              <p:spPr>
                <a:xfrm>
                  <a:off x="1879203" y="2444793"/>
                  <a:ext cx="1188000" cy="360000"/>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gradFill>
                  <a:gsLst>
                    <a:gs pos="0">
                      <a:schemeClr val="bg1">
                        <a:lumMod val="75000"/>
                      </a:schemeClr>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81" name="Rectangle 28">
                  <a:extLst>
                    <a:ext uri="{FF2B5EF4-FFF2-40B4-BE49-F238E27FC236}">
                      <a16:creationId xmlns="" xmlns:a16="http://schemas.microsoft.com/office/drawing/2014/main" id="{06330A60-2130-4617-8EA8-FFB2925267D6}"/>
                    </a:ext>
                  </a:extLst>
                </p:cNvPr>
                <p:cNvSpPr/>
                <p:nvPr/>
              </p:nvSpPr>
              <p:spPr>
                <a:xfrm>
                  <a:off x="3988620" y="2444793"/>
                  <a:ext cx="1188000" cy="360000"/>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gradFill>
                  <a:gsLst>
                    <a:gs pos="0">
                      <a:schemeClr val="accent4"/>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82" name="Rectangle 28">
                  <a:extLst>
                    <a:ext uri="{FF2B5EF4-FFF2-40B4-BE49-F238E27FC236}">
                      <a16:creationId xmlns="" xmlns:a16="http://schemas.microsoft.com/office/drawing/2014/main" id="{E63A71BC-BE12-47B8-9CA6-F5573A674B95}"/>
                    </a:ext>
                  </a:extLst>
                </p:cNvPr>
                <p:cNvSpPr/>
                <p:nvPr/>
              </p:nvSpPr>
              <p:spPr>
                <a:xfrm>
                  <a:off x="6074185" y="2444793"/>
                  <a:ext cx="1188000" cy="360000"/>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gradFill>
                  <a:gsLst>
                    <a:gs pos="0">
                      <a:schemeClr val="bg1">
                        <a:lumMod val="75000"/>
                      </a:schemeClr>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grpSp>
          <p:grpSp>
            <p:nvGrpSpPr>
              <p:cNvPr id="3" name="Group 2">
                <a:extLst>
                  <a:ext uri="{FF2B5EF4-FFF2-40B4-BE49-F238E27FC236}">
                    <a16:creationId xmlns="" xmlns:a16="http://schemas.microsoft.com/office/drawing/2014/main" id="{87A3FCF3-14FE-4235-A412-228E8B42EA5B}"/>
                  </a:ext>
                </a:extLst>
              </p:cNvPr>
              <p:cNvGrpSpPr/>
              <p:nvPr/>
            </p:nvGrpSpPr>
            <p:grpSpPr>
              <a:xfrm>
                <a:off x="1652614" y="2344524"/>
                <a:ext cx="3907065" cy="364265"/>
                <a:chOff x="1652614" y="2344524"/>
                <a:chExt cx="3907065" cy="364265"/>
              </a:xfrm>
            </p:grpSpPr>
            <p:sp>
              <p:nvSpPr>
                <p:cNvPr id="2" name="Oval 1">
                  <a:extLst>
                    <a:ext uri="{FF2B5EF4-FFF2-40B4-BE49-F238E27FC236}">
                      <a16:creationId xmlns="" xmlns:a16="http://schemas.microsoft.com/office/drawing/2014/main" id="{0C3593AE-9DCD-4B40-95F3-BA391775D3BB}"/>
                    </a:ext>
                  </a:extLst>
                </p:cNvPr>
                <p:cNvSpPr/>
                <p:nvPr/>
              </p:nvSpPr>
              <p:spPr>
                <a:xfrm>
                  <a:off x="1652614" y="2344524"/>
                  <a:ext cx="364265" cy="36426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a:extLst>
                    <a:ext uri="{FF2B5EF4-FFF2-40B4-BE49-F238E27FC236}">
                      <a16:creationId xmlns="" xmlns:a16="http://schemas.microsoft.com/office/drawing/2014/main" id="{D324DDF2-8500-4336-AAB4-EDF1DF57E46F}"/>
                    </a:ext>
                  </a:extLst>
                </p:cNvPr>
                <p:cNvSpPr/>
                <p:nvPr/>
              </p:nvSpPr>
              <p:spPr>
                <a:xfrm>
                  <a:off x="2831366" y="2344524"/>
                  <a:ext cx="364265" cy="3642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val 87">
                  <a:extLst>
                    <a:ext uri="{FF2B5EF4-FFF2-40B4-BE49-F238E27FC236}">
                      <a16:creationId xmlns="" xmlns:a16="http://schemas.microsoft.com/office/drawing/2014/main" id="{41A179B2-9C5A-4B08-BBF2-F227C62DE1C2}"/>
                    </a:ext>
                  </a:extLst>
                </p:cNvPr>
                <p:cNvSpPr/>
                <p:nvPr/>
              </p:nvSpPr>
              <p:spPr>
                <a:xfrm>
                  <a:off x="4010118" y="2344524"/>
                  <a:ext cx="364265" cy="36426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a:extLst>
                    <a:ext uri="{FF2B5EF4-FFF2-40B4-BE49-F238E27FC236}">
                      <a16:creationId xmlns="" xmlns:a16="http://schemas.microsoft.com/office/drawing/2014/main" id="{7B0DA962-BC09-41B5-934C-53206E54CBB3}"/>
                    </a:ext>
                  </a:extLst>
                </p:cNvPr>
                <p:cNvSpPr/>
                <p:nvPr/>
              </p:nvSpPr>
              <p:spPr>
                <a:xfrm>
                  <a:off x="5195414" y="2344524"/>
                  <a:ext cx="364265" cy="3642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94" name="TextBox 93">
              <a:extLst>
                <a:ext uri="{FF2B5EF4-FFF2-40B4-BE49-F238E27FC236}">
                  <a16:creationId xmlns="" xmlns:a16="http://schemas.microsoft.com/office/drawing/2014/main" id="{B4DD7F8E-F01E-40D9-8083-B08C9BE62D49}"/>
                </a:ext>
              </a:extLst>
            </p:cNvPr>
            <p:cNvSpPr txBox="1"/>
            <p:nvPr/>
          </p:nvSpPr>
          <p:spPr>
            <a:xfrm>
              <a:off x="2583583" y="3228826"/>
              <a:ext cx="1233162" cy="809804"/>
            </a:xfrm>
            <a:prstGeom prst="rect">
              <a:avLst/>
            </a:prstGeom>
            <a:noFill/>
          </p:spPr>
          <p:txBody>
            <a:bodyPr wrap="square" rtlCol="0" anchor="t">
              <a:spAutoFit/>
            </a:bodyPr>
            <a:lstStyle/>
            <a:p>
              <a:pPr lvl="0" algn="ctr" latinLnBrk="1">
                <a:buClrTx/>
              </a:pPr>
              <a:r>
                <a:rPr lang="am-ET" altLang="ko-KR" sz="1800" b="1" kern="1200" dirty="0">
                  <a:solidFill>
                    <a:srgbClr val="034B64"/>
                  </a:solidFill>
                  <a:latin typeface="Century Gothic" panose="020B0502020202020204" pitchFamily="34" charset="0"/>
                  <a:ea typeface="Arial Unicode MS"/>
                  <a:cs typeface="Arial" pitchFamily="34" charset="0"/>
                </a:rPr>
                <a:t>የውጭ </a:t>
              </a:r>
              <a:r>
                <a:rPr lang="en-US" altLang="ko-KR" sz="1800" b="1" kern="1200" dirty="0" smtClean="0">
                  <a:solidFill>
                    <a:srgbClr val="034B64"/>
                  </a:solidFill>
                  <a:latin typeface="Century Gothic" panose="020B0502020202020204" pitchFamily="34" charset="0"/>
                  <a:ea typeface="Arial Unicode MS"/>
                  <a:cs typeface="Arial" pitchFamily="34" charset="0"/>
                </a:rPr>
                <a:t> </a:t>
              </a:r>
              <a:r>
                <a:rPr lang="am-ET" altLang="ko-KR" sz="1800" b="1" kern="1200" dirty="0" smtClean="0">
                  <a:solidFill>
                    <a:srgbClr val="034B64"/>
                  </a:solidFill>
                  <a:latin typeface="Century Gothic" panose="020B0502020202020204" pitchFamily="34" charset="0"/>
                  <a:ea typeface="Arial Unicode MS"/>
                  <a:cs typeface="Arial" pitchFamily="34" charset="0"/>
                </a:rPr>
                <a:t>ምንዛሬ </a:t>
              </a:r>
              <a:r>
                <a:rPr lang="am-ET" altLang="ko-KR" sz="1800" b="1" kern="1200" dirty="0">
                  <a:solidFill>
                    <a:srgbClr val="034B64"/>
                  </a:solidFill>
                  <a:latin typeface="Century Gothic" panose="020B0502020202020204" pitchFamily="34" charset="0"/>
                  <a:ea typeface="Arial Unicode MS"/>
                  <a:cs typeface="Arial" pitchFamily="34" charset="0"/>
                </a:rPr>
                <a:t>ዕጥረት</a:t>
              </a:r>
              <a:endParaRPr lang="en-US" altLang="ko-KR" sz="1800" b="1" kern="1200" dirty="0">
                <a:solidFill>
                  <a:srgbClr val="034B64"/>
                </a:solidFill>
                <a:latin typeface="Century Gothic" panose="020B0502020202020204" pitchFamily="34" charset="0"/>
                <a:ea typeface="Arial Unicode MS"/>
                <a:cs typeface="Arial" pitchFamily="34" charset="0"/>
              </a:endParaRPr>
            </a:p>
          </p:txBody>
        </p:sp>
        <p:sp>
          <p:nvSpPr>
            <p:cNvPr id="99" name="TextBox 98">
              <a:extLst>
                <a:ext uri="{FF2B5EF4-FFF2-40B4-BE49-F238E27FC236}">
                  <a16:creationId xmlns="" xmlns:a16="http://schemas.microsoft.com/office/drawing/2014/main" id="{EE94BFAF-49D3-4AA2-88FD-9966396FE63F}"/>
                </a:ext>
              </a:extLst>
            </p:cNvPr>
            <p:cNvSpPr txBox="1"/>
            <p:nvPr/>
          </p:nvSpPr>
          <p:spPr>
            <a:xfrm>
              <a:off x="3679218" y="3265151"/>
              <a:ext cx="922359" cy="809804"/>
            </a:xfrm>
            <a:prstGeom prst="rect">
              <a:avLst/>
            </a:prstGeom>
            <a:noFill/>
          </p:spPr>
          <p:txBody>
            <a:bodyPr wrap="square" rtlCol="0" anchor="t">
              <a:spAutoFit/>
            </a:bodyPr>
            <a:lstStyle/>
            <a:p>
              <a:pPr lvl="0" algn="ctr" latinLnBrk="1">
                <a:buClrTx/>
              </a:pPr>
              <a:r>
                <a:rPr lang="am-ET" altLang="ko-KR" sz="1800" b="1" kern="1200" dirty="0">
                  <a:solidFill>
                    <a:srgbClr val="034B64"/>
                  </a:solidFill>
                  <a:latin typeface="Century Gothic" panose="020B0502020202020204" pitchFamily="34" charset="0"/>
                  <a:ea typeface="Arial Unicode MS"/>
                  <a:cs typeface="Arial" pitchFamily="34" charset="0"/>
                </a:rPr>
                <a:t>የውጭ ዕዳ ጫና</a:t>
              </a:r>
              <a:endParaRPr lang="en-GB" altLang="ko-KR" sz="1800" b="1" kern="1200" dirty="0">
                <a:solidFill>
                  <a:srgbClr val="034B64"/>
                </a:solidFill>
                <a:latin typeface="Century Gothic" panose="020B0502020202020204" pitchFamily="34" charset="0"/>
                <a:ea typeface="Arial Unicode MS"/>
                <a:cs typeface="Arial" pitchFamily="34" charset="0"/>
              </a:endParaRPr>
            </a:p>
          </p:txBody>
        </p:sp>
        <p:sp>
          <p:nvSpPr>
            <p:cNvPr id="101" name="TextBox 100">
              <a:extLst>
                <a:ext uri="{FF2B5EF4-FFF2-40B4-BE49-F238E27FC236}">
                  <a16:creationId xmlns="" xmlns:a16="http://schemas.microsoft.com/office/drawing/2014/main" id="{1878482D-6496-4C73-8F5A-51E0275985C3}"/>
                </a:ext>
              </a:extLst>
            </p:cNvPr>
            <p:cNvSpPr txBox="1"/>
            <p:nvPr/>
          </p:nvSpPr>
          <p:spPr>
            <a:xfrm>
              <a:off x="4710725" y="3231371"/>
              <a:ext cx="1444118" cy="1156863"/>
            </a:xfrm>
            <a:prstGeom prst="rect">
              <a:avLst/>
            </a:prstGeom>
            <a:noFill/>
          </p:spPr>
          <p:txBody>
            <a:bodyPr wrap="square" rtlCol="0" anchor="t">
              <a:spAutoFit/>
            </a:bodyPr>
            <a:lstStyle/>
            <a:p>
              <a:pPr lvl="0" algn="ctr" latinLnBrk="1">
                <a:buClrTx/>
              </a:pPr>
              <a:r>
                <a:rPr lang="am-ET" altLang="ko-KR" sz="1800" b="1" kern="1200" dirty="0">
                  <a:solidFill>
                    <a:srgbClr val="034B64"/>
                  </a:solidFill>
                  <a:latin typeface="Century Gothic" panose="020B0502020202020204" pitchFamily="34" charset="0"/>
                  <a:ea typeface="Arial Unicode MS"/>
                  <a:cs typeface="Arial" pitchFamily="34" charset="0"/>
                </a:rPr>
                <a:t>ለግሉ ዘርፍ የሚሆን </a:t>
              </a:r>
              <a:r>
                <a:rPr lang="am-ET" altLang="ko-KR" sz="1800" b="1" kern="1200" dirty="0" smtClean="0">
                  <a:solidFill>
                    <a:srgbClr val="034B64"/>
                  </a:solidFill>
                  <a:latin typeface="Century Gothic" panose="020B0502020202020204" pitchFamily="34" charset="0"/>
                  <a:ea typeface="Arial Unicode MS"/>
                  <a:cs typeface="Arial" pitchFamily="34" charset="0"/>
                </a:rPr>
                <a:t>የብድር</a:t>
              </a:r>
              <a:r>
                <a:rPr lang="en-US" altLang="ko-KR" sz="1800" b="1" kern="1200" dirty="0" smtClean="0">
                  <a:solidFill>
                    <a:srgbClr val="034B64"/>
                  </a:solidFill>
                  <a:latin typeface="Century Gothic" panose="020B0502020202020204" pitchFamily="34" charset="0"/>
                  <a:ea typeface="Arial Unicode MS"/>
                  <a:cs typeface="Arial" pitchFamily="34" charset="0"/>
                </a:rPr>
                <a:t> </a:t>
              </a:r>
              <a:r>
                <a:rPr lang="am-ET" altLang="ko-KR" sz="1800" b="1" kern="1200" dirty="0" smtClean="0">
                  <a:solidFill>
                    <a:srgbClr val="034B64"/>
                  </a:solidFill>
                  <a:latin typeface="Century Gothic" panose="020B0502020202020204" pitchFamily="34" charset="0"/>
                  <a:ea typeface="Arial Unicode MS"/>
                  <a:cs typeface="Arial" pitchFamily="34" charset="0"/>
                </a:rPr>
                <a:t> </a:t>
              </a:r>
              <a:r>
                <a:rPr lang="am-ET" altLang="ko-KR" sz="1800" b="1" kern="1200" dirty="0">
                  <a:solidFill>
                    <a:srgbClr val="034B64"/>
                  </a:solidFill>
                  <a:latin typeface="Century Gothic" panose="020B0502020202020204" pitchFamily="34" charset="0"/>
                  <a:ea typeface="Arial Unicode MS"/>
                  <a:cs typeface="Arial" pitchFamily="34" charset="0"/>
                </a:rPr>
                <a:t>አቅርቦት ውስንነት </a:t>
              </a:r>
              <a:endParaRPr lang="en-US" altLang="ko-KR" sz="1800" b="1" kern="1200" dirty="0">
                <a:solidFill>
                  <a:srgbClr val="034B64"/>
                </a:solidFill>
                <a:latin typeface="Century Gothic" panose="020B0502020202020204" pitchFamily="34" charset="0"/>
                <a:ea typeface="Arial Unicode MS"/>
                <a:cs typeface="Arial" pitchFamily="34" charset="0"/>
              </a:endParaRPr>
            </a:p>
          </p:txBody>
        </p:sp>
        <p:sp>
          <p:nvSpPr>
            <p:cNvPr id="102" name="TextBox 101">
              <a:extLst>
                <a:ext uri="{FF2B5EF4-FFF2-40B4-BE49-F238E27FC236}">
                  <a16:creationId xmlns="" xmlns:a16="http://schemas.microsoft.com/office/drawing/2014/main" id="{5F18532E-3F3D-4A38-B0C2-795EA4B87E9E}"/>
                </a:ext>
              </a:extLst>
            </p:cNvPr>
            <p:cNvSpPr txBox="1"/>
            <p:nvPr/>
          </p:nvSpPr>
          <p:spPr>
            <a:xfrm>
              <a:off x="6107104" y="3221040"/>
              <a:ext cx="1161018" cy="809804"/>
            </a:xfrm>
            <a:prstGeom prst="rect">
              <a:avLst/>
            </a:prstGeom>
            <a:noFill/>
          </p:spPr>
          <p:txBody>
            <a:bodyPr wrap="square" rtlCol="0" anchor="t">
              <a:spAutoFit/>
            </a:bodyPr>
            <a:lstStyle/>
            <a:p>
              <a:pPr lvl="0" algn="ctr" latinLnBrk="1">
                <a:buClrTx/>
              </a:pPr>
              <a:r>
                <a:rPr lang="am-ET" altLang="ko-KR" sz="1800" b="1" kern="1200" dirty="0">
                  <a:solidFill>
                    <a:srgbClr val="034B64"/>
                  </a:solidFill>
                  <a:latin typeface="Century Gothic" panose="020B0502020202020204" pitchFamily="34" charset="0"/>
                  <a:ea typeface="Arial Unicode MS"/>
                  <a:cs typeface="Arial" pitchFamily="34" charset="0"/>
                </a:rPr>
                <a:t>ከፍተኛ የዋጋ </a:t>
              </a:r>
              <a:r>
                <a:rPr lang="am-ET" altLang="ko-KR" sz="1800" b="1" kern="1200" dirty="0" smtClean="0">
                  <a:solidFill>
                    <a:srgbClr val="034B64"/>
                  </a:solidFill>
                  <a:latin typeface="Century Gothic" panose="020B0502020202020204" pitchFamily="34" charset="0"/>
                  <a:ea typeface="Arial Unicode MS"/>
                  <a:cs typeface="Arial" pitchFamily="34" charset="0"/>
                </a:rPr>
                <a:t>ንረት</a:t>
              </a:r>
              <a:endParaRPr lang="am-ET" altLang="ko-KR" sz="1800" b="1" kern="1200" dirty="0">
                <a:solidFill>
                  <a:srgbClr val="034B64"/>
                </a:solidFill>
                <a:latin typeface="Century Gothic" panose="020B0502020202020204" pitchFamily="34" charset="0"/>
                <a:ea typeface="Arial Unicode MS"/>
                <a:cs typeface="Arial" pitchFamily="34" charset="0"/>
              </a:endParaRPr>
            </a:p>
          </p:txBody>
        </p:sp>
      </p:grpSp>
      <p:sp>
        <p:nvSpPr>
          <p:cNvPr id="9" name="Rectangle 8">
            <a:extLst>
              <a:ext uri="{FF2B5EF4-FFF2-40B4-BE49-F238E27FC236}">
                <a16:creationId xmlns="" xmlns:a16="http://schemas.microsoft.com/office/drawing/2014/main" id="{58068D84-78DE-4679-B2D6-161DD484883E}"/>
              </a:ext>
            </a:extLst>
          </p:cNvPr>
          <p:cNvSpPr/>
          <p:nvPr/>
        </p:nvSpPr>
        <p:spPr>
          <a:xfrm>
            <a:off x="1051136" y="902220"/>
            <a:ext cx="7215753" cy="2677656"/>
          </a:xfrm>
          <a:prstGeom prst="rect">
            <a:avLst/>
          </a:prstGeom>
        </p:spPr>
        <p:txBody>
          <a:bodyPr wrap="square">
            <a:spAutoFit/>
          </a:bodyPr>
          <a:lstStyle/>
          <a:p>
            <a:pPr marL="285750" indent="-285750">
              <a:lnSpc>
                <a:spcPct val="150000"/>
              </a:lnSpc>
              <a:buFont typeface="Arial" panose="020B0604020202020204" pitchFamily="34" charset="0"/>
              <a:buChar char="•"/>
            </a:pPr>
            <a:r>
              <a:rPr lang="am-ET" sz="1600" dirty="0">
                <a:solidFill>
                  <a:srgbClr val="034B64"/>
                </a:solidFill>
                <a:latin typeface="Nyala" pitchFamily="2" charset="0"/>
                <a:cs typeface="Segoe UI" panose="020B0502040204020203" pitchFamily="34" charset="0"/>
              </a:rPr>
              <a:t>የሰው ኃይልና የመሠረተ-ልማት ግንባታ እንዲሁም ድህነትን ለመቀነስ ዒላማ ተደርጎ በሚሰራበት </a:t>
            </a:r>
            <a:r>
              <a:rPr lang="am-ET" sz="1600" dirty="0" smtClean="0">
                <a:solidFill>
                  <a:srgbClr val="034B64"/>
                </a:solidFill>
                <a:latin typeface="Nyala" pitchFamily="2" charset="0"/>
                <a:cs typeface="Segoe UI" panose="020B0502040204020203" pitchFamily="34" charset="0"/>
              </a:rPr>
              <a:t>ሂደት</a:t>
            </a:r>
            <a:r>
              <a:rPr lang="en-US" sz="1600" dirty="0" smtClean="0">
                <a:solidFill>
                  <a:srgbClr val="034B64"/>
                </a:solidFill>
                <a:latin typeface="Nyala" pitchFamily="2" charset="0"/>
                <a:cs typeface="Segoe UI" panose="020B0502040204020203" pitchFamily="34" charset="0"/>
              </a:rPr>
              <a:t>፣ </a:t>
            </a:r>
            <a:endParaRPr lang="en-US" sz="1600" dirty="0">
              <a:solidFill>
                <a:srgbClr val="034B64"/>
              </a:solidFill>
              <a:latin typeface="Nyala" pitchFamily="2" charset="0"/>
              <a:cs typeface="Segoe UI" panose="020B0502040204020203" pitchFamily="34" charset="0"/>
            </a:endParaRPr>
          </a:p>
          <a:p>
            <a:pPr marL="285750" indent="-285750">
              <a:lnSpc>
                <a:spcPct val="150000"/>
              </a:lnSpc>
              <a:buFont typeface="Arial" panose="020B0604020202020204" pitchFamily="34" charset="0"/>
              <a:buChar char="•"/>
            </a:pPr>
            <a:r>
              <a:rPr lang="en-US" sz="1600" dirty="0">
                <a:solidFill>
                  <a:srgbClr val="034B64"/>
                </a:solidFill>
                <a:latin typeface="Nyala" pitchFamily="2" charset="0"/>
                <a:cs typeface="Segoe UI" panose="020B0502040204020203" pitchFamily="34" charset="0"/>
              </a:rPr>
              <a:t>… </a:t>
            </a:r>
            <a:r>
              <a:rPr lang="am-ET" sz="1600" dirty="0">
                <a:solidFill>
                  <a:srgbClr val="034B64"/>
                </a:solidFill>
                <a:latin typeface="Nyala" pitchFamily="2" charset="0"/>
                <a:cs typeface="Segoe UI" panose="020B0502040204020203" pitchFamily="34" charset="0"/>
              </a:rPr>
              <a:t>ከፍተኛ የመንግሥት ኢንቨስትመነትን ፕሮጄክቶችን ፋይናንስ ለማድረግ </a:t>
            </a:r>
            <a:r>
              <a:rPr lang="am-ET" sz="1600" dirty="0" smtClean="0">
                <a:solidFill>
                  <a:srgbClr val="034B64"/>
                </a:solidFill>
                <a:latin typeface="Nyala" pitchFamily="2" charset="0"/>
                <a:cs typeface="Segoe UI" panose="020B0502040204020203" pitchFamily="34" charset="0"/>
              </a:rPr>
              <a:t>የተሄደበት</a:t>
            </a:r>
            <a:r>
              <a:rPr lang="en-US" sz="1600" dirty="0" smtClean="0">
                <a:solidFill>
                  <a:srgbClr val="034B64"/>
                </a:solidFill>
                <a:latin typeface="Nyala" pitchFamily="2" charset="0"/>
                <a:cs typeface="Segoe UI" panose="020B0502040204020203" pitchFamily="34" charset="0"/>
              </a:rPr>
              <a:t> </a:t>
            </a:r>
            <a:r>
              <a:rPr lang="en-US" sz="1600" dirty="0" err="1" smtClean="0">
                <a:solidFill>
                  <a:srgbClr val="034B64"/>
                </a:solidFill>
                <a:latin typeface="Nyala" pitchFamily="2" charset="0"/>
                <a:cs typeface="Segoe UI" panose="020B0502040204020203" pitchFamily="34" charset="0"/>
              </a:rPr>
              <a:t>መንገድ</a:t>
            </a:r>
            <a:r>
              <a:rPr lang="en-US" sz="1600" dirty="0" smtClean="0">
                <a:solidFill>
                  <a:srgbClr val="034B64"/>
                </a:solidFill>
                <a:latin typeface="Nyala" pitchFamily="2" charset="0"/>
                <a:cs typeface="Segoe UI" panose="020B0502040204020203" pitchFamily="34" charset="0"/>
              </a:rPr>
              <a:t>፣ </a:t>
            </a:r>
            <a:endParaRPr lang="en-US" sz="1600" dirty="0">
              <a:solidFill>
                <a:srgbClr val="034B64"/>
              </a:solidFill>
              <a:latin typeface="Nyala" pitchFamily="2" charset="0"/>
              <a:cs typeface="Segoe UI" panose="020B0502040204020203" pitchFamily="34" charset="0"/>
            </a:endParaRPr>
          </a:p>
          <a:p>
            <a:pPr marL="742950" lvl="1" indent="-285750">
              <a:lnSpc>
                <a:spcPct val="150000"/>
              </a:lnSpc>
              <a:buFont typeface="Courier New" panose="02070309020205020404" pitchFamily="49" charset="0"/>
              <a:buChar char="o"/>
            </a:pPr>
            <a:r>
              <a:rPr lang="en-US" sz="1600" dirty="0" smtClean="0">
                <a:solidFill>
                  <a:srgbClr val="034B64"/>
                </a:solidFill>
                <a:latin typeface="Nyala" pitchFamily="2" charset="0"/>
                <a:cs typeface="Segoe UI" panose="020B0502040204020203" pitchFamily="34" charset="0"/>
              </a:rPr>
              <a:t>የዕዳ ጫና በማሳደጉና፣ እና</a:t>
            </a:r>
            <a:endParaRPr lang="en-US" sz="1600" dirty="0">
              <a:solidFill>
                <a:srgbClr val="034B64"/>
              </a:solidFill>
              <a:latin typeface="Nyala" pitchFamily="2" charset="0"/>
              <a:cs typeface="Segoe UI" panose="020B0502040204020203" pitchFamily="34" charset="0"/>
            </a:endParaRPr>
          </a:p>
          <a:p>
            <a:pPr marL="742950" lvl="1" indent="-285750">
              <a:lnSpc>
                <a:spcPct val="150000"/>
              </a:lnSpc>
              <a:buFont typeface="Courier New" panose="02070309020205020404" pitchFamily="49" charset="0"/>
              <a:buChar char="o"/>
            </a:pPr>
            <a:r>
              <a:rPr lang="am-ET" sz="1600" dirty="0">
                <a:solidFill>
                  <a:srgbClr val="034B64"/>
                </a:solidFill>
                <a:latin typeface="Century Gothic" panose="020B0502020202020204" pitchFamily="34" charset="0"/>
                <a:cs typeface="Segoe UI" panose="020B0502040204020203" pitchFamily="34" charset="0"/>
              </a:rPr>
              <a:t>የሀገር ውስጥ </a:t>
            </a:r>
            <a:r>
              <a:rPr lang="am-ET" sz="1600" dirty="0" smtClean="0">
                <a:solidFill>
                  <a:srgbClr val="034B64"/>
                </a:solidFill>
                <a:latin typeface="Century Gothic" panose="020B0502020202020204" pitchFamily="34" charset="0"/>
                <a:cs typeface="Segoe UI" panose="020B0502040204020203" pitchFamily="34" charset="0"/>
              </a:rPr>
              <a:t>ፋይናን</a:t>
            </a:r>
            <a:r>
              <a:rPr lang="cy-GB" sz="1600" dirty="0" smtClean="0">
                <a:solidFill>
                  <a:srgbClr val="034B64"/>
                </a:solidFill>
                <a:latin typeface="Century Gothic" panose="020B0502020202020204" pitchFamily="34" charset="0"/>
                <a:cs typeface="Segoe UI" panose="020B0502040204020203" pitchFamily="34" charset="0"/>
              </a:rPr>
              <a:t>ስ</a:t>
            </a:r>
            <a:r>
              <a:rPr lang="am-ET" sz="1600" dirty="0" smtClean="0">
                <a:solidFill>
                  <a:srgbClr val="034B64"/>
                </a:solidFill>
                <a:latin typeface="Century Gothic" panose="020B0502020202020204" pitchFamily="34" charset="0"/>
                <a:cs typeface="Segoe UI" panose="020B0502040204020203" pitchFamily="34" charset="0"/>
              </a:rPr>
              <a:t>ን </a:t>
            </a:r>
            <a:r>
              <a:rPr lang="am-ET" sz="1600" dirty="0">
                <a:solidFill>
                  <a:srgbClr val="034B64"/>
                </a:solidFill>
                <a:latin typeface="Century Gothic" panose="020B0502020202020204" pitchFamily="34" charset="0"/>
                <a:cs typeface="Segoe UI" panose="020B0502040204020203" pitchFamily="34" charset="0"/>
              </a:rPr>
              <a:t>ለመንግሥት የልማት ድርጅቶችን እና በመንግሥት ቅድሚያ ለተሰጣቸው </a:t>
            </a:r>
            <a:r>
              <a:rPr lang="am-ET" sz="1600" dirty="0" smtClean="0">
                <a:solidFill>
                  <a:srgbClr val="034B64"/>
                </a:solidFill>
                <a:latin typeface="Century Gothic" panose="020B0502020202020204" pitchFamily="34" charset="0"/>
                <a:cs typeface="Segoe UI" panose="020B0502040204020203" pitchFamily="34" charset="0"/>
              </a:rPr>
              <a:t>ዘርፎችን</a:t>
            </a:r>
            <a:r>
              <a:rPr lang="cy-GB" sz="1600" dirty="0" smtClean="0">
                <a:solidFill>
                  <a:srgbClr val="034B64"/>
                </a:solidFill>
                <a:latin typeface="Century Gothic" panose="020B0502020202020204" pitchFamily="34" charset="0"/>
                <a:cs typeface="Segoe UI" panose="020B0502040204020203" pitchFamily="34" charset="0"/>
              </a:rPr>
              <a:t> ብቻ </a:t>
            </a:r>
            <a:r>
              <a:rPr lang="am-ET" sz="1600" dirty="0" smtClean="0">
                <a:solidFill>
                  <a:srgbClr val="034B64"/>
                </a:solidFill>
                <a:latin typeface="Century Gothic" panose="020B0502020202020204" pitchFamily="34" charset="0"/>
                <a:cs typeface="Segoe UI" panose="020B0502040204020203" pitchFamily="34" charset="0"/>
              </a:rPr>
              <a:t> </a:t>
            </a:r>
            <a:r>
              <a:rPr lang="am-ET" sz="1600" dirty="0">
                <a:solidFill>
                  <a:srgbClr val="034B64"/>
                </a:solidFill>
                <a:latin typeface="Century Gothic" panose="020B0502020202020204" pitchFamily="34" charset="0"/>
                <a:cs typeface="Segoe UI" panose="020B0502040204020203" pitchFamily="34" charset="0"/>
              </a:rPr>
              <a:t>እንዲውል በመደረጉ</a:t>
            </a:r>
            <a:r>
              <a:rPr lang="am-ET" sz="1600" dirty="0" smtClean="0">
                <a:solidFill>
                  <a:srgbClr val="034B64"/>
                </a:solidFill>
                <a:latin typeface="Century Gothic" panose="020B0502020202020204" pitchFamily="34" charset="0"/>
                <a:cs typeface="Segoe UI" panose="020B0502040204020203" pitchFamily="34" charset="0"/>
              </a:rPr>
              <a:t>፤</a:t>
            </a:r>
            <a:r>
              <a:rPr lang="en-US" sz="1600" dirty="0" smtClean="0">
                <a:solidFill>
                  <a:srgbClr val="034B64"/>
                </a:solidFill>
                <a:latin typeface="Century Gothic" panose="020B0502020202020204" pitchFamily="34" charset="0"/>
                <a:cs typeface="Segoe UI" panose="020B0502040204020203" pitchFamily="34" charset="0"/>
              </a:rPr>
              <a:t> </a:t>
            </a:r>
            <a:endParaRPr lang="en-US" sz="1600" dirty="0">
              <a:solidFill>
                <a:srgbClr val="034B64"/>
              </a:solidFill>
              <a:latin typeface="Century Gothic" panose="020B0502020202020204" pitchFamily="34" charset="0"/>
              <a:cs typeface="Segoe UI" panose="020B0502040204020203" pitchFamily="34" charset="0"/>
            </a:endParaRPr>
          </a:p>
          <a:p>
            <a:pPr marL="285750" lvl="1" indent="-285750">
              <a:lnSpc>
                <a:spcPct val="150000"/>
              </a:lnSpc>
              <a:buFont typeface="Arial" panose="020B0604020202020204" pitchFamily="34" charset="0"/>
              <a:buChar char="•"/>
            </a:pPr>
            <a:r>
              <a:rPr lang="en-US" sz="1600" dirty="0">
                <a:solidFill>
                  <a:srgbClr val="034B64"/>
                </a:solidFill>
                <a:latin typeface="Century Gothic" panose="020B0502020202020204" pitchFamily="34" charset="0"/>
                <a:cs typeface="Segoe UI" panose="020B0502040204020203" pitchFamily="34" charset="0"/>
              </a:rPr>
              <a:t>… </a:t>
            </a:r>
            <a:r>
              <a:rPr lang="am-ET" sz="1600" dirty="0">
                <a:solidFill>
                  <a:srgbClr val="034B64"/>
                </a:solidFill>
                <a:latin typeface="Century Gothic" panose="020B0502020202020204" pitchFamily="34" charset="0"/>
                <a:cs typeface="Segoe UI" panose="020B0502040204020203" pitchFamily="34" charset="0"/>
              </a:rPr>
              <a:t>ፕሮጀክቶችን ውጤታማ በሆነ መልኩ </a:t>
            </a:r>
            <a:r>
              <a:rPr lang="cy-GB" sz="1600" dirty="0" smtClean="0">
                <a:solidFill>
                  <a:srgbClr val="034B64"/>
                </a:solidFill>
                <a:latin typeface="Century Gothic" panose="020B0502020202020204" pitchFamily="34" charset="0"/>
                <a:cs typeface="Segoe UI" panose="020B0502040204020203" pitchFamily="34" charset="0"/>
              </a:rPr>
              <a:t>ማ</a:t>
            </a:r>
            <a:r>
              <a:rPr lang="am-ET" sz="1600" dirty="0" smtClean="0">
                <a:solidFill>
                  <a:srgbClr val="034B64"/>
                </a:solidFill>
                <a:latin typeface="Century Gothic" panose="020B0502020202020204" pitchFamily="34" charset="0"/>
                <a:cs typeface="Segoe UI" panose="020B0502040204020203" pitchFamily="34" charset="0"/>
              </a:rPr>
              <a:t>ስተዳደር </a:t>
            </a:r>
            <a:r>
              <a:rPr lang="cy-GB" sz="1600" dirty="0" smtClean="0">
                <a:solidFill>
                  <a:srgbClr val="034B64"/>
                </a:solidFill>
                <a:latin typeface="Century Gothic" panose="020B0502020202020204" pitchFamily="34" charset="0"/>
                <a:cs typeface="Segoe UI" panose="020B0502040204020203" pitchFamily="34" charset="0"/>
              </a:rPr>
              <a:t>ባለመቻሉ</a:t>
            </a:r>
            <a:r>
              <a:rPr lang="en-US" sz="1600" dirty="0" smtClean="0">
                <a:solidFill>
                  <a:srgbClr val="034B64"/>
                </a:solidFill>
                <a:latin typeface="Nyala" pitchFamily="2" charset="0"/>
                <a:cs typeface="Segoe UI" panose="020B0502040204020203" pitchFamily="34" charset="0"/>
              </a:rPr>
              <a:t> </a:t>
            </a:r>
            <a:r>
              <a:rPr lang="am-ET" sz="1600" dirty="0">
                <a:solidFill>
                  <a:srgbClr val="034B64"/>
                </a:solidFill>
                <a:latin typeface="Nyala" pitchFamily="2" charset="0"/>
                <a:cs typeface="Segoe UI" panose="020B0502040204020203" pitchFamily="34" charset="0"/>
              </a:rPr>
              <a:t>የማክሮ-ኢኮኖሚ ሚዛን መዛባትን </a:t>
            </a:r>
            <a:r>
              <a:rPr lang="cy-GB" sz="1600" dirty="0" smtClean="0">
                <a:solidFill>
                  <a:srgbClr val="034B64"/>
                </a:solidFill>
                <a:latin typeface="Nyala" pitchFamily="2" charset="0"/>
                <a:cs typeface="Segoe UI" panose="020B0502040204020203" pitchFamily="34" charset="0"/>
              </a:rPr>
              <a:t>ማስከተሉ</a:t>
            </a:r>
            <a:r>
              <a:rPr lang="am-ET" sz="1600" dirty="0" smtClean="0">
                <a:solidFill>
                  <a:srgbClr val="034B64"/>
                </a:solidFill>
                <a:latin typeface="Nyala" pitchFamily="2" charset="0"/>
                <a:cs typeface="Segoe UI" panose="020B0502040204020203" pitchFamily="34" charset="0"/>
              </a:rPr>
              <a:t> </a:t>
            </a:r>
            <a:r>
              <a:rPr lang="am-ET" sz="1600" dirty="0">
                <a:solidFill>
                  <a:srgbClr val="034B64"/>
                </a:solidFill>
                <a:latin typeface="Nyala" pitchFamily="2" charset="0"/>
                <a:cs typeface="Segoe UI" panose="020B0502040204020203" pitchFamily="34" charset="0"/>
              </a:rPr>
              <a:t>ሲሆን፣ </a:t>
            </a:r>
            <a:r>
              <a:rPr lang="am-ET" sz="1600" dirty="0" smtClean="0">
                <a:solidFill>
                  <a:srgbClr val="034B64"/>
                </a:solidFill>
                <a:latin typeface="Nyala" pitchFamily="2" charset="0"/>
                <a:cs typeface="Segoe UI" panose="020B0502040204020203" pitchFamily="34" charset="0"/>
              </a:rPr>
              <a:t>ከዚ</a:t>
            </a:r>
            <a:r>
              <a:rPr lang="cy-GB" sz="1600" dirty="0" smtClean="0">
                <a:solidFill>
                  <a:srgbClr val="034B64"/>
                </a:solidFill>
                <a:latin typeface="Nyala" pitchFamily="2" charset="0"/>
                <a:cs typeface="Segoe UI" panose="020B0502040204020203" pitchFamily="34" charset="0"/>
              </a:rPr>
              <a:t>ህ</a:t>
            </a:r>
            <a:r>
              <a:rPr lang="am-ET" sz="1600" dirty="0" smtClean="0">
                <a:solidFill>
                  <a:srgbClr val="034B64"/>
                </a:solidFill>
                <a:latin typeface="Nyala" pitchFamily="2" charset="0"/>
                <a:cs typeface="Segoe UI" panose="020B0502040204020203" pitchFamily="34" charset="0"/>
              </a:rPr>
              <a:t>ም </a:t>
            </a:r>
            <a:r>
              <a:rPr lang="cy-GB" sz="1600" dirty="0" smtClean="0">
                <a:solidFill>
                  <a:srgbClr val="034B64"/>
                </a:solidFill>
                <a:latin typeface="Nyala" pitchFamily="2" charset="0"/>
                <a:cs typeface="Segoe UI" panose="020B0502040204020203" pitchFamily="34" charset="0"/>
              </a:rPr>
              <a:t>በተጨማሪ፣</a:t>
            </a:r>
            <a:endParaRPr lang="en-US" sz="1600" dirty="0">
              <a:solidFill>
                <a:srgbClr val="034B64"/>
              </a:solidFill>
              <a:latin typeface="Century Gothic" panose="020B0502020202020204" pitchFamily="34" charset="0"/>
              <a:cs typeface="Segoe UI" panose="020B0502040204020203" pitchFamily="34" charset="0"/>
            </a:endParaRPr>
          </a:p>
        </p:txBody>
      </p:sp>
      <p:grpSp>
        <p:nvGrpSpPr>
          <p:cNvPr id="39" name="Group 38">
            <a:extLst>
              <a:ext uri="{FF2B5EF4-FFF2-40B4-BE49-F238E27FC236}">
                <a16:creationId xmlns="" xmlns:a16="http://schemas.microsoft.com/office/drawing/2014/main" id="{AE7F893B-B4EC-4867-9B94-AAA97045AB2A}"/>
              </a:ext>
            </a:extLst>
          </p:cNvPr>
          <p:cNvGrpSpPr/>
          <p:nvPr/>
        </p:nvGrpSpPr>
        <p:grpSpPr>
          <a:xfrm>
            <a:off x="8563755" y="318903"/>
            <a:ext cx="420428" cy="366088"/>
            <a:chOff x="8563755" y="318903"/>
            <a:chExt cx="420428" cy="366088"/>
          </a:xfrm>
        </p:grpSpPr>
        <p:sp>
          <p:nvSpPr>
            <p:cNvPr id="40" name="Rectangle: Rounded Corners 10">
              <a:extLst>
                <a:ext uri="{FF2B5EF4-FFF2-40B4-BE49-F238E27FC236}">
                  <a16:creationId xmlns="" xmlns:a16="http://schemas.microsoft.com/office/drawing/2014/main" id="{A3469250-13DC-4AEC-9C80-608AB7B74415}"/>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1" name="Rectangle: Rounded Corners 11">
              <a:extLst>
                <a:ext uri="{FF2B5EF4-FFF2-40B4-BE49-F238E27FC236}">
                  <a16:creationId xmlns="" xmlns:a16="http://schemas.microsoft.com/office/drawing/2014/main" id="{96A29287-6B73-4E5D-9EEC-2F29A8905343}"/>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42" name="Freeform 42">
              <a:extLst>
                <a:ext uri="{FF2B5EF4-FFF2-40B4-BE49-F238E27FC236}">
                  <a16:creationId xmlns="" xmlns:a16="http://schemas.microsoft.com/office/drawing/2014/main" id="{9E204778-26E2-4A01-BF69-9D5467D63E10}"/>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43" name="Freeform 43">
              <a:extLst>
                <a:ext uri="{FF2B5EF4-FFF2-40B4-BE49-F238E27FC236}">
                  <a16:creationId xmlns="" xmlns:a16="http://schemas.microsoft.com/office/drawing/2014/main" id="{9187419F-574C-44C7-A449-4023B320FAE0}"/>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44" name="Freeform 44">
              <a:extLst>
                <a:ext uri="{FF2B5EF4-FFF2-40B4-BE49-F238E27FC236}">
                  <a16:creationId xmlns="" xmlns:a16="http://schemas.microsoft.com/office/drawing/2014/main" id="{AEE3FE59-F923-4482-A991-10321D7F0BE0}"/>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spTree>
    <p:extLst>
      <p:ext uri="{BB962C8B-B14F-4D97-AF65-F5344CB8AC3E}">
        <p14:creationId xmlns:p14="http://schemas.microsoft.com/office/powerpoint/2010/main" val="278690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am-ET" sz="1800" b="1" dirty="0">
                <a:solidFill>
                  <a:srgbClr val="FFFFFF"/>
                </a:solidFill>
                <a:latin typeface="Century Gothic" panose="020B0502020202020204" pitchFamily="34" charset="0"/>
                <a:cs typeface="Segoe UI" panose="020B0502040204020203" pitchFamily="34" charset="0"/>
                <a:sym typeface="Barlow"/>
              </a:rPr>
              <a:t>የገቢ ዕቃዎች ፍላጎት በመጨመር እንዲሁም የወጪ ንግዱ አፈጻጸሙ አጅግ ደካማ መሆን </a:t>
            </a:r>
            <a:r>
              <a:rPr lang="en-US" sz="1800" b="1" dirty="0" smtClean="0">
                <a:solidFill>
                  <a:srgbClr val="FFFFFF"/>
                </a:solidFill>
                <a:latin typeface="Century Gothic" panose="020B0502020202020204" pitchFamily="34" charset="0"/>
                <a:cs typeface="Segoe UI" panose="020B0502040204020203" pitchFamily="34" charset="0"/>
                <a:sym typeface="Barlow"/>
              </a:rPr>
              <a:t> የ</a:t>
            </a:r>
            <a:r>
              <a:rPr lang="am-ET" sz="1800" b="1" dirty="0" smtClean="0">
                <a:solidFill>
                  <a:srgbClr val="FFFFFF"/>
                </a:solidFill>
                <a:latin typeface="Century Gothic" panose="020B0502020202020204" pitchFamily="34" charset="0"/>
                <a:cs typeface="Segoe UI" panose="020B0502040204020203" pitchFamily="34" charset="0"/>
                <a:sym typeface="Barlow"/>
              </a:rPr>
              <a:t>ንግድ </a:t>
            </a:r>
            <a:r>
              <a:rPr lang="am-ET" sz="1800" b="1" dirty="0">
                <a:solidFill>
                  <a:srgbClr val="FFFFFF"/>
                </a:solidFill>
                <a:latin typeface="Century Gothic" panose="020B0502020202020204" pitchFamily="34" charset="0"/>
                <a:cs typeface="Segoe UI" panose="020B0502040204020203" pitchFamily="34" charset="0"/>
                <a:sym typeface="Barlow"/>
              </a:rPr>
              <a:t>ሚዛን ጉድለት እንዲሰፋና ከፍተኛ የውጭ ምንዛሬ እጥረት እንድከሰት </a:t>
            </a:r>
            <a:r>
              <a:rPr lang="am-ET" sz="1800" b="1" dirty="0" smtClean="0">
                <a:solidFill>
                  <a:srgbClr val="FFFFFF"/>
                </a:solidFill>
                <a:latin typeface="Century Gothic" panose="020B0502020202020204" pitchFamily="34" charset="0"/>
                <a:cs typeface="Segoe UI" panose="020B0502040204020203" pitchFamily="34" charset="0"/>
                <a:sym typeface="Barlow"/>
              </a:rPr>
              <a:t>አድርጓ</a:t>
            </a:r>
            <a:r>
              <a:rPr lang="en-US" sz="1800" b="1" dirty="0" smtClean="0">
                <a:solidFill>
                  <a:srgbClr val="FFFFFF"/>
                </a:solidFill>
                <a:latin typeface="Century Gothic" panose="020B0502020202020204" pitchFamily="34" charset="0"/>
                <a:cs typeface="Segoe UI" panose="020B0502040204020203" pitchFamily="34" charset="0"/>
                <a:sym typeface="Barlow"/>
              </a:rPr>
              <a:t>ል፤</a:t>
            </a:r>
            <a:endParaRPr lang="am-ET" sz="1800" b="1" dirty="0">
              <a:solidFill>
                <a:srgbClr val="FFFFFF"/>
              </a:solidFill>
              <a:latin typeface="Century Gothic" panose="020B0502020202020204" pitchFamily="34" charset="0"/>
              <a:cs typeface="Segoe UI" panose="020B0502040204020203" pitchFamily="34" charset="0"/>
              <a:sym typeface="Barlow"/>
            </a:endParaRPr>
          </a:p>
        </p:txBody>
      </p:sp>
      <p:sp>
        <p:nvSpPr>
          <p:cNvPr id="35" name="TextBox 34">
            <a:extLst>
              <a:ext uri="{FF2B5EF4-FFF2-40B4-BE49-F238E27FC236}">
                <a16:creationId xmlns="" xmlns:a16="http://schemas.microsoft.com/office/drawing/2014/main" id="{36D36072-F9F6-42A8-A202-3FF4A640166A}"/>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15</a:t>
            </a:r>
          </a:p>
        </p:txBody>
      </p:sp>
      <p:grpSp>
        <p:nvGrpSpPr>
          <p:cNvPr id="25" name="Group 24">
            <a:extLst>
              <a:ext uri="{FF2B5EF4-FFF2-40B4-BE49-F238E27FC236}">
                <a16:creationId xmlns="" xmlns:a16="http://schemas.microsoft.com/office/drawing/2014/main" id="{1F63FBCB-52F8-49A0-89D0-DF3FAF8771F2}"/>
              </a:ext>
            </a:extLst>
          </p:cNvPr>
          <p:cNvGrpSpPr/>
          <p:nvPr/>
        </p:nvGrpSpPr>
        <p:grpSpPr>
          <a:xfrm>
            <a:off x="8563755" y="318903"/>
            <a:ext cx="420428" cy="366088"/>
            <a:chOff x="8563755" y="318903"/>
            <a:chExt cx="420428" cy="366088"/>
          </a:xfrm>
        </p:grpSpPr>
        <p:sp>
          <p:nvSpPr>
            <p:cNvPr id="26" name="Rectangle: Rounded Corners 10">
              <a:extLst>
                <a:ext uri="{FF2B5EF4-FFF2-40B4-BE49-F238E27FC236}">
                  <a16:creationId xmlns="" xmlns:a16="http://schemas.microsoft.com/office/drawing/2014/main" id="{85886E57-9734-4D97-AC0F-4183091AB47C}"/>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7" name="Rectangle: Rounded Corners 11">
              <a:extLst>
                <a:ext uri="{FF2B5EF4-FFF2-40B4-BE49-F238E27FC236}">
                  <a16:creationId xmlns="" xmlns:a16="http://schemas.microsoft.com/office/drawing/2014/main" id="{8E29186B-073C-47CD-8E3A-9D29CBD28FAE}"/>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28" name="Freeform 42">
              <a:extLst>
                <a:ext uri="{FF2B5EF4-FFF2-40B4-BE49-F238E27FC236}">
                  <a16:creationId xmlns="" xmlns:a16="http://schemas.microsoft.com/office/drawing/2014/main" id="{5A585E39-DFFD-4F45-9884-D135C219B691}"/>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9" name="Freeform 43">
              <a:extLst>
                <a:ext uri="{FF2B5EF4-FFF2-40B4-BE49-F238E27FC236}">
                  <a16:creationId xmlns="" xmlns:a16="http://schemas.microsoft.com/office/drawing/2014/main" id="{8F45090A-FC0D-4095-9CB1-968AA305369C}"/>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30" name="Freeform 44">
              <a:extLst>
                <a:ext uri="{FF2B5EF4-FFF2-40B4-BE49-F238E27FC236}">
                  <a16:creationId xmlns="" xmlns:a16="http://schemas.microsoft.com/office/drawing/2014/main" id="{FE990569-6BD2-41DE-8F26-91D061486F85}"/>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aphicFrame>
        <p:nvGraphicFramePr>
          <p:cNvPr id="18" name="Chart 17">
            <a:extLst>
              <a:ext uri="{FF2B5EF4-FFF2-40B4-BE49-F238E27FC236}">
                <a16:creationId xmlns="" xmlns:a16="http://schemas.microsoft.com/office/drawing/2014/main" id="{C7F5F752-2BE1-463D-A1C8-465467A17482}"/>
              </a:ext>
            </a:extLst>
          </p:cNvPr>
          <p:cNvGraphicFramePr>
            <a:graphicFrameLocks/>
          </p:cNvGraphicFramePr>
          <p:nvPr>
            <p:extLst>
              <p:ext uri="{D42A27DB-BD31-4B8C-83A1-F6EECF244321}">
                <p14:modId xmlns:p14="http://schemas.microsoft.com/office/powerpoint/2010/main" val="592625272"/>
              </p:ext>
            </p:extLst>
          </p:nvPr>
        </p:nvGraphicFramePr>
        <p:xfrm>
          <a:off x="1317628" y="937686"/>
          <a:ext cx="6156129" cy="319359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Rounded Corners 14">
            <a:extLst>
              <a:ext uri="{FF2B5EF4-FFF2-40B4-BE49-F238E27FC236}">
                <a16:creationId xmlns="" xmlns:a16="http://schemas.microsoft.com/office/drawing/2014/main" id="{7E0E8834-A378-4EE8-A8EC-E74013EDC915}"/>
              </a:ext>
            </a:extLst>
          </p:cNvPr>
          <p:cNvSpPr/>
          <p:nvPr/>
        </p:nvSpPr>
        <p:spPr>
          <a:xfrm>
            <a:off x="1236152" y="3993501"/>
            <a:ext cx="7100452" cy="728424"/>
          </a:xfrm>
          <a:prstGeom prst="roundRect">
            <a:avLst>
              <a:gd name="adj" fmla="val 5068"/>
            </a:avLst>
          </a:prstGeom>
          <a:ln w="6350">
            <a:solidFill>
              <a:schemeClr val="accent4"/>
            </a:solidFill>
          </a:ln>
        </p:spPr>
        <p:style>
          <a:lnRef idx="2">
            <a:schemeClr val="accent1"/>
          </a:lnRef>
          <a:fillRef idx="1">
            <a:schemeClr val="lt1"/>
          </a:fillRef>
          <a:effectRef idx="0">
            <a:schemeClr val="accent1"/>
          </a:effectRef>
          <a:fontRef idx="minor">
            <a:schemeClr val="dk1"/>
          </a:fontRef>
        </p:style>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am-ET" sz="2000" dirty="0">
                <a:solidFill>
                  <a:schemeClr val="tx1"/>
                </a:solidFill>
                <a:latin typeface="Century Gothic" panose="020B0502020202020204" pitchFamily="34" charset="0"/>
                <a:cs typeface="Segoe UI" panose="020B0502040204020203" pitchFamily="34" charset="0"/>
              </a:rPr>
              <a:t>የንግድ ሚዛን ጉድለት እየሰፋ በመምጣቱና ከፍተኛ የውጭ ምንዛሬ እጥረት በመከሰቱ በንግድ እንቅስቃሴ </a:t>
            </a:r>
            <a:r>
              <a:rPr lang="cy-GB" sz="2000" dirty="0" smtClean="0">
                <a:solidFill>
                  <a:schemeClr val="tx1"/>
                </a:solidFill>
                <a:latin typeface="Century Gothic" panose="020B0502020202020204" pitchFamily="34" charset="0"/>
                <a:cs typeface="Segoe UI" panose="020B0502040204020203" pitchFamily="34" charset="0"/>
              </a:rPr>
              <a:t>ላይ </a:t>
            </a:r>
            <a:r>
              <a:rPr lang="am-ET" sz="2000" dirty="0" smtClean="0">
                <a:solidFill>
                  <a:schemeClr val="tx1"/>
                </a:solidFill>
                <a:latin typeface="Century Gothic" panose="020B0502020202020204" pitchFamily="34" charset="0"/>
                <a:cs typeface="Segoe UI" panose="020B0502040204020203" pitchFamily="34" charset="0"/>
              </a:rPr>
              <a:t>ከፍተኛ </a:t>
            </a:r>
            <a:r>
              <a:rPr lang="am-ET" sz="2000" dirty="0">
                <a:solidFill>
                  <a:schemeClr val="tx1"/>
                </a:solidFill>
                <a:latin typeface="Century Gothic" panose="020B0502020202020204" pitchFamily="34" charset="0"/>
                <a:cs typeface="Segoe UI" panose="020B0502040204020203" pitchFamily="34" charset="0"/>
              </a:rPr>
              <a:t>ተጽዕኖ እንዲኖር አድርጓል</a:t>
            </a:r>
            <a:r>
              <a:rPr lang="am-ET" sz="2000" b="1" dirty="0">
                <a:solidFill>
                  <a:schemeClr val="tx1"/>
                </a:solidFill>
                <a:latin typeface="Century Gothic" panose="020B0502020202020204" pitchFamily="34" charset="0"/>
                <a:cs typeface="Segoe UI" panose="020B0502040204020203" pitchFamily="34" charset="0"/>
              </a:rPr>
              <a:t>፤</a:t>
            </a:r>
          </a:p>
        </p:txBody>
      </p:sp>
    </p:spTree>
    <p:extLst>
      <p:ext uri="{BB962C8B-B14F-4D97-AF65-F5344CB8AC3E}">
        <p14:creationId xmlns:p14="http://schemas.microsoft.com/office/powerpoint/2010/main" val="2204437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am-ET" sz="2000" b="1" dirty="0">
                <a:solidFill>
                  <a:srgbClr val="FFFFFF"/>
                </a:solidFill>
                <a:latin typeface="Century Gothic" panose="020B0502020202020204" pitchFamily="34" charset="0"/>
                <a:cs typeface="Segoe UI" panose="020B0502040204020203" pitchFamily="34" charset="0"/>
                <a:sym typeface="Barlow"/>
              </a:rPr>
              <a:t>ፕሮጀክቶችን ውጤታማ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በሆነ </a:t>
            </a:r>
            <a:r>
              <a:rPr lang="am-ET" sz="2000" b="1" dirty="0">
                <a:solidFill>
                  <a:srgbClr val="FFFFFF"/>
                </a:solidFill>
                <a:latin typeface="Century Gothic" panose="020B0502020202020204" pitchFamily="34" charset="0"/>
                <a:cs typeface="Segoe UI" panose="020B0502040204020203" pitchFamily="34" charset="0"/>
                <a:sym typeface="Barlow"/>
              </a:rPr>
              <a:t>መልኩ </a:t>
            </a:r>
            <a:r>
              <a:rPr lang="cy-GB" sz="2000" b="1" dirty="0" smtClean="0">
                <a:solidFill>
                  <a:srgbClr val="FFFFFF"/>
                </a:solidFill>
                <a:latin typeface="Century Gothic" panose="020B0502020202020204" pitchFamily="34" charset="0"/>
                <a:cs typeface="Segoe UI" panose="020B0502040204020203" pitchFamily="34" charset="0"/>
                <a:sym typeface="Barlow"/>
              </a:rPr>
              <a:t>ማ</a:t>
            </a:r>
            <a:r>
              <a:rPr lang="am-ET" sz="2000" b="1" dirty="0" smtClean="0">
                <a:solidFill>
                  <a:srgbClr val="FFFFFF"/>
                </a:solidFill>
                <a:latin typeface="Century Gothic" panose="020B0502020202020204" pitchFamily="34" charset="0"/>
                <a:cs typeface="Segoe UI" panose="020B0502040204020203" pitchFamily="34" charset="0"/>
                <a:sym typeface="Barlow"/>
              </a:rPr>
              <a:t>ስተዳደር</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 ያለመቻል</a:t>
            </a:r>
            <a:r>
              <a:rPr lang="cy-GB" sz="2000" b="1" dirty="0" smtClean="0">
                <a:solidFill>
                  <a:srgbClr val="FFFFFF"/>
                </a:solidFill>
                <a:latin typeface="Century Gothic" panose="020B0502020202020204" pitchFamily="34" charset="0"/>
                <a:cs typeface="Segoe UI" panose="020B0502040204020203" pitchFamily="34" charset="0"/>
                <a:sym typeface="Barlow"/>
              </a:rPr>
              <a:t>፣</a:t>
            </a:r>
            <a:r>
              <a:rPr lang="am-ET" sz="2000" b="1" dirty="0" smtClean="0">
                <a:solidFill>
                  <a:srgbClr val="FFFFFF"/>
                </a:solidFill>
                <a:latin typeface="Century Gothic" panose="020B0502020202020204" pitchFamily="34" charset="0"/>
                <a:cs typeface="Segoe UI" panose="020B0502040204020203" pitchFamily="34" charset="0"/>
                <a:sym typeface="Barlow"/>
              </a:rPr>
              <a:t> </a:t>
            </a:r>
            <a:r>
              <a:rPr lang="cy-GB" sz="2000" b="1" dirty="0" smtClean="0">
                <a:solidFill>
                  <a:srgbClr val="FFFFFF"/>
                </a:solidFill>
                <a:latin typeface="Century Gothic" panose="020B0502020202020204" pitchFamily="34" charset="0"/>
                <a:cs typeface="Segoe UI" panose="020B0502040204020203" pitchFamily="34" charset="0"/>
                <a:sym typeface="Barlow"/>
              </a:rPr>
              <a:t>ከ</a:t>
            </a:r>
            <a:r>
              <a:rPr lang="am-ET" sz="2000" b="1" dirty="0" smtClean="0">
                <a:solidFill>
                  <a:srgbClr val="FFFFFF"/>
                </a:solidFill>
                <a:latin typeface="Century Gothic" panose="020B0502020202020204" pitchFamily="34" charset="0"/>
                <a:cs typeface="Segoe UI" panose="020B0502040204020203" pitchFamily="34" charset="0"/>
                <a:sym typeface="Barlow"/>
              </a:rPr>
              <a:t>ደካማ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የገቢ </a:t>
            </a:r>
            <a:r>
              <a:rPr lang="am-ET" sz="2000" b="1" dirty="0">
                <a:solidFill>
                  <a:srgbClr val="FFFFFF"/>
                </a:solidFill>
                <a:latin typeface="Century Gothic" panose="020B0502020202020204" pitchFamily="34" charset="0"/>
                <a:cs typeface="Segoe UI" panose="020B0502040204020203" pitchFamily="34" charset="0"/>
                <a:sym typeface="Barlow"/>
              </a:rPr>
              <a:t>ንግድ አፈጻጸም ጋር ተያይዞ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የዕዳ </a:t>
            </a:r>
            <a:r>
              <a:rPr lang="am-ET" sz="2000" b="1" dirty="0">
                <a:solidFill>
                  <a:srgbClr val="FFFFFF"/>
                </a:solidFill>
                <a:latin typeface="Century Gothic" panose="020B0502020202020204" pitchFamily="34" charset="0"/>
                <a:cs typeface="Segoe UI" panose="020B0502040204020203" pitchFamily="34" charset="0"/>
                <a:sym typeface="Barlow"/>
              </a:rPr>
              <a:t>ጫና ሁኔታ በከፍተኛ </a:t>
            </a:r>
            <a:r>
              <a:rPr lang="en-US" sz="2000" b="1" dirty="0" smtClean="0">
                <a:solidFill>
                  <a:srgbClr val="FFFFFF"/>
                </a:solidFill>
                <a:latin typeface="Century Gothic" panose="020B0502020202020204" pitchFamily="34" charset="0"/>
                <a:cs typeface="Segoe UI" panose="020B0502040204020203" pitchFamily="34" charset="0"/>
                <a:sym typeface="Barlow"/>
              </a:rPr>
              <a:t> የ</a:t>
            </a:r>
            <a:r>
              <a:rPr lang="am-ET" sz="2000" b="1" dirty="0" smtClean="0">
                <a:solidFill>
                  <a:srgbClr val="FFFFFF"/>
                </a:solidFill>
                <a:latin typeface="Century Gothic" panose="020B0502020202020204" pitchFamily="34" charset="0"/>
                <a:cs typeface="Segoe UI" panose="020B0502040204020203" pitchFamily="34" charset="0"/>
                <a:sym typeface="Barlow"/>
              </a:rPr>
              <a:t>ስጋት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ደረጃ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እንዲደርስ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አድርጎታል</a:t>
            </a:r>
            <a:endParaRPr lang="am-ET" sz="2000" b="1" dirty="0">
              <a:solidFill>
                <a:srgbClr val="FFFFFF"/>
              </a:solidFill>
              <a:latin typeface="Century Gothic" panose="020B0502020202020204" pitchFamily="34" charset="0"/>
              <a:cs typeface="Segoe UI" panose="020B0502040204020203" pitchFamily="34" charset="0"/>
              <a:sym typeface="Barlow"/>
            </a:endParaRPr>
          </a:p>
        </p:txBody>
      </p:sp>
      <p:sp>
        <p:nvSpPr>
          <p:cNvPr id="101" name="TextBox 100">
            <a:extLst>
              <a:ext uri="{FF2B5EF4-FFF2-40B4-BE49-F238E27FC236}">
                <a16:creationId xmlns="" xmlns:a16="http://schemas.microsoft.com/office/drawing/2014/main" id="{E0F69E37-629B-4117-AA2A-33825506B40D}"/>
              </a:ext>
            </a:extLst>
          </p:cNvPr>
          <p:cNvSpPr txBox="1"/>
          <p:nvPr/>
        </p:nvSpPr>
        <p:spPr>
          <a:xfrm>
            <a:off x="8719083"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16</a:t>
            </a:r>
          </a:p>
        </p:txBody>
      </p:sp>
      <p:graphicFrame>
        <p:nvGraphicFramePr>
          <p:cNvPr id="11" name="Chart 10">
            <a:extLst>
              <a:ext uri="{FF2B5EF4-FFF2-40B4-BE49-F238E27FC236}">
                <a16:creationId xmlns="" xmlns:a16="http://schemas.microsoft.com/office/drawing/2014/main" id="{9C0698DF-77D7-4ABC-AFDF-F8211ADE7400}"/>
              </a:ext>
            </a:extLst>
          </p:cNvPr>
          <p:cNvGraphicFramePr>
            <a:graphicFrameLocks/>
          </p:cNvGraphicFramePr>
          <p:nvPr>
            <p:extLst>
              <p:ext uri="{D42A27DB-BD31-4B8C-83A1-F6EECF244321}">
                <p14:modId xmlns:p14="http://schemas.microsoft.com/office/powerpoint/2010/main" val="3207175951"/>
              </p:ext>
            </p:extLst>
          </p:nvPr>
        </p:nvGraphicFramePr>
        <p:xfrm>
          <a:off x="970834" y="1363310"/>
          <a:ext cx="3812576" cy="3406993"/>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 xmlns:a16="http://schemas.microsoft.com/office/drawing/2014/main" id="{6F64F903-58C4-4F25-8C0A-F83AD621870A}"/>
              </a:ext>
            </a:extLst>
          </p:cNvPr>
          <p:cNvGrpSpPr/>
          <p:nvPr/>
        </p:nvGrpSpPr>
        <p:grpSpPr>
          <a:xfrm>
            <a:off x="5002307" y="1100837"/>
            <a:ext cx="3783450" cy="3785653"/>
            <a:chOff x="1454696" y="3950123"/>
            <a:chExt cx="8697400" cy="1028382"/>
          </a:xfrm>
        </p:grpSpPr>
        <p:sp>
          <p:nvSpPr>
            <p:cNvPr id="17" name="Rectangle 16">
              <a:extLst>
                <a:ext uri="{FF2B5EF4-FFF2-40B4-BE49-F238E27FC236}">
                  <a16:creationId xmlns="" xmlns:a16="http://schemas.microsoft.com/office/drawing/2014/main" id="{6283636C-3973-40B5-A239-BD6CB1F4AD41}"/>
                </a:ext>
              </a:extLst>
            </p:cNvPr>
            <p:cNvSpPr/>
            <p:nvPr/>
          </p:nvSpPr>
          <p:spPr>
            <a:xfrm>
              <a:off x="1671190" y="3981689"/>
              <a:ext cx="7963657" cy="965252"/>
            </a:xfrm>
            <a:prstGeom prst="rect">
              <a:avLst/>
            </a:prstGeom>
            <a:solidFill>
              <a:srgbClr val="F9F9F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 xmlns:a16="http://schemas.microsoft.com/office/drawing/2014/main" id="{F615D3D2-8953-43B3-AD3B-93CC5C80DCB9}"/>
                </a:ext>
              </a:extLst>
            </p:cNvPr>
            <p:cNvSpPr txBox="1"/>
            <p:nvPr/>
          </p:nvSpPr>
          <p:spPr>
            <a:xfrm>
              <a:off x="1454696" y="3950123"/>
              <a:ext cx="8697400" cy="1028382"/>
            </a:xfrm>
            <a:prstGeom prst="rect">
              <a:avLst/>
            </a:prstGeom>
            <a:noFill/>
          </p:spPr>
          <p:txBody>
            <a:bodyPr wrap="square" rtlCol="0" anchor="ctr">
              <a:spAutoFit/>
            </a:bodyPr>
            <a:lstStyle/>
            <a:p>
              <a:pPr marL="285750" indent="-285750">
                <a:lnSpc>
                  <a:spcPct val="150000"/>
                </a:lnSpc>
                <a:buClr>
                  <a:srgbClr val="034B64"/>
                </a:buClr>
                <a:buFont typeface="Wingdings" panose="05000000000000000000" pitchFamily="2" charset="2"/>
                <a:buChar char="§"/>
              </a:pPr>
              <a:r>
                <a:rPr lang="am-ET" sz="1600" dirty="0">
                  <a:solidFill>
                    <a:srgbClr val="034B64"/>
                  </a:solidFill>
                  <a:latin typeface="Century Gothic" panose="020B0502020202020204" pitchFamily="34" charset="0"/>
                  <a:cs typeface="Segoe UI" panose="020B0502040204020203" pitchFamily="34" charset="0"/>
                </a:rPr>
                <a:t>ምንም እንኳ የውጭ ብድር ከሀገሪቱ ጠቅላላ ምርት ያለው ድርሻ </a:t>
              </a:r>
              <a:r>
                <a:rPr lang="am-ET" sz="1600" dirty="0" smtClean="0">
                  <a:solidFill>
                    <a:srgbClr val="034B64"/>
                  </a:solidFill>
                  <a:latin typeface="Century Gothic" panose="020B0502020202020204" pitchFamily="34" charset="0"/>
                  <a:cs typeface="Segoe UI" panose="020B0502040204020203" pitchFamily="34" charset="0"/>
                </a:rPr>
                <a:t>በዓለም </a:t>
              </a:r>
              <a:r>
                <a:rPr lang="am-ET" sz="1600" dirty="0">
                  <a:solidFill>
                    <a:srgbClr val="034B64"/>
                  </a:solidFill>
                  <a:latin typeface="Century Gothic" panose="020B0502020202020204" pitchFamily="34" charset="0"/>
                  <a:cs typeface="Segoe UI" panose="020B0502040204020203" pitchFamily="34" charset="0"/>
                </a:rPr>
                <a:t>አቀፍ መመዘኛዎች ከፍተኛ </a:t>
              </a:r>
              <a:r>
                <a:rPr lang="cy-GB" sz="1600" dirty="0" smtClean="0">
                  <a:solidFill>
                    <a:srgbClr val="034B64"/>
                  </a:solidFill>
                  <a:latin typeface="Century Gothic" panose="020B0502020202020204" pitchFamily="34" charset="0"/>
                  <a:cs typeface="Segoe UI" panose="020B0502040204020203" pitchFamily="34" charset="0"/>
                </a:rPr>
                <a:t>ነው ባይባልም</a:t>
              </a:r>
              <a:r>
                <a:rPr lang="en-US" sz="1200" dirty="0" smtClean="0">
                  <a:solidFill>
                    <a:srgbClr val="034B64"/>
                  </a:solidFill>
                  <a:latin typeface="Century Gothic" panose="020B0502020202020204" pitchFamily="34" charset="0"/>
                  <a:cs typeface="Segoe UI" panose="020B0502040204020203" pitchFamily="34" charset="0"/>
                </a:rPr>
                <a:t>…</a:t>
              </a:r>
              <a:endParaRPr lang="en-US" sz="1200" dirty="0">
                <a:solidFill>
                  <a:srgbClr val="034B64"/>
                </a:solidFill>
                <a:latin typeface="Century Gothic" panose="020B0502020202020204" pitchFamily="34" charset="0"/>
                <a:cs typeface="Segoe UI" panose="020B0502040204020203" pitchFamily="34" charset="0"/>
              </a:endParaRPr>
            </a:p>
            <a:p>
              <a:pPr marL="285750" indent="-285750">
                <a:lnSpc>
                  <a:spcPct val="150000"/>
                </a:lnSpc>
                <a:buClr>
                  <a:srgbClr val="034B64"/>
                </a:buClr>
                <a:buFont typeface="Wingdings" panose="05000000000000000000" pitchFamily="2" charset="2"/>
                <a:buChar char="§"/>
              </a:pPr>
              <a:r>
                <a:rPr lang="am-ET" sz="1600" dirty="0">
                  <a:solidFill>
                    <a:srgbClr val="034B64"/>
                  </a:solidFill>
                  <a:latin typeface="Century Gothic" panose="020B0502020202020204" pitchFamily="34" charset="0"/>
                  <a:cs typeface="Segoe UI" panose="020B0502040204020203" pitchFamily="34" charset="0"/>
                </a:rPr>
                <a:t>የፕሮጅክቶች አፈጻጸም ደካማ መሆን እያሽቆለቆለ ከመጣው ከገቢ ንግድ አፈጻጻም ጋር ተዳምሮ </a:t>
              </a:r>
              <a:r>
                <a:rPr lang="en-US" sz="1600" dirty="0" smtClean="0">
                  <a:solidFill>
                    <a:srgbClr val="034B64"/>
                  </a:solidFill>
                  <a:latin typeface="Century Gothic" panose="020B0502020202020204" pitchFamily="34" charset="0"/>
                  <a:cs typeface="Segoe UI" panose="020B0502040204020203" pitchFamily="34" charset="0"/>
                </a:rPr>
                <a:t>…</a:t>
              </a:r>
              <a:endParaRPr lang="en-US" sz="1600" dirty="0">
                <a:solidFill>
                  <a:srgbClr val="034B64"/>
                </a:solidFill>
                <a:latin typeface="Century Gothic" panose="020B0502020202020204" pitchFamily="34" charset="0"/>
                <a:cs typeface="Segoe UI" panose="020B0502040204020203" pitchFamily="34" charset="0"/>
              </a:endParaRPr>
            </a:p>
            <a:p>
              <a:pPr marL="285750" indent="-285750">
                <a:lnSpc>
                  <a:spcPct val="150000"/>
                </a:lnSpc>
                <a:buClr>
                  <a:srgbClr val="034B64"/>
                </a:buClr>
                <a:buFont typeface="Wingdings" panose="05000000000000000000" pitchFamily="2" charset="2"/>
                <a:buChar char="§"/>
              </a:pPr>
              <a:r>
                <a:rPr lang="am-ET" sz="1600" dirty="0">
                  <a:solidFill>
                    <a:srgbClr val="034B64"/>
                  </a:solidFill>
                  <a:latin typeface="Century Gothic" panose="020B0502020202020204" pitchFamily="34" charset="0"/>
                  <a:cs typeface="Segoe UI" panose="020B0502040204020203" pitchFamily="34" charset="0"/>
                </a:rPr>
                <a:t>የሀገሪቱን የዕዳ ጫና ሁኔታ ከፍተኛ ስጋት ደረጃ </a:t>
              </a:r>
              <a:r>
                <a:rPr lang="am-ET" sz="1600" dirty="0" smtClean="0">
                  <a:solidFill>
                    <a:srgbClr val="034B64"/>
                  </a:solidFill>
                  <a:latin typeface="Century Gothic" panose="020B0502020202020204" pitchFamily="34" charset="0"/>
                  <a:cs typeface="Segoe UI" panose="020B0502040204020203" pitchFamily="34" charset="0"/>
                </a:rPr>
                <a:t>እን</a:t>
              </a:r>
              <a:r>
                <a:rPr lang="cy-GB" sz="1600" dirty="0" smtClean="0">
                  <a:solidFill>
                    <a:srgbClr val="034B64"/>
                  </a:solidFill>
                  <a:latin typeface="Century Gothic" panose="020B0502020202020204" pitchFamily="34" charset="0"/>
                  <a:cs typeface="Segoe UI" panose="020B0502040204020203" pitchFamily="34" charset="0"/>
                </a:rPr>
                <a:t>ዲ</a:t>
              </a:r>
              <a:r>
                <a:rPr lang="am-ET" sz="1600" dirty="0" smtClean="0">
                  <a:solidFill>
                    <a:srgbClr val="034B64"/>
                  </a:solidFill>
                  <a:latin typeface="Century Gothic" panose="020B0502020202020204" pitchFamily="34" charset="0"/>
                  <a:cs typeface="Segoe UI" panose="020B0502040204020203" pitchFamily="34" charset="0"/>
                </a:rPr>
                <a:t>መደብ </a:t>
              </a:r>
              <a:r>
                <a:rPr lang="am-ET" sz="1600" dirty="0">
                  <a:solidFill>
                    <a:srgbClr val="034B64"/>
                  </a:solidFill>
                  <a:latin typeface="Century Gothic" panose="020B0502020202020204" pitchFamily="34" charset="0"/>
                  <a:cs typeface="Segoe UI" panose="020B0502040204020203" pitchFamily="34" charset="0"/>
                </a:rPr>
                <a:t>አድርጎታል፡፡ </a:t>
              </a:r>
              <a:endParaRPr lang="en-US" sz="1600" dirty="0" smtClean="0">
                <a:solidFill>
                  <a:srgbClr val="034B64"/>
                </a:solidFill>
                <a:latin typeface="Century Gothic" panose="020B0502020202020204" pitchFamily="34" charset="0"/>
                <a:cs typeface="Segoe UI" panose="020B0502040204020203" pitchFamily="34" charset="0"/>
              </a:endParaRPr>
            </a:p>
            <a:p>
              <a:pPr marL="285750" indent="-285750">
                <a:lnSpc>
                  <a:spcPct val="150000"/>
                </a:lnSpc>
                <a:buClr>
                  <a:srgbClr val="034B64"/>
                </a:buClr>
                <a:buFont typeface="Wingdings" panose="05000000000000000000" pitchFamily="2" charset="2"/>
                <a:buChar char="§"/>
              </a:pPr>
              <a:r>
                <a:rPr lang="am-ET" sz="1600" dirty="0">
                  <a:solidFill>
                    <a:srgbClr val="034B64"/>
                  </a:solidFill>
                  <a:latin typeface="Century Gothic" panose="020B0502020202020204" pitchFamily="34" charset="0"/>
                  <a:cs typeface="Segoe UI" panose="020B0502040204020203" pitchFamily="34" charset="0"/>
                </a:rPr>
                <a:t>ይህም በአጠቃላይ ሀገሪቱ በዓለም አቀፍ ደረጃ ያላትን የመበደር ተአማኒነትና አቅም እንዲሸረሽር የሚያደርግ ነው፡፡</a:t>
              </a:r>
              <a:endParaRPr lang="en-US" sz="1600" dirty="0">
                <a:solidFill>
                  <a:srgbClr val="034B64"/>
                </a:solidFill>
                <a:latin typeface="Century Gothic" panose="020B0502020202020204" pitchFamily="34" charset="0"/>
                <a:cs typeface="Segoe UI" panose="020B0502040204020203" pitchFamily="34" charset="0"/>
              </a:endParaRPr>
            </a:p>
          </p:txBody>
        </p:sp>
      </p:grpSp>
      <p:grpSp>
        <p:nvGrpSpPr>
          <p:cNvPr id="13" name="Group 12">
            <a:extLst>
              <a:ext uri="{FF2B5EF4-FFF2-40B4-BE49-F238E27FC236}">
                <a16:creationId xmlns="" xmlns:a16="http://schemas.microsoft.com/office/drawing/2014/main" id="{E24AA623-CF38-42BB-ADA3-8581E9AA5E30}"/>
              </a:ext>
            </a:extLst>
          </p:cNvPr>
          <p:cNvGrpSpPr/>
          <p:nvPr/>
        </p:nvGrpSpPr>
        <p:grpSpPr>
          <a:xfrm>
            <a:off x="8563755" y="318903"/>
            <a:ext cx="420428" cy="366088"/>
            <a:chOff x="8563755" y="318903"/>
            <a:chExt cx="420428" cy="366088"/>
          </a:xfrm>
        </p:grpSpPr>
        <p:sp>
          <p:nvSpPr>
            <p:cNvPr id="14" name="Rectangle: Rounded Corners 10">
              <a:extLst>
                <a:ext uri="{FF2B5EF4-FFF2-40B4-BE49-F238E27FC236}">
                  <a16:creationId xmlns="" xmlns:a16="http://schemas.microsoft.com/office/drawing/2014/main" id="{685EEFF3-3E76-4666-8039-0C69562975B5}"/>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5" name="Rectangle: Rounded Corners 11">
              <a:extLst>
                <a:ext uri="{FF2B5EF4-FFF2-40B4-BE49-F238E27FC236}">
                  <a16:creationId xmlns="" xmlns:a16="http://schemas.microsoft.com/office/drawing/2014/main" id="{167D45AA-CD76-4DAB-9317-2AE6E1509FF0}"/>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8" name="Freeform 42">
              <a:extLst>
                <a:ext uri="{FF2B5EF4-FFF2-40B4-BE49-F238E27FC236}">
                  <a16:creationId xmlns="" xmlns:a16="http://schemas.microsoft.com/office/drawing/2014/main" id="{28F97B64-2E5A-44CB-84AD-7E144DAD4F4B}"/>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19" name="Freeform 43">
              <a:extLst>
                <a:ext uri="{FF2B5EF4-FFF2-40B4-BE49-F238E27FC236}">
                  <a16:creationId xmlns="" xmlns:a16="http://schemas.microsoft.com/office/drawing/2014/main" id="{CE8093A0-F91F-4C95-A474-9634917EFC97}"/>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 name="Freeform 44">
              <a:extLst>
                <a:ext uri="{FF2B5EF4-FFF2-40B4-BE49-F238E27FC236}">
                  <a16:creationId xmlns="" xmlns:a16="http://schemas.microsoft.com/office/drawing/2014/main" id="{1B4F0853-7968-4FF0-8F42-95CDB8E77DCB}"/>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7" name="Group 6">
            <a:extLst>
              <a:ext uri="{FF2B5EF4-FFF2-40B4-BE49-F238E27FC236}">
                <a16:creationId xmlns="" xmlns:a16="http://schemas.microsoft.com/office/drawing/2014/main" id="{60B6EB07-91E1-4CB1-8BCE-F81F1AF167B7}"/>
              </a:ext>
            </a:extLst>
          </p:cNvPr>
          <p:cNvGrpSpPr/>
          <p:nvPr/>
        </p:nvGrpSpPr>
        <p:grpSpPr>
          <a:xfrm>
            <a:off x="1326539" y="1016984"/>
            <a:ext cx="3237562" cy="447290"/>
            <a:chOff x="3355677" y="1167586"/>
            <a:chExt cx="3237562" cy="447290"/>
          </a:xfrm>
        </p:grpSpPr>
        <p:sp>
          <p:nvSpPr>
            <p:cNvPr id="3" name="Rectangle 2">
              <a:extLst>
                <a:ext uri="{FF2B5EF4-FFF2-40B4-BE49-F238E27FC236}">
                  <a16:creationId xmlns="" xmlns:a16="http://schemas.microsoft.com/office/drawing/2014/main" id="{1EB09AF6-9ED9-4866-AA36-1A35A63069C7}"/>
                </a:ext>
              </a:extLst>
            </p:cNvPr>
            <p:cNvSpPr/>
            <p:nvPr/>
          </p:nvSpPr>
          <p:spPr>
            <a:xfrm>
              <a:off x="3513550" y="1167586"/>
              <a:ext cx="3079689" cy="400110"/>
            </a:xfrm>
            <a:prstGeom prst="rect">
              <a:avLst/>
            </a:prstGeom>
          </p:spPr>
          <p:txBody>
            <a:bodyPr wrap="none">
              <a:spAutoFit/>
            </a:bodyPr>
            <a:lstStyle/>
            <a:p>
              <a:r>
                <a:rPr lang="en-US" sz="2000" dirty="0" smtClean="0">
                  <a:solidFill>
                    <a:srgbClr val="034B64"/>
                  </a:solidFill>
                  <a:latin typeface="Century Gothic" panose="020B0502020202020204" pitchFamily="34" charset="0"/>
                </a:rPr>
                <a:t>የመንግሥት የውጭ ዕዳ ጫና ሁኔታ</a:t>
              </a:r>
              <a:endParaRPr lang="en-US" sz="2000" dirty="0">
                <a:solidFill>
                  <a:srgbClr val="034B64"/>
                </a:solidFill>
                <a:latin typeface="Century Gothic" panose="020B0502020202020204" pitchFamily="34" charset="0"/>
              </a:endParaRPr>
            </a:p>
          </p:txBody>
        </p:sp>
        <p:cxnSp>
          <p:nvCxnSpPr>
            <p:cNvPr id="22" name="Straight Arrow Connector 21">
              <a:extLst>
                <a:ext uri="{FF2B5EF4-FFF2-40B4-BE49-F238E27FC236}">
                  <a16:creationId xmlns="" xmlns:a16="http://schemas.microsoft.com/office/drawing/2014/main" id="{9C9A4D88-7288-4496-A746-54C8CB439505}"/>
                </a:ext>
              </a:extLst>
            </p:cNvPr>
            <p:cNvCxnSpPr>
              <a:cxnSpLocks/>
            </p:cNvCxnSpPr>
            <p:nvPr/>
          </p:nvCxnSpPr>
          <p:spPr>
            <a:xfrm>
              <a:off x="3355677" y="1564395"/>
              <a:ext cx="2800476" cy="0"/>
            </a:xfrm>
            <a:prstGeom prst="straightConnector1">
              <a:avLst/>
            </a:prstGeom>
            <a:ln w="3175">
              <a:solidFill>
                <a:schemeClr val="accent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 xmlns:a16="http://schemas.microsoft.com/office/drawing/2014/main" id="{5191EE94-9545-48A4-AC0E-4DE45DA5996E}"/>
                </a:ext>
              </a:extLst>
            </p:cNvPr>
            <p:cNvSpPr/>
            <p:nvPr/>
          </p:nvSpPr>
          <p:spPr>
            <a:xfrm>
              <a:off x="4732547" y="1513912"/>
              <a:ext cx="101726" cy="100964"/>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077127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17</a:t>
            </a:r>
          </a:p>
        </p:txBody>
      </p:sp>
      <p:grpSp>
        <p:nvGrpSpPr>
          <p:cNvPr id="2" name="Group 1">
            <a:extLst>
              <a:ext uri="{FF2B5EF4-FFF2-40B4-BE49-F238E27FC236}">
                <a16:creationId xmlns="" xmlns:a16="http://schemas.microsoft.com/office/drawing/2014/main" id="{055C1071-77AC-4959-9904-775C978527DB}"/>
              </a:ext>
            </a:extLst>
          </p:cNvPr>
          <p:cNvGrpSpPr/>
          <p:nvPr/>
        </p:nvGrpSpPr>
        <p:grpSpPr>
          <a:xfrm>
            <a:off x="904775" y="122832"/>
            <a:ext cx="7880982" cy="847573"/>
            <a:chOff x="904775" y="122832"/>
            <a:chExt cx="7880982" cy="847573"/>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83160" cy="847573"/>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am-ET" sz="2000" b="1" dirty="0">
                  <a:solidFill>
                    <a:srgbClr val="FFFFFF"/>
                  </a:solidFill>
                  <a:latin typeface="Century Gothic" panose="020B0502020202020204" pitchFamily="34" charset="0"/>
                  <a:cs typeface="Segoe UI" panose="020B0502040204020203" pitchFamily="34" charset="0"/>
                  <a:sym typeface="Barlow"/>
                </a:rPr>
                <a:t>ከአገር ውስጥ </a:t>
              </a:r>
              <a:r>
                <a:rPr lang="en-US" sz="2000" b="1" dirty="0" smtClean="0">
                  <a:solidFill>
                    <a:srgbClr val="FFFFFF"/>
                  </a:solidFill>
                  <a:latin typeface="Century Gothic" panose="020B0502020202020204" pitchFamily="34" charset="0"/>
                  <a:cs typeface="Segoe UI" panose="020B0502040204020203" pitchFamily="34" charset="0"/>
                  <a:sym typeface="Barlow"/>
                </a:rPr>
                <a:t> መንግሥት በስፋት  </a:t>
              </a:r>
              <a:r>
                <a:rPr lang="am-ET" sz="2000" b="1" dirty="0" smtClean="0">
                  <a:solidFill>
                    <a:srgbClr val="FFFFFF"/>
                  </a:solidFill>
                  <a:latin typeface="Century Gothic" panose="020B0502020202020204" pitchFamily="34" charset="0"/>
                  <a:cs typeface="Segoe UI" panose="020B0502040204020203" pitchFamily="34" charset="0"/>
                  <a:sym typeface="Barlow"/>
                </a:rPr>
                <a:t>የወሰደው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ብድር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የግሉን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ዘርፍ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የመበደር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እድ</a:t>
              </a:r>
              <a:r>
                <a:rPr lang="en-US" sz="2000" b="1" dirty="0" smtClean="0">
                  <a:solidFill>
                    <a:srgbClr val="FFFFFF"/>
                  </a:solidFill>
                  <a:latin typeface="Century Gothic" panose="020B0502020202020204" pitchFamily="34" charset="0"/>
                  <a:cs typeface="Segoe UI" panose="020B0502040204020203" pitchFamily="34" charset="0"/>
                  <a:sym typeface="Barlow"/>
                </a:rPr>
                <a:t>ል  </a:t>
              </a:r>
              <a:r>
                <a:rPr lang="am-ET" sz="2000" b="1" dirty="0" smtClean="0">
                  <a:solidFill>
                    <a:srgbClr val="FFFFFF"/>
                  </a:solidFill>
                  <a:latin typeface="Century Gothic" panose="020B0502020202020204" pitchFamily="34" charset="0"/>
                  <a:cs typeface="Segoe UI" panose="020B0502040204020203" pitchFamily="34" charset="0"/>
                  <a:sym typeface="Barlow"/>
                </a:rPr>
                <a:t>ጠባብ </a:t>
              </a:r>
              <a:r>
                <a:rPr lang="am-ET" sz="2000" b="1" dirty="0">
                  <a:solidFill>
                    <a:srgbClr val="FFFFFF"/>
                  </a:solidFill>
                  <a:latin typeface="Century Gothic" panose="020B0502020202020204" pitchFamily="34" charset="0"/>
                  <a:cs typeface="Segoe UI" panose="020B0502040204020203" pitchFamily="34" charset="0"/>
                  <a:sym typeface="Barlow"/>
                </a:rPr>
                <a:t>አድረጎታል</a:t>
              </a:r>
              <a:r>
                <a:rPr lang="en-GB" sz="2000" b="1" dirty="0" smtClean="0">
                  <a:solidFill>
                    <a:srgbClr val="FFFFFF"/>
                  </a:solidFill>
                  <a:latin typeface="Century Gothic" panose="020B0502020202020204" pitchFamily="34" charset="0"/>
                  <a:cs typeface="Segoe UI" panose="020B0502040204020203" pitchFamily="34" charset="0"/>
                  <a:sym typeface="Barlow"/>
                </a:rPr>
                <a:t>…</a:t>
              </a:r>
              <a:endParaRPr lang="en-GB" sz="2000" b="1" dirty="0">
                <a:solidFill>
                  <a:srgbClr val="FFFFFF"/>
                </a:solidFill>
                <a:latin typeface="Century Gothic" panose="020B0502020202020204" pitchFamily="34" charset="0"/>
                <a:cs typeface="Segoe UI" panose="020B0502040204020203" pitchFamily="34" charset="0"/>
                <a:sym typeface="Barlow"/>
              </a:endParaRPr>
            </a:p>
          </p:txBody>
        </p:sp>
      </p:grpSp>
      <p:grpSp>
        <p:nvGrpSpPr>
          <p:cNvPr id="22" name="Group 21">
            <a:extLst>
              <a:ext uri="{FF2B5EF4-FFF2-40B4-BE49-F238E27FC236}">
                <a16:creationId xmlns="" xmlns:a16="http://schemas.microsoft.com/office/drawing/2014/main" id="{4C688BC3-7819-4EBE-B985-3C5D5A86E2C0}"/>
              </a:ext>
            </a:extLst>
          </p:cNvPr>
          <p:cNvGrpSpPr/>
          <p:nvPr/>
        </p:nvGrpSpPr>
        <p:grpSpPr>
          <a:xfrm>
            <a:off x="8563755" y="318903"/>
            <a:ext cx="420428" cy="366088"/>
            <a:chOff x="8563755" y="318903"/>
            <a:chExt cx="420428" cy="366088"/>
          </a:xfrm>
        </p:grpSpPr>
        <p:sp>
          <p:nvSpPr>
            <p:cNvPr id="23" name="Rectangle: Rounded Corners 10">
              <a:extLst>
                <a:ext uri="{FF2B5EF4-FFF2-40B4-BE49-F238E27FC236}">
                  <a16:creationId xmlns="" xmlns:a16="http://schemas.microsoft.com/office/drawing/2014/main" id="{70DC9A69-289B-447B-B40F-128C30476568}"/>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4" name="Rectangle: Rounded Corners 11">
              <a:extLst>
                <a:ext uri="{FF2B5EF4-FFF2-40B4-BE49-F238E27FC236}">
                  <a16:creationId xmlns="" xmlns:a16="http://schemas.microsoft.com/office/drawing/2014/main" id="{A7381A5F-6D52-4994-BC35-D2579B16F3F3}"/>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25" name="Freeform 42">
              <a:extLst>
                <a:ext uri="{FF2B5EF4-FFF2-40B4-BE49-F238E27FC236}">
                  <a16:creationId xmlns="" xmlns:a16="http://schemas.microsoft.com/office/drawing/2014/main" id="{CD3310F2-D3E3-4D46-97CF-6007FE3F0C33}"/>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6" name="Freeform 43">
              <a:extLst>
                <a:ext uri="{FF2B5EF4-FFF2-40B4-BE49-F238E27FC236}">
                  <a16:creationId xmlns="" xmlns:a16="http://schemas.microsoft.com/office/drawing/2014/main" id="{35F678B1-7B29-4201-BADF-12BE866E778E}"/>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7" name="Freeform 44">
              <a:extLst>
                <a:ext uri="{FF2B5EF4-FFF2-40B4-BE49-F238E27FC236}">
                  <a16:creationId xmlns="" xmlns:a16="http://schemas.microsoft.com/office/drawing/2014/main" id="{4AEC0294-FA45-446D-B27D-FF4E8F064B1E}"/>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aphicFrame>
        <p:nvGraphicFramePr>
          <p:cNvPr id="37" name="Chart 36">
            <a:extLst>
              <a:ext uri="{FF2B5EF4-FFF2-40B4-BE49-F238E27FC236}">
                <a16:creationId xmlns="" xmlns:a16="http://schemas.microsoft.com/office/drawing/2014/main" id="{48B9C136-DD9D-44F2-8084-E02075BB4179}"/>
              </a:ext>
            </a:extLst>
          </p:cNvPr>
          <p:cNvGraphicFramePr>
            <a:graphicFrameLocks/>
          </p:cNvGraphicFramePr>
          <p:nvPr>
            <p:extLst>
              <p:ext uri="{D42A27DB-BD31-4B8C-83A1-F6EECF244321}">
                <p14:modId xmlns:p14="http://schemas.microsoft.com/office/powerpoint/2010/main" val="3329924293"/>
              </p:ext>
            </p:extLst>
          </p:nvPr>
        </p:nvGraphicFramePr>
        <p:xfrm>
          <a:off x="904777" y="1081707"/>
          <a:ext cx="3817348" cy="36768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 xmlns:a16="http://schemas.microsoft.com/office/drawing/2014/main" id="{C122C406-41F0-4783-B35C-B41AFCEB6E6D}"/>
              </a:ext>
            </a:extLst>
          </p:cNvPr>
          <p:cNvGraphicFramePr>
            <a:graphicFrameLocks/>
          </p:cNvGraphicFramePr>
          <p:nvPr>
            <p:extLst>
              <p:ext uri="{D42A27DB-BD31-4B8C-83A1-F6EECF244321}">
                <p14:modId xmlns:p14="http://schemas.microsoft.com/office/powerpoint/2010/main" val="1149182859"/>
              </p:ext>
            </p:extLst>
          </p:nvPr>
        </p:nvGraphicFramePr>
        <p:xfrm>
          <a:off x="4709388" y="1066292"/>
          <a:ext cx="3817348" cy="37579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5238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18</a:t>
            </a:r>
          </a:p>
        </p:txBody>
      </p:sp>
      <p:grpSp>
        <p:nvGrpSpPr>
          <p:cNvPr id="2" name="Group 1">
            <a:extLst>
              <a:ext uri="{FF2B5EF4-FFF2-40B4-BE49-F238E27FC236}">
                <a16:creationId xmlns="" xmlns:a16="http://schemas.microsoft.com/office/drawing/2014/main" id="{055C1071-77AC-4959-9904-775C978527DB}"/>
              </a:ext>
            </a:extLst>
          </p:cNvPr>
          <p:cNvGrpSpPr/>
          <p:nvPr/>
        </p:nvGrpSpPr>
        <p:grpSpPr>
          <a:xfrm>
            <a:off x="904775" y="122832"/>
            <a:ext cx="7880982" cy="847573"/>
            <a:chOff x="904775" y="122832"/>
            <a:chExt cx="7880982" cy="847573"/>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847573"/>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2000" b="1" dirty="0">
                  <a:solidFill>
                    <a:srgbClr val="FFFFFF"/>
                  </a:solidFill>
                  <a:latin typeface="Century Gothic" panose="020B0502020202020204" pitchFamily="34" charset="0"/>
                  <a:cs typeface="Segoe UI" panose="020B0502040204020203" pitchFamily="34" charset="0"/>
                  <a:sym typeface="Barlow"/>
                </a:rPr>
                <a:t>… </a:t>
              </a:r>
              <a:r>
                <a:rPr lang="en-GB" sz="2000" b="1" dirty="0" smtClean="0">
                  <a:solidFill>
                    <a:srgbClr val="FFFFFF"/>
                  </a:solidFill>
                  <a:latin typeface="Century Gothic" panose="020B0502020202020204" pitchFamily="34" charset="0"/>
                  <a:cs typeface="Segoe UI" panose="020B0502040204020203" pitchFamily="34" charset="0"/>
                  <a:sym typeface="Barlow"/>
                </a:rPr>
                <a:t>በተጨማሪም ለከፍተኛ  የዋጋ ንረት  </a:t>
              </a:r>
              <a:r>
                <a:rPr lang="am-ET" sz="2000" b="1" dirty="0" smtClean="0">
                  <a:solidFill>
                    <a:srgbClr val="FFFFFF"/>
                  </a:solidFill>
                  <a:latin typeface="Century Gothic" panose="020B0502020202020204" pitchFamily="34" charset="0"/>
                  <a:cs typeface="Segoe UI" panose="020B0502040204020203" pitchFamily="34" charset="0"/>
                  <a:sym typeface="Barlow"/>
                </a:rPr>
                <a:t>አስተዋጽኦ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ማድረጋቸው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ግልጽ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ነው</a:t>
              </a:r>
              <a:r>
                <a:rPr lang="en-GB" sz="2000" b="1" dirty="0" smtClean="0">
                  <a:solidFill>
                    <a:srgbClr val="FFFFFF"/>
                  </a:solidFill>
                  <a:latin typeface="Century Gothic" panose="020B0502020202020204" pitchFamily="34" charset="0"/>
                  <a:cs typeface="Segoe UI" panose="020B0502040204020203" pitchFamily="34" charset="0"/>
                  <a:sym typeface="Barlow"/>
                </a:rPr>
                <a:t> </a:t>
              </a:r>
              <a:endParaRPr lang="en-GB" sz="2000" b="1" dirty="0">
                <a:solidFill>
                  <a:srgbClr val="FFFFFF"/>
                </a:solidFill>
                <a:latin typeface="Century Gothic" panose="020B0502020202020204" pitchFamily="34" charset="0"/>
                <a:cs typeface="Segoe UI" panose="020B0502040204020203" pitchFamily="34" charset="0"/>
                <a:sym typeface="Barlow"/>
              </a:endParaRPr>
            </a:p>
          </p:txBody>
        </p:sp>
      </p:grpSp>
      <p:grpSp>
        <p:nvGrpSpPr>
          <p:cNvPr id="22" name="Group 21">
            <a:extLst>
              <a:ext uri="{FF2B5EF4-FFF2-40B4-BE49-F238E27FC236}">
                <a16:creationId xmlns="" xmlns:a16="http://schemas.microsoft.com/office/drawing/2014/main" id="{4C688BC3-7819-4EBE-B985-3C5D5A86E2C0}"/>
              </a:ext>
            </a:extLst>
          </p:cNvPr>
          <p:cNvGrpSpPr/>
          <p:nvPr/>
        </p:nvGrpSpPr>
        <p:grpSpPr>
          <a:xfrm>
            <a:off x="8563755" y="318903"/>
            <a:ext cx="420428" cy="366088"/>
            <a:chOff x="8563755" y="318903"/>
            <a:chExt cx="420428" cy="366088"/>
          </a:xfrm>
        </p:grpSpPr>
        <p:sp>
          <p:nvSpPr>
            <p:cNvPr id="23" name="Rectangle: Rounded Corners 10">
              <a:extLst>
                <a:ext uri="{FF2B5EF4-FFF2-40B4-BE49-F238E27FC236}">
                  <a16:creationId xmlns="" xmlns:a16="http://schemas.microsoft.com/office/drawing/2014/main" id="{70DC9A69-289B-447B-B40F-128C30476568}"/>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4" name="Rectangle: Rounded Corners 11">
              <a:extLst>
                <a:ext uri="{FF2B5EF4-FFF2-40B4-BE49-F238E27FC236}">
                  <a16:creationId xmlns="" xmlns:a16="http://schemas.microsoft.com/office/drawing/2014/main" id="{A7381A5F-6D52-4994-BC35-D2579B16F3F3}"/>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25" name="Freeform 42">
              <a:extLst>
                <a:ext uri="{FF2B5EF4-FFF2-40B4-BE49-F238E27FC236}">
                  <a16:creationId xmlns="" xmlns:a16="http://schemas.microsoft.com/office/drawing/2014/main" id="{CD3310F2-D3E3-4D46-97CF-6007FE3F0C33}"/>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6" name="Freeform 43">
              <a:extLst>
                <a:ext uri="{FF2B5EF4-FFF2-40B4-BE49-F238E27FC236}">
                  <a16:creationId xmlns="" xmlns:a16="http://schemas.microsoft.com/office/drawing/2014/main" id="{35F678B1-7B29-4201-BADF-12BE866E778E}"/>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7" name="Freeform 44">
              <a:extLst>
                <a:ext uri="{FF2B5EF4-FFF2-40B4-BE49-F238E27FC236}">
                  <a16:creationId xmlns="" xmlns:a16="http://schemas.microsoft.com/office/drawing/2014/main" id="{4AEC0294-FA45-446D-B27D-FF4E8F064B1E}"/>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aphicFrame>
        <p:nvGraphicFramePr>
          <p:cNvPr id="14" name="Chart 13">
            <a:extLst>
              <a:ext uri="{FF2B5EF4-FFF2-40B4-BE49-F238E27FC236}">
                <a16:creationId xmlns="" xmlns:a16="http://schemas.microsoft.com/office/drawing/2014/main" id="{0E40212C-BC7F-41C2-A320-278E97EF3BD9}"/>
              </a:ext>
            </a:extLst>
          </p:cNvPr>
          <p:cNvGraphicFramePr>
            <a:graphicFrameLocks/>
          </p:cNvGraphicFramePr>
          <p:nvPr>
            <p:extLst>
              <p:ext uri="{D42A27DB-BD31-4B8C-83A1-F6EECF244321}">
                <p14:modId xmlns:p14="http://schemas.microsoft.com/office/powerpoint/2010/main" val="3714277123"/>
              </p:ext>
            </p:extLst>
          </p:nvPr>
        </p:nvGraphicFramePr>
        <p:xfrm>
          <a:off x="1112295" y="1018653"/>
          <a:ext cx="3837294" cy="284561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 xmlns:a16="http://schemas.microsoft.com/office/drawing/2014/main" id="{669200E8-8C92-4721-A78F-6471BC1D3A06}"/>
              </a:ext>
            </a:extLst>
          </p:cNvPr>
          <p:cNvGrpSpPr/>
          <p:nvPr/>
        </p:nvGrpSpPr>
        <p:grpSpPr>
          <a:xfrm>
            <a:off x="4949589" y="970405"/>
            <a:ext cx="4132075" cy="4524315"/>
            <a:chOff x="3270914" y="808028"/>
            <a:chExt cx="5164415" cy="4874253"/>
          </a:xfrm>
        </p:grpSpPr>
        <p:grpSp>
          <p:nvGrpSpPr>
            <p:cNvPr id="16" name="Group 15">
              <a:extLst>
                <a:ext uri="{FF2B5EF4-FFF2-40B4-BE49-F238E27FC236}">
                  <a16:creationId xmlns="" xmlns:a16="http://schemas.microsoft.com/office/drawing/2014/main" id="{D1BAE5C9-B50E-4972-9CAE-F7612F1C759A}"/>
                </a:ext>
              </a:extLst>
            </p:cNvPr>
            <p:cNvGrpSpPr/>
            <p:nvPr/>
          </p:nvGrpSpPr>
          <p:grpSpPr>
            <a:xfrm>
              <a:off x="3270914" y="866243"/>
              <a:ext cx="5164415" cy="4328997"/>
              <a:chOff x="1842494" y="1235168"/>
              <a:chExt cx="4562967" cy="6062174"/>
            </a:xfrm>
          </p:grpSpPr>
          <p:sp>
            <p:nvSpPr>
              <p:cNvPr id="20" name="Rectangle: Rounded Corners 19">
                <a:extLst>
                  <a:ext uri="{FF2B5EF4-FFF2-40B4-BE49-F238E27FC236}">
                    <a16:creationId xmlns="" xmlns:a16="http://schemas.microsoft.com/office/drawing/2014/main" id="{283D749D-F9CA-4B05-9324-A6F444F9BAC9}"/>
                  </a:ext>
                </a:extLst>
              </p:cNvPr>
              <p:cNvSpPr/>
              <p:nvPr/>
            </p:nvSpPr>
            <p:spPr>
              <a:xfrm>
                <a:off x="1842495" y="1235168"/>
                <a:ext cx="4562966" cy="6062174"/>
              </a:xfrm>
              <a:prstGeom prst="roundRect">
                <a:avLst>
                  <a:gd name="adj" fmla="val 2208"/>
                </a:avLst>
              </a:prstGeom>
              <a:solidFill>
                <a:schemeClr val="bg1">
                  <a:lumMod val="95000"/>
                </a:schemeClr>
              </a:solidFill>
              <a:ln w="31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 xmlns:a16="http://schemas.microsoft.com/office/drawing/2014/main" id="{D369A980-C4EA-446C-B9C6-864720FB5B98}"/>
                  </a:ext>
                </a:extLst>
              </p:cNvPr>
              <p:cNvCxnSpPr>
                <a:cxnSpLocks/>
              </p:cNvCxnSpPr>
              <p:nvPr/>
            </p:nvCxnSpPr>
            <p:spPr>
              <a:xfrm>
                <a:off x="1842494" y="1990781"/>
                <a:ext cx="0" cy="3416494"/>
              </a:xfrm>
              <a:prstGeom prst="line">
                <a:avLst/>
              </a:prstGeom>
              <a:ln w="12700">
                <a:solidFill>
                  <a:srgbClr val="034B64"/>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 xmlns:a16="http://schemas.microsoft.com/office/drawing/2014/main" id="{F442696E-135C-4589-97A4-5E38BB4A4EA0}"/>
                </a:ext>
              </a:extLst>
            </p:cNvPr>
            <p:cNvSpPr/>
            <p:nvPr/>
          </p:nvSpPr>
          <p:spPr>
            <a:xfrm>
              <a:off x="3481841" y="808028"/>
              <a:ext cx="4830863" cy="4874253"/>
            </a:xfrm>
            <a:prstGeom prst="rect">
              <a:avLst/>
            </a:prstGeom>
          </p:spPr>
          <p:txBody>
            <a:bodyPr wrap="square">
              <a:spAutoFit/>
            </a:bodyPr>
            <a:lstStyle/>
            <a:p>
              <a:pPr>
                <a:lnSpc>
                  <a:spcPct val="150000"/>
                </a:lnSpc>
              </a:pPr>
              <a:r>
                <a:rPr lang="am-ET" dirty="0">
                  <a:solidFill>
                    <a:srgbClr val="034B64"/>
                  </a:solidFill>
                  <a:latin typeface="Century Gothic" panose="020B0502020202020204" pitchFamily="34" charset="0"/>
                </a:rPr>
                <a:t>ባለፉት 15 ዓመታት የነበረው ዓመታዊ አማካይ የዋጋ ንረት 15 በመቶ ያህል ነበር፡፡ ይህ ዓይነቱ ከፍተኛ የዋጋ ንረት </a:t>
              </a:r>
              <a:r>
                <a:rPr lang="am-ET" dirty="0" smtClean="0">
                  <a:solidFill>
                    <a:srgbClr val="034B64"/>
                  </a:solidFill>
                  <a:latin typeface="Nyala" pitchFamily="2" charset="0"/>
                </a:rPr>
                <a:t>በአ</a:t>
              </a:r>
              <a:r>
                <a:rPr lang="en-US" dirty="0">
                  <a:solidFill>
                    <a:srgbClr val="034B64"/>
                  </a:solidFill>
                  <a:latin typeface="Nyala" pitchFamily="2" charset="0"/>
                </a:rPr>
                <a:t>ጠ</a:t>
              </a:r>
              <a:r>
                <a:rPr lang="am-ET" dirty="0" smtClean="0">
                  <a:solidFill>
                    <a:srgbClr val="034B64"/>
                  </a:solidFill>
                  <a:latin typeface="Nyala" pitchFamily="2" charset="0"/>
                </a:rPr>
                <a:t>ቃላይ</a:t>
              </a:r>
              <a:r>
                <a:rPr lang="am-ET" dirty="0" smtClean="0">
                  <a:solidFill>
                    <a:srgbClr val="034B64"/>
                  </a:solidFill>
                  <a:latin typeface="Century Gothic" panose="020B0502020202020204" pitchFamily="34" charset="0"/>
                </a:rPr>
                <a:t> </a:t>
              </a:r>
              <a:r>
                <a:rPr lang="am-ET" dirty="0">
                  <a:solidFill>
                    <a:srgbClr val="034B64"/>
                  </a:solidFill>
                  <a:latin typeface="Century Gothic" panose="020B0502020202020204" pitchFamily="34" charset="0"/>
                </a:rPr>
                <a:t>ኢኮኖሚ ላይ ከፍተኛ ተጽዕኖ የሚኖረው ሲሆን ከነዚህም ውስጥ</a:t>
              </a:r>
              <a:r>
                <a:rPr lang="am-ET" dirty="0" smtClean="0">
                  <a:solidFill>
                    <a:srgbClr val="034B64"/>
                  </a:solidFill>
                  <a:latin typeface="Century Gothic" panose="020B0502020202020204" pitchFamily="34" charset="0"/>
                </a:rPr>
                <a:t>፡</a:t>
              </a:r>
              <a:endParaRPr lang="en-US" dirty="0" smtClean="0">
                <a:solidFill>
                  <a:srgbClr val="034B64"/>
                </a:solidFill>
                <a:latin typeface="Century Gothic" panose="020B0502020202020204" pitchFamily="34" charset="0"/>
              </a:endParaRPr>
            </a:p>
            <a:p>
              <a:pPr marL="171450" indent="-171450">
                <a:lnSpc>
                  <a:spcPct val="150000"/>
                </a:lnSpc>
                <a:buFont typeface="Arial" pitchFamily="34" charset="0"/>
                <a:buChar char="•"/>
              </a:pPr>
              <a:r>
                <a:rPr lang="am-ET" sz="1500" dirty="0">
                  <a:solidFill>
                    <a:srgbClr val="034B64"/>
                  </a:solidFill>
                  <a:latin typeface="Century Gothic" panose="020B0502020202020204" pitchFamily="34" charset="0"/>
                </a:rPr>
                <a:t>እያሽቆለቆላ የመጣው የገንዘብ የመግዛት አቅም በተለይም ቋሚና </a:t>
              </a:r>
              <a:r>
                <a:rPr lang="am-ET" sz="1500" dirty="0" smtClean="0">
                  <a:solidFill>
                    <a:srgbClr val="034B64"/>
                  </a:solidFill>
                  <a:latin typeface="Century Gothic" panose="020B0502020202020204" pitchFamily="34" charset="0"/>
                </a:rPr>
                <a:t>ወ</a:t>
              </a:r>
              <a:r>
                <a:rPr lang="cy-GB" sz="1500" dirty="0" smtClean="0">
                  <a:solidFill>
                    <a:srgbClr val="034B64"/>
                  </a:solidFill>
                  <a:latin typeface="Century Gothic" panose="020B0502020202020204" pitchFamily="34" charset="0"/>
                </a:rPr>
                <a:t>ርሃዊ </a:t>
              </a:r>
              <a:r>
                <a:rPr lang="am-ET" sz="1500" dirty="0" smtClean="0">
                  <a:solidFill>
                    <a:srgbClr val="034B64"/>
                  </a:solidFill>
                  <a:latin typeface="Century Gothic" panose="020B0502020202020204" pitchFamily="34" charset="0"/>
                </a:rPr>
                <a:t>ገቢ </a:t>
              </a:r>
              <a:r>
                <a:rPr lang="am-ET" sz="1500" dirty="0">
                  <a:solidFill>
                    <a:srgbClr val="034B64"/>
                  </a:solidFill>
                  <a:latin typeface="Century Gothic" panose="020B0502020202020204" pitchFamily="34" charset="0"/>
                </a:rPr>
                <a:t>በሚያገኙና በዝቅተኛ የኑሮ ደረጃ በሚገኙ የህብረትሰብ ከፍሎች ላይ ከፍተኛ ተጽዕኖ መፍጠሩ፤</a:t>
              </a:r>
            </a:p>
            <a:p>
              <a:pPr marL="227013" indent="-227013">
                <a:lnSpc>
                  <a:spcPct val="150000"/>
                </a:lnSpc>
                <a:buFont typeface="Wingdings" panose="05000000000000000000" pitchFamily="2" charset="2"/>
                <a:buChar char="§"/>
              </a:pPr>
              <a:r>
                <a:rPr lang="am-ET" sz="1500" dirty="0">
                  <a:solidFill>
                    <a:srgbClr val="034B64"/>
                  </a:solidFill>
                  <a:latin typeface="Century Gothic" panose="020B0502020202020204" pitchFamily="34" charset="0"/>
                </a:rPr>
                <a:t>የወለድ </a:t>
              </a:r>
              <a:r>
                <a:rPr lang="am-ET" sz="1500" dirty="0" smtClean="0">
                  <a:solidFill>
                    <a:srgbClr val="034B64"/>
                  </a:solidFill>
                  <a:latin typeface="Century Gothic" panose="020B0502020202020204" pitchFamily="34" charset="0"/>
                </a:rPr>
                <a:t>ምጣኔ</a:t>
              </a:r>
              <a:r>
                <a:rPr lang="en-US" sz="1500" dirty="0" smtClean="0">
                  <a:solidFill>
                    <a:srgbClr val="034B64"/>
                  </a:solidFill>
                  <a:latin typeface="Nyala" pitchFamily="2" charset="0"/>
                </a:rPr>
                <a:t>ው(real </a:t>
              </a:r>
              <a:r>
                <a:rPr lang="en-US" sz="1500" dirty="0">
                  <a:solidFill>
                    <a:srgbClr val="034B64"/>
                  </a:solidFill>
                  <a:latin typeface="Nyala" pitchFamily="2" charset="0"/>
                </a:rPr>
                <a:t>i</a:t>
              </a:r>
              <a:r>
                <a:rPr lang="en-US" sz="1500" dirty="0" smtClean="0">
                  <a:solidFill>
                    <a:srgbClr val="034B64"/>
                  </a:solidFill>
                  <a:latin typeface="Nyala" pitchFamily="2" charset="0"/>
                </a:rPr>
                <a:t>nterest rate)</a:t>
              </a:r>
              <a:r>
                <a:rPr lang="am-ET" sz="1500" dirty="0" smtClean="0">
                  <a:solidFill>
                    <a:srgbClr val="034B64"/>
                  </a:solidFill>
                  <a:latin typeface="Century Gothic" panose="020B0502020202020204" pitchFamily="34" charset="0"/>
                </a:rPr>
                <a:t> </a:t>
              </a:r>
              <a:r>
                <a:rPr lang="am-ET" sz="1500" dirty="0">
                  <a:solidFill>
                    <a:srgbClr val="034B64"/>
                  </a:solidFill>
                  <a:latin typeface="Century Gothic" panose="020B0502020202020204" pitchFamily="34" charset="0"/>
                </a:rPr>
                <a:t>ከዜሮ </a:t>
              </a:r>
              <a:r>
                <a:rPr lang="am-ET" sz="1500" dirty="0" smtClean="0">
                  <a:solidFill>
                    <a:srgbClr val="034B64"/>
                  </a:solidFill>
                  <a:latin typeface="Century Gothic" panose="020B0502020202020204" pitchFamily="34" charset="0"/>
                </a:rPr>
                <a:t>በታች</a:t>
              </a:r>
              <a:r>
                <a:rPr lang="en-GB" sz="1500" dirty="0" smtClean="0">
                  <a:solidFill>
                    <a:srgbClr val="034B64"/>
                  </a:solidFill>
                  <a:latin typeface="Century Gothic" panose="020B0502020202020204" pitchFamily="34" charset="0"/>
                </a:rPr>
                <a:t> </a:t>
              </a:r>
              <a:r>
                <a:rPr lang="am-ET" sz="1500" dirty="0" smtClean="0">
                  <a:solidFill>
                    <a:srgbClr val="034B64"/>
                  </a:solidFill>
                  <a:latin typeface="Century Gothic" panose="020B0502020202020204" pitchFamily="34" charset="0"/>
                </a:rPr>
                <a:t>በ</a:t>
              </a:r>
              <a:r>
                <a:rPr lang="en-US" sz="1500" dirty="0" smtClean="0">
                  <a:solidFill>
                    <a:srgbClr val="034B64"/>
                  </a:solidFill>
                  <a:latin typeface="Nyala" pitchFamily="2" charset="0"/>
                </a:rPr>
                <a:t>መሆኑ</a:t>
              </a:r>
              <a:r>
                <a:rPr lang="am-ET" sz="1500" dirty="0" smtClean="0">
                  <a:solidFill>
                    <a:srgbClr val="034B64"/>
                  </a:solidFill>
                  <a:latin typeface="Century Gothic" panose="020B0502020202020204" pitchFamily="34" charset="0"/>
                </a:rPr>
                <a:t> </a:t>
              </a:r>
              <a:r>
                <a:rPr lang="am-ET" sz="1500" dirty="0">
                  <a:solidFill>
                    <a:srgbClr val="034B64"/>
                  </a:solidFill>
                  <a:latin typeface="Century Gothic" panose="020B0502020202020204" pitchFamily="34" charset="0"/>
                </a:rPr>
                <a:t>በቁጠባ ምጣኔ ላይ ተጽዕኖ የሚፈጥር መሆኑ፤</a:t>
              </a:r>
            </a:p>
            <a:p>
              <a:pPr marL="227013" indent="-227013">
                <a:lnSpc>
                  <a:spcPct val="150000"/>
                </a:lnSpc>
                <a:buFont typeface="Wingdings" panose="05000000000000000000" pitchFamily="2" charset="2"/>
                <a:buChar char="§"/>
              </a:pPr>
              <a:r>
                <a:rPr lang="am-ET" sz="1500" dirty="0">
                  <a:solidFill>
                    <a:srgbClr val="034B64"/>
                  </a:solidFill>
                  <a:latin typeface="Century Gothic" panose="020B0502020202020204" pitchFamily="34" charset="0"/>
                </a:rPr>
                <a:t>የብር ምንዛሬ  ከሌሎች ገንዘቦች ጋር ያለውን ምጣኔ ከሚገባው በላይ ከፍ </a:t>
              </a:r>
              <a:r>
                <a:rPr lang="am-ET" sz="1500" dirty="0" smtClean="0">
                  <a:solidFill>
                    <a:srgbClr val="034B64"/>
                  </a:solidFill>
                  <a:latin typeface="Century Gothic" panose="020B0502020202020204" pitchFamily="34" charset="0"/>
                </a:rPr>
                <a:t>በማ</a:t>
              </a:r>
              <a:r>
                <a:rPr lang="en-US" sz="1500" dirty="0" err="1" smtClean="0">
                  <a:solidFill>
                    <a:srgbClr val="034B64"/>
                  </a:solidFill>
                  <a:latin typeface="Nyala" pitchFamily="2" charset="0"/>
                </a:rPr>
                <a:t>ለቱ</a:t>
              </a:r>
              <a:r>
                <a:rPr lang="am-ET" sz="1500" dirty="0" smtClean="0">
                  <a:solidFill>
                    <a:srgbClr val="034B64"/>
                  </a:solidFill>
                  <a:latin typeface="Century Gothic" panose="020B0502020202020204" pitchFamily="34" charset="0"/>
                </a:rPr>
                <a:t> </a:t>
              </a:r>
              <a:r>
                <a:rPr lang="am-ET" sz="1500" dirty="0">
                  <a:solidFill>
                    <a:srgbClr val="034B64"/>
                  </a:solidFill>
                  <a:latin typeface="Century Gothic" panose="020B0502020202020204" pitchFamily="34" charset="0"/>
                </a:rPr>
                <a:t>በዓለም አቀፍ ተወዳደሪነቱ ላይ አሉታዊ ተፅዕኖ መፍጠሩ</a:t>
              </a:r>
              <a:r>
                <a:rPr lang="am-ET" sz="1500" dirty="0" smtClean="0">
                  <a:solidFill>
                    <a:srgbClr val="034B64"/>
                  </a:solidFill>
                  <a:latin typeface="Century Gothic" panose="020B0502020202020204" pitchFamily="34" charset="0"/>
                </a:rPr>
                <a:t>፤</a:t>
              </a:r>
              <a:endParaRPr lang="cy-GB" sz="1500" dirty="0" smtClean="0">
                <a:solidFill>
                  <a:srgbClr val="034B64"/>
                </a:solidFill>
                <a:latin typeface="Century Gothic" panose="020B0502020202020204" pitchFamily="34" charset="0"/>
              </a:endParaRPr>
            </a:p>
            <a:p>
              <a:pPr marL="227013" indent="-227013">
                <a:lnSpc>
                  <a:spcPct val="150000"/>
                </a:lnSpc>
                <a:buFont typeface="Wingdings" panose="05000000000000000000" pitchFamily="2" charset="2"/>
                <a:buChar char="§"/>
              </a:pPr>
              <a:endParaRPr lang="am-ET" sz="1500" dirty="0">
                <a:solidFill>
                  <a:srgbClr val="034B64"/>
                </a:solidFill>
                <a:latin typeface="Century Gothic" panose="020B0502020202020204" pitchFamily="34" charset="0"/>
              </a:endParaRPr>
            </a:p>
          </p:txBody>
        </p:sp>
      </p:grpSp>
      <p:sp>
        <p:nvSpPr>
          <p:cNvPr id="18" name="Rectangle: Rounded Corners 17">
            <a:extLst>
              <a:ext uri="{FF2B5EF4-FFF2-40B4-BE49-F238E27FC236}">
                <a16:creationId xmlns="" xmlns:a16="http://schemas.microsoft.com/office/drawing/2014/main" id="{DC29A3AF-4A4B-4EF2-832F-8C04CDEEF514}"/>
              </a:ext>
            </a:extLst>
          </p:cNvPr>
          <p:cNvSpPr/>
          <p:nvPr/>
        </p:nvSpPr>
        <p:spPr>
          <a:xfrm>
            <a:off x="904775" y="3848004"/>
            <a:ext cx="4044813" cy="1045131"/>
          </a:xfrm>
          <a:prstGeom prst="roundRect">
            <a:avLst>
              <a:gd name="adj" fmla="val 5068"/>
            </a:avLst>
          </a:prstGeom>
          <a:ln w="6350">
            <a:solidFill>
              <a:schemeClr val="accent4"/>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am-ET" sz="2000" dirty="0">
                <a:solidFill>
                  <a:schemeClr val="accent4"/>
                </a:solidFill>
                <a:latin typeface="Century Gothic" panose="020B0502020202020204" pitchFamily="34" charset="0"/>
                <a:cs typeface="Segoe UI" panose="020B0502040204020203" pitchFamily="34" charset="0"/>
              </a:rPr>
              <a:t>በሌላ በኩል ለውድድር ምቹ ያልሆኑ እና አላስፈላጊ </a:t>
            </a:r>
            <a:r>
              <a:rPr lang="am-ET" sz="2000" dirty="0" smtClean="0">
                <a:solidFill>
                  <a:schemeClr val="accent4"/>
                </a:solidFill>
                <a:latin typeface="Century Gothic" panose="020B0502020202020204" pitchFamily="34" charset="0"/>
                <a:cs typeface="Segoe UI" panose="020B0502040204020203" pitchFamily="34" charset="0"/>
              </a:rPr>
              <a:t>የግ</a:t>
            </a:r>
            <a:r>
              <a:rPr lang="cy-GB" sz="2000" dirty="0" smtClean="0">
                <a:solidFill>
                  <a:schemeClr val="accent4"/>
                </a:solidFill>
                <a:latin typeface="Century Gothic" panose="020B0502020202020204" pitchFamily="34" charset="0"/>
                <a:cs typeface="Segoe UI" panose="020B0502040204020203" pitchFamily="34" charset="0"/>
              </a:rPr>
              <a:t>ብይ</a:t>
            </a:r>
            <a:r>
              <a:rPr lang="am-ET" sz="2000" dirty="0" smtClean="0">
                <a:solidFill>
                  <a:schemeClr val="accent4"/>
                </a:solidFill>
                <a:latin typeface="Century Gothic" panose="020B0502020202020204" pitchFamily="34" charset="0"/>
                <a:cs typeface="Segoe UI" panose="020B0502040204020203" pitchFamily="34" charset="0"/>
              </a:rPr>
              <a:t>ይት </a:t>
            </a:r>
            <a:r>
              <a:rPr lang="am-ET" sz="2000" dirty="0">
                <a:solidFill>
                  <a:schemeClr val="accent4"/>
                </a:solidFill>
                <a:latin typeface="Century Gothic" panose="020B0502020202020204" pitchFamily="34" charset="0"/>
                <a:cs typeface="Segoe UI" panose="020B0502040204020203" pitchFamily="34" charset="0"/>
              </a:rPr>
              <a:t>ሰንሰለት መኖር ገበያውን </a:t>
            </a:r>
            <a:r>
              <a:rPr lang="am-ET" sz="2000" dirty="0" smtClean="0">
                <a:solidFill>
                  <a:schemeClr val="accent4"/>
                </a:solidFill>
                <a:latin typeface="Century Gothic" panose="020B0502020202020204" pitchFamily="34" charset="0"/>
                <a:cs typeface="Segoe UI" panose="020B0502040204020203" pitchFamily="34" charset="0"/>
              </a:rPr>
              <a:t>ለማረጋ</a:t>
            </a:r>
            <a:r>
              <a:rPr lang="cy-GB" sz="2000" dirty="0" smtClean="0">
                <a:solidFill>
                  <a:schemeClr val="accent4"/>
                </a:solidFill>
                <a:latin typeface="Century Gothic" panose="020B0502020202020204" pitchFamily="34" charset="0"/>
                <a:cs typeface="Segoe UI" panose="020B0502040204020203" pitchFamily="34" charset="0"/>
              </a:rPr>
              <a:t>ጋ</a:t>
            </a:r>
            <a:r>
              <a:rPr lang="am-ET" sz="2000" dirty="0" smtClean="0">
                <a:solidFill>
                  <a:schemeClr val="accent4"/>
                </a:solidFill>
                <a:latin typeface="Century Gothic" panose="020B0502020202020204" pitchFamily="34" charset="0"/>
                <a:cs typeface="Segoe UI" panose="020B0502040204020203" pitchFamily="34" charset="0"/>
              </a:rPr>
              <a:t>ት </a:t>
            </a:r>
            <a:r>
              <a:rPr lang="am-ET" sz="2000" dirty="0">
                <a:solidFill>
                  <a:schemeClr val="accent4"/>
                </a:solidFill>
                <a:latin typeface="Century Gothic" panose="020B0502020202020204" pitchFamily="34" charset="0"/>
                <a:cs typeface="Segoe UI" panose="020B0502040204020203" pitchFamily="34" charset="0"/>
              </a:rPr>
              <a:t>ትልቅ ተግዳሮት ፈጥሯል፡፡ </a:t>
            </a:r>
          </a:p>
        </p:txBody>
      </p:sp>
    </p:spTree>
    <p:extLst>
      <p:ext uri="{BB962C8B-B14F-4D97-AF65-F5344CB8AC3E}">
        <p14:creationId xmlns:p14="http://schemas.microsoft.com/office/powerpoint/2010/main" val="1179059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a:extLst>
              <a:ext uri="{FF2B5EF4-FFF2-40B4-BE49-F238E27FC236}">
                <a16:creationId xmlns=""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 xmlns:a16="http://schemas.microsoft.com/office/drawing/2014/main" id="{36B80227-25D4-4D38-92A6-96FC6AAA9F13}"/>
              </a:ext>
            </a:extLst>
          </p:cNvPr>
          <p:cNvSpPr/>
          <p:nvPr/>
        </p:nvSpPr>
        <p:spPr>
          <a:xfrm>
            <a:off x="5071574" y="553315"/>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 xmlns:a16="http://schemas.microsoft.com/office/drawing/2014/main" id="{0FA3988A-41E2-488D-B2A6-26CFFD4229B3}"/>
              </a:ext>
            </a:extLst>
          </p:cNvPr>
          <p:cNvSpPr/>
          <p:nvPr/>
        </p:nvSpPr>
        <p:spPr>
          <a:xfrm>
            <a:off x="5071574" y="248681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 xmlns:a16="http://schemas.microsoft.com/office/drawing/2014/main" id="{EB74CBF5-25E0-4B09-A39A-28BE723C5887}"/>
              </a:ext>
            </a:extLst>
          </p:cNvPr>
          <p:cNvSpPr/>
          <p:nvPr/>
        </p:nvSpPr>
        <p:spPr>
          <a:xfrm>
            <a:off x="5071574" y="1787206"/>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 xmlns:a16="http://schemas.microsoft.com/office/drawing/2014/main" id="{4CCECA78-1C27-4F88-9E93-110A7903CA9D}"/>
              </a:ext>
            </a:extLst>
          </p:cNvPr>
          <p:cNvSpPr/>
          <p:nvPr/>
        </p:nvSpPr>
        <p:spPr>
          <a:xfrm>
            <a:off x="5071574" y="1124420"/>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 xmlns:a16="http://schemas.microsoft.com/office/drawing/2014/main" id="{52046504-3E3D-4951-89E4-8A88FAEBC5AD}"/>
              </a:ext>
            </a:extLst>
          </p:cNvPr>
          <p:cNvSpPr/>
          <p:nvPr/>
        </p:nvSpPr>
        <p:spPr>
          <a:xfrm rot="2653249">
            <a:off x="3478115" y="4094245"/>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 xmlns:a16="http://schemas.microsoft.com/office/drawing/2014/main" id="{39D5C577-982A-40A2-8181-014612201E77}"/>
              </a:ext>
            </a:extLst>
          </p:cNvPr>
          <p:cNvSpPr/>
          <p:nvPr/>
        </p:nvSpPr>
        <p:spPr>
          <a:xfrm rot="18900000">
            <a:off x="3672452" y="42122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 xmlns:a16="http://schemas.microsoft.com/office/drawing/2014/main" id="{F30E1E32-7FDA-4BA5-8657-ED669AD3CAB4}"/>
              </a:ext>
            </a:extLst>
          </p:cNvPr>
          <p:cNvSpPr/>
          <p:nvPr/>
        </p:nvSpPr>
        <p:spPr>
          <a:xfrm rot="18900000">
            <a:off x="3710451" y="42502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 xmlns:a16="http://schemas.microsoft.com/office/drawing/2014/main" id="{F45110CF-EE9C-4FA7-BAF6-AFD75BED9005}"/>
              </a:ext>
            </a:extLst>
          </p:cNvPr>
          <p:cNvSpPr/>
          <p:nvPr/>
        </p:nvSpPr>
        <p:spPr>
          <a:xfrm rot="18900000">
            <a:off x="3025136" y="9206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 xmlns:a16="http://schemas.microsoft.com/office/drawing/2014/main" id="{4ED0CC72-26D5-4BCE-BBB8-9DD499F4DDB9}"/>
              </a:ext>
            </a:extLst>
          </p:cNvPr>
          <p:cNvSpPr/>
          <p:nvPr/>
        </p:nvSpPr>
        <p:spPr>
          <a:xfrm rot="18900000">
            <a:off x="3063138" y="9586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 xmlns:a16="http://schemas.microsoft.com/office/drawing/2014/main" id="{70772C7C-09C9-463B-82C6-424327E8C066}"/>
              </a:ext>
            </a:extLst>
          </p:cNvPr>
          <p:cNvSpPr/>
          <p:nvPr/>
        </p:nvSpPr>
        <p:spPr>
          <a:xfrm>
            <a:off x="5284011" y="1039177"/>
            <a:ext cx="2888932"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የእስካሁኑ የኢኮኖሚ እድገት ሰኬቶች</a:t>
            </a:r>
          </a:p>
        </p:txBody>
      </p:sp>
      <p:sp>
        <p:nvSpPr>
          <p:cNvPr id="87" name="Rectangle 86">
            <a:extLst>
              <a:ext uri="{FF2B5EF4-FFF2-40B4-BE49-F238E27FC236}">
                <a16:creationId xmlns=""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 xmlns:a16="http://schemas.microsoft.com/office/drawing/2014/main" id="{CB26BA1A-CE76-4F0C-8640-6E67354749C7}"/>
              </a:ext>
            </a:extLst>
          </p:cNvPr>
          <p:cNvSpPr/>
          <p:nvPr/>
        </p:nvSpPr>
        <p:spPr>
          <a:xfrm rot="18900000">
            <a:off x="3672034" y="159010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 xmlns:a16="http://schemas.microsoft.com/office/drawing/2014/main" id="{7E95E6D4-C3BB-449B-BF26-C86FB2207F2C}"/>
              </a:ext>
            </a:extLst>
          </p:cNvPr>
          <p:cNvSpPr/>
          <p:nvPr/>
        </p:nvSpPr>
        <p:spPr>
          <a:xfrm rot="18900000">
            <a:off x="3710035" y="162810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 xmlns:a16="http://schemas.microsoft.com/office/drawing/2014/main" id="{A515939D-171C-4AD3-9284-390CABB26AD6}"/>
              </a:ext>
            </a:extLst>
          </p:cNvPr>
          <p:cNvSpPr/>
          <p:nvPr/>
        </p:nvSpPr>
        <p:spPr>
          <a:xfrm rot="18900000">
            <a:off x="3028037" y="2264109"/>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 xmlns:a16="http://schemas.microsoft.com/office/drawing/2014/main" id="{ADF3B595-34D2-4736-953C-A7E29725ACAF}"/>
              </a:ext>
            </a:extLst>
          </p:cNvPr>
          <p:cNvSpPr/>
          <p:nvPr/>
        </p:nvSpPr>
        <p:spPr>
          <a:xfrm rot="18900000">
            <a:off x="3066041" y="2302111"/>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 xmlns:a16="http://schemas.microsoft.com/office/drawing/2014/main" id="{08FFBD50-BD53-4484-9674-5CEFBBF0860A}"/>
              </a:ext>
            </a:extLst>
          </p:cNvPr>
          <p:cNvSpPr/>
          <p:nvPr/>
        </p:nvSpPr>
        <p:spPr>
          <a:xfrm>
            <a:off x="5284011" y="2302541"/>
            <a:ext cx="3504486"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በኢኮኖሚ እድገቱ ቀጣይነት ላይ ማነቆ የሆኑ </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ተግዳሮቶች</a:t>
            </a:r>
          </a:p>
        </p:txBody>
      </p:sp>
      <p:sp>
        <p:nvSpPr>
          <p:cNvPr id="103" name="Rectangle 102">
            <a:extLst>
              <a:ext uri="{FF2B5EF4-FFF2-40B4-BE49-F238E27FC236}">
                <a16:creationId xmlns=""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 xmlns:a16="http://schemas.microsoft.com/office/drawing/2014/main" id="{A8E0418E-D60A-4A63-8BA3-9409C7DA1522}"/>
              </a:ext>
            </a:extLst>
          </p:cNvPr>
          <p:cNvSpPr/>
          <p:nvPr/>
        </p:nvSpPr>
        <p:spPr>
          <a:xfrm rot="18900000">
            <a:off x="3672452" y="2933598"/>
            <a:ext cx="589589" cy="589589"/>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 xmlns:a16="http://schemas.microsoft.com/office/drawing/2014/main" id="{FBCCD442-8923-40E1-B051-2C982EFAF1A5}"/>
              </a:ext>
            </a:extLst>
          </p:cNvPr>
          <p:cNvSpPr/>
          <p:nvPr/>
        </p:nvSpPr>
        <p:spPr>
          <a:xfrm rot="18900000">
            <a:off x="3710451" y="2971600"/>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 xmlns:a16="http://schemas.microsoft.com/office/drawing/2014/main" id="{AF3A4124-6851-46C5-8F95-023A78714360}"/>
              </a:ext>
            </a:extLst>
          </p:cNvPr>
          <p:cNvSpPr/>
          <p:nvPr/>
        </p:nvSpPr>
        <p:spPr>
          <a:xfrm>
            <a:off x="5071574" y="3149601"/>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 xmlns:a16="http://schemas.microsoft.com/office/drawing/2014/main" id="{92611D9A-F7F5-404D-A7FF-7D68AE03975E}"/>
              </a:ext>
            </a:extLst>
          </p:cNvPr>
          <p:cNvSpPr/>
          <p:nvPr/>
        </p:nvSpPr>
        <p:spPr>
          <a:xfrm rot="18900000">
            <a:off x="3027741" y="359110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 xmlns:a16="http://schemas.microsoft.com/office/drawing/2014/main" id="{5B9AB4BB-0EF9-4577-BF58-C68160CDB09D}"/>
              </a:ext>
            </a:extLst>
          </p:cNvPr>
          <p:cNvSpPr/>
          <p:nvPr/>
        </p:nvSpPr>
        <p:spPr>
          <a:xfrm rot="18900000">
            <a:off x="3065743" y="3629105"/>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 xmlns:a16="http://schemas.microsoft.com/office/drawing/2014/main" id="{EC7C5E4D-D666-420C-B3FC-A5F3171C7A61}"/>
              </a:ext>
            </a:extLst>
          </p:cNvPr>
          <p:cNvSpPr txBox="1"/>
          <p:nvPr/>
        </p:nvSpPr>
        <p:spPr>
          <a:xfrm>
            <a:off x="1035110" y="2301798"/>
            <a:ext cx="1587264" cy="830997"/>
          </a:xfrm>
          <a:prstGeom prst="rect">
            <a:avLst/>
          </a:prstGeom>
          <a:noFill/>
        </p:spPr>
        <p:txBody>
          <a:bodyPr wrap="square" rtlCol="0">
            <a:spAutoFit/>
          </a:bodyPr>
          <a:lstStyle/>
          <a:p>
            <a:pPr algn="ctr" defTabSz="401820">
              <a:buClrTx/>
              <a:defRPr/>
            </a:pPr>
            <a:r>
              <a:rPr lang="am-ET"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የመግለጫው ይዘት</a:t>
            </a:r>
          </a:p>
        </p:txBody>
      </p:sp>
      <p:sp>
        <p:nvSpPr>
          <p:cNvPr id="126" name="Rectangle 125">
            <a:extLst>
              <a:ext uri="{FF2B5EF4-FFF2-40B4-BE49-F238E27FC236}">
                <a16:creationId xmlns="" xmlns:a16="http://schemas.microsoft.com/office/drawing/2014/main" id="{CFEF5BC7-E121-4C40-A045-E4F8A7CA2ABE}"/>
              </a:ext>
            </a:extLst>
          </p:cNvPr>
          <p:cNvSpPr/>
          <p:nvPr/>
        </p:nvSpPr>
        <p:spPr>
          <a:xfrm>
            <a:off x="5284011" y="1710366"/>
            <a:ext cx="2342308"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ለዕድገቱ መነሻ  የሆኑ ጉዳዮች</a:t>
            </a:r>
          </a:p>
        </p:txBody>
      </p:sp>
      <p:sp>
        <p:nvSpPr>
          <p:cNvPr id="127" name="Rectangle 126">
            <a:extLst>
              <a:ext uri="{FF2B5EF4-FFF2-40B4-BE49-F238E27FC236}">
                <a16:creationId xmlns="" xmlns:a16="http://schemas.microsoft.com/office/drawing/2014/main" id="{DAA6C8A7-35ED-49CB-93A4-465274089E32}"/>
              </a:ext>
            </a:extLst>
          </p:cNvPr>
          <p:cNvSpPr/>
          <p:nvPr/>
        </p:nvSpPr>
        <p:spPr>
          <a:xfrm>
            <a:off x="5284010" y="2994852"/>
            <a:ext cx="3528530" cy="646331"/>
          </a:xfrm>
          <a:prstGeom prst="rect">
            <a:avLst/>
          </a:prstGeom>
        </p:spPr>
        <p:txBody>
          <a:bodyPr wrap="none">
            <a:spAutoFit/>
          </a:bodyPr>
          <a:lstStyle/>
          <a:p>
            <a:pPr defTabSz="685800">
              <a:buClrTx/>
              <a:defRPr/>
            </a:pPr>
            <a:r>
              <a:rPr lang="am-ET" sz="1800" b="1" kern="1200" dirty="0">
                <a:solidFill>
                  <a:srgbClr val="306E78"/>
                </a:solidFill>
                <a:latin typeface="Century Gothic" panose="020B0502020202020204" pitchFamily="34" charset="0"/>
                <a:ea typeface="+mn-ea"/>
                <a:cs typeface="+mn-cs"/>
              </a:rPr>
              <a:t>ለዘላቂ ኢኮኖሚ ልማትና ሥራ ዕድል ፈጠራ </a:t>
            </a:r>
          </a:p>
          <a:p>
            <a:pPr defTabSz="685800">
              <a:buClrTx/>
              <a:defRPr/>
            </a:pPr>
            <a:r>
              <a:rPr lang="am-ET" sz="1800" b="1" kern="1200" dirty="0">
                <a:solidFill>
                  <a:srgbClr val="306E78"/>
                </a:solidFill>
                <a:latin typeface="Century Gothic" panose="020B0502020202020204" pitchFamily="34" charset="0"/>
                <a:ea typeface="+mn-ea"/>
                <a:cs typeface="+mn-cs"/>
              </a:rPr>
              <a:t>በቀጣይ የሚተገበር የኢኮኖሚ ማሻሻያ አጀንዳ</a:t>
            </a:r>
          </a:p>
        </p:txBody>
      </p:sp>
      <p:sp>
        <p:nvSpPr>
          <p:cNvPr id="128" name="Rectangle 127">
            <a:extLst>
              <a:ext uri="{FF2B5EF4-FFF2-40B4-BE49-F238E27FC236}">
                <a16:creationId xmlns="" xmlns:a16="http://schemas.microsoft.com/office/drawing/2014/main" id="{7A5CB6D6-19CA-4F60-A7CF-71E43DE425D2}"/>
              </a:ext>
            </a:extLst>
          </p:cNvPr>
          <p:cNvSpPr/>
          <p:nvPr/>
        </p:nvSpPr>
        <p:spPr>
          <a:xfrm>
            <a:off x="5262085" y="3738119"/>
            <a:ext cx="3773790"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ሪፎርሙ እርምጃ የሚጠበቁ ውጤቶች/ፋይዳዎች</a:t>
            </a:r>
          </a:p>
        </p:txBody>
      </p:sp>
      <p:sp>
        <p:nvSpPr>
          <p:cNvPr id="129" name="Rectangle 128">
            <a:extLst>
              <a:ext uri="{FF2B5EF4-FFF2-40B4-BE49-F238E27FC236}">
                <a16:creationId xmlns="" xmlns:a16="http://schemas.microsoft.com/office/drawing/2014/main" id="{8F24A917-4EE3-40A7-9B0C-BEC4FDC0B678}"/>
              </a:ext>
            </a:extLst>
          </p:cNvPr>
          <p:cNvSpPr/>
          <p:nvPr/>
        </p:nvSpPr>
        <p:spPr>
          <a:xfrm>
            <a:off x="5284010" y="4350825"/>
            <a:ext cx="3687228"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ማሻሻያውን ተግባራዊ ለማድረግ የሚያስፈልገው</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ሀብትና ቀጣይ እርምጃዎች </a:t>
            </a:r>
          </a:p>
        </p:txBody>
      </p:sp>
      <p:sp>
        <p:nvSpPr>
          <p:cNvPr id="141" name="Oval 140">
            <a:extLst>
              <a:ext uri="{FF2B5EF4-FFF2-40B4-BE49-F238E27FC236}">
                <a16:creationId xmlns="" xmlns:a16="http://schemas.microsoft.com/office/drawing/2014/main" id="{C849E203-3F93-4F01-AC60-53107C7D9308}"/>
              </a:ext>
            </a:extLst>
          </p:cNvPr>
          <p:cNvSpPr/>
          <p:nvPr/>
        </p:nvSpPr>
        <p:spPr>
          <a:xfrm>
            <a:off x="5071574" y="3800503"/>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 xmlns:a16="http://schemas.microsoft.com/office/drawing/2014/main" id="{A8155208-A2A3-40FE-9478-C508FBDA7EFF}"/>
              </a:ext>
            </a:extLst>
          </p:cNvPr>
          <p:cNvSpPr/>
          <p:nvPr/>
        </p:nvSpPr>
        <p:spPr>
          <a:xfrm>
            <a:off x="5071572" y="443260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 xmlns:a16="http://schemas.microsoft.com/office/drawing/2014/main" id="{879DB6D4-6C1A-493C-9957-B388840298D6}"/>
              </a:ext>
            </a:extLst>
          </p:cNvPr>
          <p:cNvSpPr/>
          <p:nvPr/>
        </p:nvSpPr>
        <p:spPr>
          <a:xfrm rot="18900000">
            <a:off x="3700289" y="32345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 xmlns:a16="http://schemas.microsoft.com/office/drawing/2014/main" id="{1762E6FA-E744-41B0-80BA-1E7944B33477}"/>
              </a:ext>
            </a:extLst>
          </p:cNvPr>
          <p:cNvSpPr/>
          <p:nvPr/>
        </p:nvSpPr>
        <p:spPr>
          <a:xfrm rot="18900000">
            <a:off x="3738291" y="361456"/>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 xmlns:a16="http://schemas.microsoft.com/office/drawing/2014/main" id="{201686F9-CF83-44AE-BFDB-FA70D6A0437B}"/>
              </a:ext>
            </a:extLst>
          </p:cNvPr>
          <p:cNvSpPr/>
          <p:nvPr/>
        </p:nvSpPr>
        <p:spPr>
          <a:xfrm>
            <a:off x="5284011" y="476065"/>
            <a:ext cx="3318537"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የኢኮኖሚ ማሻሻያው ያስፈለገበት ምክንያት</a:t>
            </a:r>
          </a:p>
        </p:txBody>
      </p:sp>
      <p:sp>
        <p:nvSpPr>
          <p:cNvPr id="159" name="Freeform 64">
            <a:extLst>
              <a:ext uri="{FF2B5EF4-FFF2-40B4-BE49-F238E27FC236}">
                <a16:creationId xmlns=""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 xmlns:a16="http://schemas.microsoft.com/office/drawing/2014/main" id="{85DFD50F-20AC-4453-9B84-574D64A72203}"/>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6">
              <a:extLst>
                <a:ext uri="{FF2B5EF4-FFF2-40B4-BE49-F238E27FC236}">
                  <a16:creationId xmlns=""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48259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19</a:t>
            </a:r>
          </a:p>
        </p:txBody>
      </p:sp>
      <p:grpSp>
        <p:nvGrpSpPr>
          <p:cNvPr id="8" name="Group 7">
            <a:extLst>
              <a:ext uri="{FF2B5EF4-FFF2-40B4-BE49-F238E27FC236}">
                <a16:creationId xmlns="" xmlns:a16="http://schemas.microsoft.com/office/drawing/2014/main" id="{340098E1-66A7-41ED-9E1C-BF35A95E1932}"/>
              </a:ext>
            </a:extLst>
          </p:cNvPr>
          <p:cNvGrpSpPr/>
          <p:nvPr/>
        </p:nvGrpSpPr>
        <p:grpSpPr>
          <a:xfrm>
            <a:off x="904775" y="122832"/>
            <a:ext cx="7880982" cy="712705"/>
            <a:chOff x="904775" y="122832"/>
            <a:chExt cx="7880982" cy="712705"/>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am-ET" sz="2000" b="1" dirty="0">
                  <a:solidFill>
                    <a:srgbClr val="FFFFFF"/>
                  </a:solidFill>
                  <a:latin typeface="Century Gothic" panose="020B0502020202020204" pitchFamily="34" charset="0"/>
                  <a:cs typeface="Segoe UI" panose="020B0502040204020203" pitchFamily="34" charset="0"/>
                  <a:sym typeface="Barlow"/>
                </a:rPr>
                <a:t>የሪፎርም አጀንዳችን በዋናነት ትኩረት የሚያደርገው ቀደም ሲል የተጠቀሱትን ተግዳሮቶችን በተቀናጀና ትርጉም ባለው መልኩ ምላሽ መስጠትን ነው</a:t>
              </a:r>
              <a:r>
                <a:rPr lang="am-ET" sz="2000" b="1" dirty="0" smtClean="0">
                  <a:solidFill>
                    <a:srgbClr val="FFFFFF"/>
                  </a:solidFill>
                  <a:latin typeface="Century Gothic" panose="020B0502020202020204" pitchFamily="34" charset="0"/>
                  <a:cs typeface="Segoe UI" panose="020B0502040204020203" pitchFamily="34" charset="0"/>
                  <a:sym typeface="Barlow"/>
                </a:rPr>
                <a:t>፤</a:t>
              </a:r>
              <a:r>
                <a:rPr lang="en-US" sz="2000" b="1" dirty="0" smtClean="0">
                  <a:solidFill>
                    <a:srgbClr val="FFFFFF"/>
                  </a:solidFill>
                  <a:latin typeface="Century Gothic" panose="020B0502020202020204" pitchFamily="34" charset="0"/>
                  <a:cs typeface="Segoe UI" panose="020B0502040204020203" pitchFamily="34" charset="0"/>
                  <a:sym typeface="Barlow"/>
                </a:rPr>
                <a:t> </a:t>
              </a:r>
              <a:endParaRPr lang="am-ET" sz="2000" b="1" dirty="0">
                <a:solidFill>
                  <a:srgbClr val="FFFFFF"/>
                </a:solidFill>
                <a:latin typeface="Century Gothic" panose="020B0502020202020204" pitchFamily="34" charset="0"/>
                <a:cs typeface="Segoe UI" panose="020B0502040204020203" pitchFamily="34" charset="0"/>
                <a:sym typeface="Barlow"/>
              </a:endParaRPr>
            </a:p>
          </p:txBody>
        </p:sp>
      </p:grpSp>
      <p:grpSp>
        <p:nvGrpSpPr>
          <p:cNvPr id="3" name="Group 2">
            <a:extLst>
              <a:ext uri="{FF2B5EF4-FFF2-40B4-BE49-F238E27FC236}">
                <a16:creationId xmlns="" xmlns:a16="http://schemas.microsoft.com/office/drawing/2014/main" id="{AF7861D0-9D52-48FC-A25A-C277E62B10F2}"/>
              </a:ext>
            </a:extLst>
          </p:cNvPr>
          <p:cNvGrpSpPr/>
          <p:nvPr/>
        </p:nvGrpSpPr>
        <p:grpSpPr>
          <a:xfrm>
            <a:off x="8563755" y="318903"/>
            <a:ext cx="420428" cy="366088"/>
            <a:chOff x="8563755" y="318903"/>
            <a:chExt cx="420428" cy="366088"/>
          </a:xfrm>
        </p:grpSpPr>
        <p:sp>
          <p:nvSpPr>
            <p:cNvPr id="63" name="Rectangle: Rounded Corners 10">
              <a:extLst>
                <a:ext uri="{FF2B5EF4-FFF2-40B4-BE49-F238E27FC236}">
                  <a16:creationId xmlns="" xmlns:a16="http://schemas.microsoft.com/office/drawing/2014/main" id="{F20073EC-8E06-4973-84DC-3DAC7BBBFDD7}"/>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65" name="Rectangle: Rounded Corners 11">
              <a:extLst>
                <a:ext uri="{FF2B5EF4-FFF2-40B4-BE49-F238E27FC236}">
                  <a16:creationId xmlns="" xmlns:a16="http://schemas.microsoft.com/office/drawing/2014/main" id="{1C1F3F1A-00D5-4513-8B7B-DE6279A9D551}"/>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54" name="Group 53">
              <a:extLst>
                <a:ext uri="{FF2B5EF4-FFF2-40B4-BE49-F238E27FC236}">
                  <a16:creationId xmlns="" xmlns:a16="http://schemas.microsoft.com/office/drawing/2014/main" id="{0BD4B723-F1E5-4DC2-B59E-79C040FCB408}"/>
                </a:ext>
              </a:extLst>
            </p:cNvPr>
            <p:cNvGrpSpPr/>
            <p:nvPr/>
          </p:nvGrpSpPr>
          <p:grpSpPr>
            <a:xfrm>
              <a:off x="8715521" y="415630"/>
              <a:ext cx="166991" cy="155987"/>
              <a:chOff x="4141788" y="3251201"/>
              <a:chExt cx="346075" cy="355600"/>
            </a:xfrm>
          </p:grpSpPr>
          <p:sp>
            <p:nvSpPr>
              <p:cNvPr id="55" name="Rectangle 54">
                <a:extLst>
                  <a:ext uri="{FF2B5EF4-FFF2-40B4-BE49-F238E27FC236}">
                    <a16:creationId xmlns="" xmlns:a16="http://schemas.microsoft.com/office/drawing/2014/main" id="{47C24BAF-4D84-450C-9844-F1B7E0307E07}"/>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7" name="Rectangle 56">
                <a:extLst>
                  <a:ext uri="{FF2B5EF4-FFF2-40B4-BE49-F238E27FC236}">
                    <a16:creationId xmlns="" xmlns:a16="http://schemas.microsoft.com/office/drawing/2014/main" id="{B63F1578-50C4-4836-B4D9-A16235ECA8D5}"/>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8" name="Rectangle 57">
                <a:extLst>
                  <a:ext uri="{FF2B5EF4-FFF2-40B4-BE49-F238E27FC236}">
                    <a16:creationId xmlns="" xmlns:a16="http://schemas.microsoft.com/office/drawing/2014/main" id="{C6529E47-1BFE-4D61-8AD8-16CB5CA4973E}"/>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9" name="Line 21">
                <a:extLst>
                  <a:ext uri="{FF2B5EF4-FFF2-40B4-BE49-F238E27FC236}">
                    <a16:creationId xmlns="" xmlns:a16="http://schemas.microsoft.com/office/drawing/2014/main" id="{FC06C55D-1E29-4ACD-B0CD-F50597B64376}"/>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0" name="Freeform 213">
                <a:extLst>
                  <a:ext uri="{FF2B5EF4-FFF2-40B4-BE49-F238E27FC236}">
                    <a16:creationId xmlns="" xmlns:a16="http://schemas.microsoft.com/office/drawing/2014/main" id="{62C08967-85F4-4ED2-86D8-50B96F6B55CA}"/>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grpSp>
        <p:nvGrpSpPr>
          <p:cNvPr id="5" name="Group 4">
            <a:extLst>
              <a:ext uri="{FF2B5EF4-FFF2-40B4-BE49-F238E27FC236}">
                <a16:creationId xmlns="" xmlns:a16="http://schemas.microsoft.com/office/drawing/2014/main" id="{193A473F-918D-4D38-9DEE-504B0D7B2B2E}"/>
              </a:ext>
            </a:extLst>
          </p:cNvPr>
          <p:cNvGrpSpPr/>
          <p:nvPr/>
        </p:nvGrpSpPr>
        <p:grpSpPr>
          <a:xfrm>
            <a:off x="951291" y="1078737"/>
            <a:ext cx="7931222" cy="3648283"/>
            <a:chOff x="904775" y="1124396"/>
            <a:chExt cx="7931222" cy="3648283"/>
          </a:xfrm>
        </p:grpSpPr>
        <p:grpSp>
          <p:nvGrpSpPr>
            <p:cNvPr id="4" name="Group 3">
              <a:extLst>
                <a:ext uri="{FF2B5EF4-FFF2-40B4-BE49-F238E27FC236}">
                  <a16:creationId xmlns="" xmlns:a16="http://schemas.microsoft.com/office/drawing/2014/main" id="{7D7093B0-BDA7-4318-A489-94E8818238ED}"/>
                </a:ext>
              </a:extLst>
            </p:cNvPr>
            <p:cNvGrpSpPr/>
            <p:nvPr/>
          </p:nvGrpSpPr>
          <p:grpSpPr>
            <a:xfrm>
              <a:off x="904775" y="1124396"/>
              <a:ext cx="7931222" cy="3648283"/>
              <a:chOff x="904775" y="1135218"/>
              <a:chExt cx="7931222" cy="3648283"/>
            </a:xfrm>
          </p:grpSpPr>
          <p:grpSp>
            <p:nvGrpSpPr>
              <p:cNvPr id="20" name="Group 19">
                <a:extLst>
                  <a:ext uri="{FF2B5EF4-FFF2-40B4-BE49-F238E27FC236}">
                    <a16:creationId xmlns="" xmlns:a16="http://schemas.microsoft.com/office/drawing/2014/main" id="{0CD903D5-53A6-4A5E-9CDE-C0C7B305FACE}"/>
                  </a:ext>
                </a:extLst>
              </p:cNvPr>
              <p:cNvGrpSpPr/>
              <p:nvPr/>
            </p:nvGrpSpPr>
            <p:grpSpPr>
              <a:xfrm>
                <a:off x="904775" y="1135218"/>
                <a:ext cx="7931222" cy="3648283"/>
                <a:chOff x="944043" y="1007557"/>
                <a:chExt cx="7931222" cy="4013111"/>
              </a:xfrm>
            </p:grpSpPr>
            <p:sp>
              <p:nvSpPr>
                <p:cNvPr id="53" name="Rectangle 52">
                  <a:extLst>
                    <a:ext uri="{FF2B5EF4-FFF2-40B4-BE49-F238E27FC236}">
                      <a16:creationId xmlns="" xmlns:a16="http://schemas.microsoft.com/office/drawing/2014/main" id="{D37866F4-392F-4E42-8A24-D0A551AD3525}"/>
                    </a:ext>
                  </a:extLst>
                </p:cNvPr>
                <p:cNvSpPr/>
                <p:nvPr/>
              </p:nvSpPr>
              <p:spPr>
                <a:xfrm>
                  <a:off x="1080397" y="1489935"/>
                  <a:ext cx="1565461" cy="679254"/>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Segoe UI" panose="020B0502040204020203" pitchFamily="34" charset="0"/>
                      <a:ea typeface="Calibri" panose="020F0502020204030204" pitchFamily="34" charset="0"/>
                      <a:cs typeface="Segoe UI" panose="020B0502040204020203" pitchFamily="34" charset="0"/>
                    </a:rPr>
                    <a:t>Macroeconomic reforms</a:t>
                  </a:r>
                </a:p>
              </p:txBody>
            </p:sp>
            <p:sp>
              <p:nvSpPr>
                <p:cNvPr id="49" name="Rectangle: Rounded Corners 48">
                  <a:extLst>
                    <a:ext uri="{FF2B5EF4-FFF2-40B4-BE49-F238E27FC236}">
                      <a16:creationId xmlns="" xmlns:a16="http://schemas.microsoft.com/office/drawing/2014/main" id="{32537EF9-498B-40B6-9DA7-F4A2353DADED}"/>
                    </a:ext>
                  </a:extLst>
                </p:cNvPr>
                <p:cNvSpPr/>
                <p:nvPr/>
              </p:nvSpPr>
              <p:spPr>
                <a:xfrm>
                  <a:off x="985043" y="1208678"/>
                  <a:ext cx="1642874" cy="1206958"/>
                </a:xfrm>
                <a:prstGeom prst="roundRect">
                  <a:avLst>
                    <a:gd name="adj" fmla="val 12483"/>
                  </a:avLst>
                </a:prstGeom>
                <a:solidFill>
                  <a:schemeClr val="bg1"/>
                </a:solidFill>
                <a:ln w="9525">
                  <a:noFill/>
                  <a:prstDash val="lg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Rectangle: Rounded Corners 50">
                  <a:extLst>
                    <a:ext uri="{FF2B5EF4-FFF2-40B4-BE49-F238E27FC236}">
                      <a16:creationId xmlns="" xmlns:a16="http://schemas.microsoft.com/office/drawing/2014/main" id="{C033F70A-A721-4F6C-B80C-8FAE03261E4C}"/>
                    </a:ext>
                  </a:extLst>
                </p:cNvPr>
                <p:cNvSpPr/>
                <p:nvPr/>
              </p:nvSpPr>
              <p:spPr>
                <a:xfrm>
                  <a:off x="997897" y="1382688"/>
                  <a:ext cx="1478860" cy="858940"/>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 xmlns:a16="http://schemas.microsoft.com/office/drawing/2014/main" id="{D99F3150-5C47-4EE1-8756-B91BFDF4D77A}"/>
                    </a:ext>
                  </a:extLst>
                </p:cNvPr>
                <p:cNvSpPr txBox="1"/>
                <p:nvPr/>
              </p:nvSpPr>
              <p:spPr>
                <a:xfrm>
                  <a:off x="944043" y="1565368"/>
                  <a:ext cx="1598919" cy="710964"/>
                </a:xfrm>
                <a:prstGeom prst="rect">
                  <a:avLst/>
                </a:prstGeom>
                <a:noFill/>
              </p:spPr>
              <p:txBody>
                <a:bodyPr wrap="square" rtlCol="0" anchor="t">
                  <a:spAutoFit/>
                </a:bodyPr>
                <a:lstStyle/>
                <a:p>
                  <a:pPr algn="ctr"/>
                  <a:r>
                    <a:rPr lang="am-ET" sz="1800" b="1" dirty="0" smtClean="0">
                      <a:solidFill>
                        <a:srgbClr val="034B64"/>
                      </a:solidFill>
                      <a:latin typeface="Century Gothic" panose="020B0502020202020204" pitchFamily="34" charset="0"/>
                    </a:rPr>
                    <a:t>ማክሮ-ኢኮኖሚያዊ</a:t>
                  </a:r>
                  <a:r>
                    <a:rPr lang="en-US" sz="1800" b="1" dirty="0" smtClean="0">
                      <a:solidFill>
                        <a:srgbClr val="034B64"/>
                      </a:solidFill>
                      <a:latin typeface="Century Gothic" panose="020B0502020202020204" pitchFamily="34" charset="0"/>
                    </a:rPr>
                    <a:t> ማሻሻያዎች</a:t>
                  </a:r>
                  <a:endParaRPr lang="en-GB" sz="1800" b="1" dirty="0">
                    <a:solidFill>
                      <a:srgbClr val="034B64"/>
                    </a:solidFill>
                    <a:latin typeface="Century Gothic" panose="020B0502020202020204" pitchFamily="34" charset="0"/>
                  </a:endParaRPr>
                </a:p>
              </p:txBody>
            </p:sp>
            <p:sp>
              <p:nvSpPr>
                <p:cNvPr id="56" name="Rectangle 55">
                  <a:extLst>
                    <a:ext uri="{FF2B5EF4-FFF2-40B4-BE49-F238E27FC236}">
                      <a16:creationId xmlns="" xmlns:a16="http://schemas.microsoft.com/office/drawing/2014/main" id="{DD931512-1F16-489F-9D5B-50F90EEBD5DF}"/>
                    </a:ext>
                  </a:extLst>
                </p:cNvPr>
                <p:cNvSpPr/>
                <p:nvPr/>
              </p:nvSpPr>
              <p:spPr>
                <a:xfrm>
                  <a:off x="1088722" y="2892810"/>
                  <a:ext cx="1610772" cy="679254"/>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Segoe UI" panose="020B0502040204020203" pitchFamily="34" charset="0"/>
                      <a:ea typeface="Calibri" panose="020F0502020204030204" pitchFamily="34" charset="0"/>
                      <a:cs typeface="Segoe UI" panose="020B0502040204020203" pitchFamily="34" charset="0"/>
                    </a:rPr>
                    <a:t>Macroeconomic reforms</a:t>
                  </a:r>
                </a:p>
              </p:txBody>
            </p:sp>
            <p:sp>
              <p:nvSpPr>
                <p:cNvPr id="62" name="Rectangle: Rounded Corners 61">
                  <a:extLst>
                    <a:ext uri="{FF2B5EF4-FFF2-40B4-BE49-F238E27FC236}">
                      <a16:creationId xmlns="" xmlns:a16="http://schemas.microsoft.com/office/drawing/2014/main" id="{080E2844-E05A-4473-AD42-E8408D4C523B}"/>
                    </a:ext>
                  </a:extLst>
                </p:cNvPr>
                <p:cNvSpPr/>
                <p:nvPr/>
              </p:nvSpPr>
              <p:spPr>
                <a:xfrm>
                  <a:off x="982462" y="2611553"/>
                  <a:ext cx="1698572" cy="1206957"/>
                </a:xfrm>
                <a:prstGeom prst="roundRect">
                  <a:avLst>
                    <a:gd name="adj" fmla="val 12483"/>
                  </a:avLst>
                </a:prstGeom>
                <a:solidFill>
                  <a:schemeClr val="bg1"/>
                </a:solidFill>
                <a:ln w="9525">
                  <a:noFill/>
                  <a:prstDash val="lg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Rectangle: Rounded Corners 63">
                  <a:extLst>
                    <a:ext uri="{FF2B5EF4-FFF2-40B4-BE49-F238E27FC236}">
                      <a16:creationId xmlns="" xmlns:a16="http://schemas.microsoft.com/office/drawing/2014/main" id="{BCF51B0D-6745-43BD-B283-5734C061A1C8}"/>
                    </a:ext>
                  </a:extLst>
                </p:cNvPr>
                <p:cNvSpPr/>
                <p:nvPr/>
              </p:nvSpPr>
              <p:spPr>
                <a:xfrm>
                  <a:off x="1003835" y="2785563"/>
                  <a:ext cx="1521664" cy="858940"/>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 xmlns:a16="http://schemas.microsoft.com/office/drawing/2014/main" id="{0EDEC21B-FF48-4505-98B6-19F7E0BC2B78}"/>
                    </a:ext>
                  </a:extLst>
                </p:cNvPr>
                <p:cNvSpPr txBox="1"/>
                <p:nvPr/>
              </p:nvSpPr>
              <p:spPr>
                <a:xfrm>
                  <a:off x="1038072" y="2962835"/>
                  <a:ext cx="1495636" cy="710964"/>
                </a:xfrm>
                <a:prstGeom prst="rect">
                  <a:avLst/>
                </a:prstGeom>
                <a:noFill/>
              </p:spPr>
              <p:txBody>
                <a:bodyPr wrap="square" rtlCol="0" anchor="t">
                  <a:spAutoFit/>
                </a:bodyPr>
                <a:lstStyle/>
                <a:p>
                  <a:pPr algn="ctr"/>
                  <a:r>
                    <a:rPr lang="en-GB" sz="1800" b="1" dirty="0" smtClean="0">
                      <a:solidFill>
                        <a:srgbClr val="034B64"/>
                      </a:solidFill>
                      <a:latin typeface="Century Gothic" panose="020B0502020202020204" pitchFamily="34" charset="0"/>
                    </a:rPr>
                    <a:t>መዋቅራዊ  </a:t>
                  </a:r>
                  <a:r>
                    <a:rPr lang="en-US" sz="1800" b="1" dirty="0" smtClean="0">
                      <a:solidFill>
                        <a:srgbClr val="034B64"/>
                      </a:solidFill>
                      <a:latin typeface="Century Gothic" panose="020B0502020202020204" pitchFamily="34" charset="0"/>
                    </a:rPr>
                    <a:t>ማሻሻያዎች</a:t>
                  </a:r>
                  <a:endParaRPr lang="en-GB" sz="1800" b="1" dirty="0">
                    <a:solidFill>
                      <a:srgbClr val="034B64"/>
                    </a:solidFill>
                    <a:latin typeface="Century Gothic" panose="020B0502020202020204" pitchFamily="34" charset="0"/>
                  </a:endParaRPr>
                </a:p>
              </p:txBody>
            </p:sp>
            <p:sp>
              <p:nvSpPr>
                <p:cNvPr id="67" name="Rectangle 66">
                  <a:extLst>
                    <a:ext uri="{FF2B5EF4-FFF2-40B4-BE49-F238E27FC236}">
                      <a16:creationId xmlns="" xmlns:a16="http://schemas.microsoft.com/office/drawing/2014/main" id="{5C8A6B9F-75E7-4FE6-925B-1FD747C87E62}"/>
                    </a:ext>
                  </a:extLst>
                </p:cNvPr>
                <p:cNvSpPr/>
                <p:nvPr/>
              </p:nvSpPr>
              <p:spPr>
                <a:xfrm>
                  <a:off x="1088722" y="4094967"/>
                  <a:ext cx="1610772" cy="679254"/>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Segoe UI" panose="020B0502040204020203" pitchFamily="34" charset="0"/>
                      <a:ea typeface="Calibri" panose="020F0502020204030204" pitchFamily="34" charset="0"/>
                      <a:cs typeface="Segoe UI" panose="020B0502040204020203" pitchFamily="34" charset="0"/>
                    </a:rPr>
                    <a:t>Macroeconomic reforms</a:t>
                  </a:r>
                </a:p>
              </p:txBody>
            </p:sp>
            <p:grpSp>
              <p:nvGrpSpPr>
                <p:cNvPr id="80" name="Group 79">
                  <a:extLst>
                    <a:ext uri="{FF2B5EF4-FFF2-40B4-BE49-F238E27FC236}">
                      <a16:creationId xmlns="" xmlns:a16="http://schemas.microsoft.com/office/drawing/2014/main" id="{57FE11BD-1141-482D-8FA3-BEF431BBAE05}"/>
                    </a:ext>
                  </a:extLst>
                </p:cNvPr>
                <p:cNvGrpSpPr/>
                <p:nvPr/>
              </p:nvGrpSpPr>
              <p:grpSpPr>
                <a:xfrm>
                  <a:off x="982462" y="3813710"/>
                  <a:ext cx="1698572" cy="1206958"/>
                  <a:chOff x="5401419" y="2292000"/>
                  <a:chExt cx="1698572" cy="1943818"/>
                </a:xfrm>
              </p:grpSpPr>
              <p:sp>
                <p:nvSpPr>
                  <p:cNvPr id="82" name="Rectangle: Rounded Corners 81">
                    <a:extLst>
                      <a:ext uri="{FF2B5EF4-FFF2-40B4-BE49-F238E27FC236}">
                        <a16:creationId xmlns="" xmlns:a16="http://schemas.microsoft.com/office/drawing/2014/main" id="{1664A0C5-A633-4CBA-9CCB-47043147F6F3}"/>
                      </a:ext>
                    </a:extLst>
                  </p:cNvPr>
                  <p:cNvSpPr/>
                  <p:nvPr/>
                </p:nvSpPr>
                <p:spPr>
                  <a:xfrm>
                    <a:off x="5401419" y="2292000"/>
                    <a:ext cx="1698572" cy="1943818"/>
                  </a:xfrm>
                  <a:prstGeom prst="roundRect">
                    <a:avLst>
                      <a:gd name="adj" fmla="val 12483"/>
                    </a:avLst>
                  </a:prstGeom>
                  <a:solidFill>
                    <a:schemeClr val="bg1"/>
                  </a:solidFill>
                  <a:ln w="9525">
                    <a:noFill/>
                    <a:prstDash val="lg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 name="Rectangle: Rounded Corners 83">
                    <a:extLst>
                      <a:ext uri="{FF2B5EF4-FFF2-40B4-BE49-F238E27FC236}">
                        <a16:creationId xmlns="" xmlns:a16="http://schemas.microsoft.com/office/drawing/2014/main" id="{8B32D6FB-2F7E-44F2-9231-63850229F1DD}"/>
                      </a:ext>
                    </a:extLst>
                  </p:cNvPr>
                  <p:cNvSpPr/>
                  <p:nvPr/>
                </p:nvSpPr>
                <p:spPr>
                  <a:xfrm>
                    <a:off x="5422792" y="2572241"/>
                    <a:ext cx="1521664" cy="1383334"/>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1" name="TextBox 80">
                  <a:extLst>
                    <a:ext uri="{FF2B5EF4-FFF2-40B4-BE49-F238E27FC236}">
                      <a16:creationId xmlns="" xmlns:a16="http://schemas.microsoft.com/office/drawing/2014/main" id="{D9649468-E532-4DBF-AE2C-EE45B819C772}"/>
                    </a:ext>
                  </a:extLst>
                </p:cNvPr>
                <p:cNvSpPr txBox="1"/>
                <p:nvPr/>
              </p:nvSpPr>
              <p:spPr>
                <a:xfrm>
                  <a:off x="1126646" y="4164362"/>
                  <a:ext cx="1359668" cy="710964"/>
                </a:xfrm>
                <a:prstGeom prst="rect">
                  <a:avLst/>
                </a:prstGeom>
                <a:noFill/>
              </p:spPr>
              <p:txBody>
                <a:bodyPr wrap="square" rtlCol="0" anchor="t">
                  <a:spAutoFit/>
                </a:bodyPr>
                <a:lstStyle/>
                <a:p>
                  <a:pPr algn="ctr"/>
                  <a:r>
                    <a:rPr lang="am-ET" sz="1800" b="1" dirty="0" smtClean="0">
                      <a:solidFill>
                        <a:srgbClr val="034B64"/>
                      </a:solidFill>
                      <a:latin typeface="Century Gothic" panose="020B0502020202020204" pitchFamily="34" charset="0"/>
                    </a:rPr>
                    <a:t>ሴክቶራል</a:t>
                  </a:r>
                  <a:r>
                    <a:rPr lang="en-US" sz="1800" b="1" dirty="0" smtClean="0">
                      <a:solidFill>
                        <a:srgbClr val="034B64"/>
                      </a:solidFill>
                      <a:latin typeface="Century Gothic" panose="020B0502020202020204" pitchFamily="34" charset="0"/>
                    </a:rPr>
                    <a:t>  ማሻሻያዎች</a:t>
                  </a:r>
                  <a:endParaRPr lang="en-GB" sz="1800" b="1" dirty="0">
                    <a:solidFill>
                      <a:srgbClr val="034B64"/>
                    </a:solidFill>
                    <a:latin typeface="Century Gothic" panose="020B0502020202020204" pitchFamily="34" charset="0"/>
                  </a:endParaRPr>
                </a:p>
              </p:txBody>
            </p:sp>
            <p:sp>
              <p:nvSpPr>
                <p:cNvPr id="85" name="Freeform 21">
                  <a:extLst>
                    <a:ext uri="{FF2B5EF4-FFF2-40B4-BE49-F238E27FC236}">
                      <a16:creationId xmlns="" xmlns:a16="http://schemas.microsoft.com/office/drawing/2014/main" id="{12C98431-5F4D-440C-8BDE-7D328E6C72CB}"/>
                    </a:ext>
                  </a:extLst>
                </p:cNvPr>
                <p:cNvSpPr>
                  <a:spLocks noEditPoints="1"/>
                </p:cNvSpPr>
                <p:nvPr/>
              </p:nvSpPr>
              <p:spPr bwMode="auto">
                <a:xfrm rot="5400000" flipH="1" flipV="1">
                  <a:off x="2770200" y="1708652"/>
                  <a:ext cx="227727" cy="257415"/>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86" name="Freeform 21">
                  <a:extLst>
                    <a:ext uri="{FF2B5EF4-FFF2-40B4-BE49-F238E27FC236}">
                      <a16:creationId xmlns="" xmlns:a16="http://schemas.microsoft.com/office/drawing/2014/main" id="{02B43289-F91B-4398-9C6D-899DDD7DD686}"/>
                    </a:ext>
                  </a:extLst>
                </p:cNvPr>
                <p:cNvSpPr>
                  <a:spLocks noEditPoints="1"/>
                </p:cNvSpPr>
                <p:nvPr/>
              </p:nvSpPr>
              <p:spPr bwMode="auto">
                <a:xfrm rot="5400000" flipH="1" flipV="1">
                  <a:off x="2770201" y="3106662"/>
                  <a:ext cx="227727" cy="257415"/>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87" name="Freeform 21">
                  <a:extLst>
                    <a:ext uri="{FF2B5EF4-FFF2-40B4-BE49-F238E27FC236}">
                      <a16:creationId xmlns="" xmlns:a16="http://schemas.microsoft.com/office/drawing/2014/main" id="{50F65D6C-F471-4CFB-B2E6-3E1886895CD7}"/>
                    </a:ext>
                  </a:extLst>
                </p:cNvPr>
                <p:cNvSpPr>
                  <a:spLocks noEditPoints="1"/>
                </p:cNvSpPr>
                <p:nvPr/>
              </p:nvSpPr>
              <p:spPr bwMode="auto">
                <a:xfrm rot="5400000" flipH="1" flipV="1">
                  <a:off x="2770201" y="4305886"/>
                  <a:ext cx="227727" cy="257415"/>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16" name="Group 15">
                  <a:extLst>
                    <a:ext uri="{FF2B5EF4-FFF2-40B4-BE49-F238E27FC236}">
                      <a16:creationId xmlns="" xmlns:a16="http://schemas.microsoft.com/office/drawing/2014/main" id="{980BC6EB-D075-4C6A-AB82-3AD8EB467D9E}"/>
                    </a:ext>
                  </a:extLst>
                </p:cNvPr>
                <p:cNvGrpSpPr/>
                <p:nvPr/>
              </p:nvGrpSpPr>
              <p:grpSpPr>
                <a:xfrm>
                  <a:off x="3127283" y="1007557"/>
                  <a:ext cx="2189500" cy="3839103"/>
                  <a:chOff x="3447978" y="1007557"/>
                  <a:chExt cx="2350730" cy="3839103"/>
                </a:xfrm>
              </p:grpSpPr>
              <p:sp>
                <p:nvSpPr>
                  <p:cNvPr id="100" name="Rectangle: Rounded Corners 99">
                    <a:extLst>
                      <a:ext uri="{FF2B5EF4-FFF2-40B4-BE49-F238E27FC236}">
                        <a16:creationId xmlns="" xmlns:a16="http://schemas.microsoft.com/office/drawing/2014/main" id="{4F479F61-DBC0-4D72-BF02-B8A9BEEABD21}"/>
                      </a:ext>
                    </a:extLst>
                  </p:cNvPr>
                  <p:cNvSpPr/>
                  <p:nvPr/>
                </p:nvSpPr>
                <p:spPr>
                  <a:xfrm>
                    <a:off x="3527948" y="3003501"/>
                    <a:ext cx="2266183" cy="586668"/>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Rounded Corners 103">
                    <a:extLst>
                      <a:ext uri="{FF2B5EF4-FFF2-40B4-BE49-F238E27FC236}">
                        <a16:creationId xmlns="" xmlns:a16="http://schemas.microsoft.com/office/drawing/2014/main" id="{B2E0B4F9-943E-4515-AE0C-D7CA6D510D26}"/>
                      </a:ext>
                    </a:extLst>
                  </p:cNvPr>
                  <p:cNvSpPr/>
                  <p:nvPr/>
                </p:nvSpPr>
                <p:spPr>
                  <a:xfrm>
                    <a:off x="3532525" y="4023752"/>
                    <a:ext cx="2266183" cy="822908"/>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1" name="TextBox 100">
                    <a:extLst>
                      <a:ext uri="{FF2B5EF4-FFF2-40B4-BE49-F238E27FC236}">
                        <a16:creationId xmlns="" xmlns:a16="http://schemas.microsoft.com/office/drawing/2014/main" id="{9FA8E773-C71E-4E45-B260-E03712FF0695}"/>
                      </a:ext>
                    </a:extLst>
                  </p:cNvPr>
                  <p:cNvSpPr txBox="1"/>
                  <p:nvPr/>
                </p:nvSpPr>
                <p:spPr>
                  <a:xfrm>
                    <a:off x="3568392" y="2987441"/>
                    <a:ext cx="2225739" cy="643252"/>
                  </a:xfrm>
                  <a:prstGeom prst="rect">
                    <a:avLst/>
                  </a:prstGeom>
                  <a:noFill/>
                </p:spPr>
                <p:txBody>
                  <a:bodyPr wrap="square" rtlCol="0" anchor="ctr">
                    <a:spAutoFit/>
                  </a:bodyPr>
                  <a:lstStyle/>
                  <a:p>
                    <a:pPr algn="ctr"/>
                    <a:r>
                      <a:rPr lang="en-GB" sz="1600" dirty="0" smtClean="0">
                        <a:solidFill>
                          <a:schemeClr val="accent4">
                            <a:lumMod val="75000"/>
                          </a:schemeClr>
                        </a:solidFill>
                        <a:latin typeface="Century Gothic" panose="020B0502020202020204" pitchFamily="34" charset="0"/>
                      </a:rPr>
                      <a:t>ቢዝነስ ለመስራት የሚያችል ምቹ ሁኔታ መፍጠር</a:t>
                    </a:r>
                    <a:endParaRPr lang="en-GB" sz="1600" dirty="0">
                      <a:solidFill>
                        <a:schemeClr val="accent4">
                          <a:lumMod val="75000"/>
                        </a:schemeClr>
                      </a:solidFill>
                      <a:latin typeface="Century Gothic" panose="020B0502020202020204" pitchFamily="34" charset="0"/>
                    </a:endParaRPr>
                  </a:p>
                </p:txBody>
              </p:sp>
              <p:sp>
                <p:nvSpPr>
                  <p:cNvPr id="105" name="TextBox 104">
                    <a:extLst>
                      <a:ext uri="{FF2B5EF4-FFF2-40B4-BE49-F238E27FC236}">
                        <a16:creationId xmlns="" xmlns:a16="http://schemas.microsoft.com/office/drawing/2014/main" id="{96EB2611-AD33-462F-BCFE-B1F1F5F70333}"/>
                      </a:ext>
                    </a:extLst>
                  </p:cNvPr>
                  <p:cNvSpPr txBox="1"/>
                  <p:nvPr/>
                </p:nvSpPr>
                <p:spPr>
                  <a:xfrm>
                    <a:off x="3447978" y="4088607"/>
                    <a:ext cx="2350730" cy="643252"/>
                  </a:xfrm>
                  <a:prstGeom prst="rect">
                    <a:avLst/>
                  </a:prstGeom>
                  <a:noFill/>
                </p:spPr>
                <p:txBody>
                  <a:bodyPr wrap="square" rtlCol="0" anchor="ctr">
                    <a:spAutoFit/>
                  </a:bodyPr>
                  <a:lstStyle/>
                  <a:p>
                    <a:pPr algn="ctr"/>
                    <a:r>
                      <a:rPr lang="am-ET" sz="1600" dirty="0">
                        <a:solidFill>
                          <a:schemeClr val="accent4">
                            <a:lumMod val="75000"/>
                          </a:schemeClr>
                        </a:solidFill>
                        <a:latin typeface="Century Gothic" panose="020B0502020202020204" pitchFamily="34" charset="0"/>
                      </a:rPr>
                      <a:t>ከተቋማትና ከገበያ ሥርዓት የሚመነጩ ችግሮችን መቅረፍ</a:t>
                    </a:r>
                  </a:p>
                </p:txBody>
              </p:sp>
              <p:grpSp>
                <p:nvGrpSpPr>
                  <p:cNvPr id="13" name="Group 12">
                    <a:extLst>
                      <a:ext uri="{FF2B5EF4-FFF2-40B4-BE49-F238E27FC236}">
                        <a16:creationId xmlns="" xmlns:a16="http://schemas.microsoft.com/office/drawing/2014/main" id="{E8DF5BBC-05A1-4FD7-AB78-B66437E5236E}"/>
                      </a:ext>
                    </a:extLst>
                  </p:cNvPr>
                  <p:cNvGrpSpPr/>
                  <p:nvPr/>
                </p:nvGrpSpPr>
                <p:grpSpPr>
                  <a:xfrm>
                    <a:off x="3503174" y="1007557"/>
                    <a:ext cx="2295534" cy="1630833"/>
                    <a:chOff x="3689028" y="1035578"/>
                    <a:chExt cx="2561404" cy="1793916"/>
                  </a:xfrm>
                </p:grpSpPr>
                <p:grpSp>
                  <p:nvGrpSpPr>
                    <p:cNvPr id="88" name="Group 87">
                      <a:extLst>
                        <a:ext uri="{FF2B5EF4-FFF2-40B4-BE49-F238E27FC236}">
                          <a16:creationId xmlns="" xmlns:a16="http://schemas.microsoft.com/office/drawing/2014/main" id="{8CB08A64-9370-4FDB-947F-7EA6CDDCC129}"/>
                        </a:ext>
                      </a:extLst>
                    </p:cNvPr>
                    <p:cNvGrpSpPr/>
                    <p:nvPr/>
                  </p:nvGrpSpPr>
                  <p:grpSpPr>
                    <a:xfrm>
                      <a:off x="3689028" y="1035578"/>
                      <a:ext cx="2561404" cy="1793916"/>
                      <a:chOff x="5439103" y="2375540"/>
                      <a:chExt cx="1503226" cy="2428850"/>
                    </a:xfrm>
                  </p:grpSpPr>
                  <p:sp>
                    <p:nvSpPr>
                      <p:cNvPr id="89" name="Rectangle: Rounded Corners 88">
                        <a:extLst>
                          <a:ext uri="{FF2B5EF4-FFF2-40B4-BE49-F238E27FC236}">
                            <a16:creationId xmlns="" xmlns:a16="http://schemas.microsoft.com/office/drawing/2014/main" id="{E6B28554-AA82-422F-9AF3-7387801294F4}"/>
                          </a:ext>
                        </a:extLst>
                      </p:cNvPr>
                      <p:cNvSpPr/>
                      <p:nvPr/>
                    </p:nvSpPr>
                    <p:spPr>
                      <a:xfrm>
                        <a:off x="5439103" y="2375540"/>
                        <a:ext cx="1503226" cy="2428850"/>
                      </a:xfrm>
                      <a:prstGeom prst="roundRect">
                        <a:avLst>
                          <a:gd name="adj" fmla="val 5867"/>
                        </a:avLst>
                      </a:prstGeom>
                      <a:solidFill>
                        <a:srgbClr val="F9FCFD"/>
                      </a:solidFill>
                      <a:ln w="9525">
                        <a:solidFill>
                          <a:srgbClr val="034B64"/>
                        </a:solidFill>
                        <a:prstDash val="lg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 name="Rectangle: Top Corners Rounded 90">
                        <a:extLst>
                          <a:ext uri="{FF2B5EF4-FFF2-40B4-BE49-F238E27FC236}">
                            <a16:creationId xmlns="" xmlns:a16="http://schemas.microsoft.com/office/drawing/2014/main" id="{3ECF7AF1-BD1D-4851-A818-BCEB8ACCDC61}"/>
                          </a:ext>
                        </a:extLst>
                      </p:cNvPr>
                      <p:cNvSpPr/>
                      <p:nvPr/>
                    </p:nvSpPr>
                    <p:spPr>
                      <a:xfrm>
                        <a:off x="5481810" y="3111027"/>
                        <a:ext cx="1383331" cy="440773"/>
                      </a:xfrm>
                      <a:prstGeom prst="round2SameRect">
                        <a:avLst/>
                      </a:prstGeom>
                      <a:solidFill>
                        <a:schemeClr val="bg1"/>
                      </a:solid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 xmlns:a16="http://schemas.microsoft.com/office/drawing/2014/main" id="{FD43D508-D9A8-45D6-9765-9EC4FED09823}"/>
                          </a:ext>
                        </a:extLst>
                      </p:cNvPr>
                      <p:cNvSpPr/>
                      <p:nvPr/>
                    </p:nvSpPr>
                    <p:spPr>
                      <a:xfrm>
                        <a:off x="5464821" y="3672984"/>
                        <a:ext cx="1383331" cy="417343"/>
                      </a:xfrm>
                      <a:prstGeom prst="rect">
                        <a:avLst/>
                      </a:prstGeom>
                      <a:solidFill>
                        <a:schemeClr val="bg1"/>
                      </a:solid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Top Corners Rounded 97">
                        <a:extLst>
                          <a:ext uri="{FF2B5EF4-FFF2-40B4-BE49-F238E27FC236}">
                            <a16:creationId xmlns="" xmlns:a16="http://schemas.microsoft.com/office/drawing/2014/main" id="{7C060F1C-73EB-4F25-ABF7-E03C2F96483F}"/>
                          </a:ext>
                        </a:extLst>
                      </p:cNvPr>
                      <p:cNvSpPr/>
                      <p:nvPr/>
                    </p:nvSpPr>
                    <p:spPr>
                      <a:xfrm rot="10800000">
                        <a:off x="5471302" y="4275434"/>
                        <a:ext cx="1383331" cy="440773"/>
                      </a:xfrm>
                      <a:prstGeom prst="round2SameRect">
                        <a:avLst/>
                      </a:prstGeom>
                      <a:solidFill>
                        <a:schemeClr val="bg1"/>
                      </a:solid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 xmlns:a16="http://schemas.microsoft.com/office/drawing/2014/main" id="{7FA04130-7F0D-4CCB-BE5D-114384C56DC2}"/>
                        </a:ext>
                      </a:extLst>
                    </p:cNvPr>
                    <p:cNvSpPr/>
                    <p:nvPr/>
                  </p:nvSpPr>
                  <p:spPr>
                    <a:xfrm>
                      <a:off x="3879777" y="1569402"/>
                      <a:ext cx="1899636" cy="377220"/>
                    </a:xfrm>
                    <a:prstGeom prst="rect">
                      <a:avLst/>
                    </a:prstGeom>
                  </p:spPr>
                  <p:txBody>
                    <a:bodyPr wrap="none">
                      <a:spAutoFit/>
                    </a:bodyPr>
                    <a:lstStyle/>
                    <a:p>
                      <a:pPr lvl="0" algn="ctr">
                        <a:lnSpc>
                          <a:spcPct val="107000"/>
                        </a:lnSpc>
                        <a:spcAft>
                          <a:spcPts val="800"/>
                        </a:spcAft>
                        <a:defRPr/>
                      </a:pPr>
                      <a:r>
                        <a:rPr lang="am-ET"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የዋጋ ንረትን </a:t>
                      </a:r>
                      <a:r>
                        <a:rPr lang="am-ET" dirty="0" smtClean="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መቆጣጠር</a:t>
                      </a:r>
                      <a:r>
                        <a:rPr lang="en-US" dirty="0" smtClean="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 </a:t>
                      </a:r>
                      <a:endParaRPr lang="en-US"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endParaRPr>
                    </a:p>
                  </p:txBody>
                </p:sp>
                <p:sp>
                  <p:nvSpPr>
                    <p:cNvPr id="11" name="Rectangle 10">
                      <a:extLst>
                        <a:ext uri="{FF2B5EF4-FFF2-40B4-BE49-F238E27FC236}">
                          <a16:creationId xmlns="" xmlns:a16="http://schemas.microsoft.com/office/drawing/2014/main" id="{0DFCF697-2D98-4049-90CC-9B5F1BAC0FA5}"/>
                        </a:ext>
                      </a:extLst>
                    </p:cNvPr>
                    <p:cNvSpPr/>
                    <p:nvPr/>
                  </p:nvSpPr>
                  <p:spPr>
                    <a:xfrm>
                      <a:off x="3710521" y="1941563"/>
                      <a:ext cx="2416083" cy="372410"/>
                    </a:xfrm>
                    <a:prstGeom prst="rect">
                      <a:avLst/>
                    </a:prstGeom>
                  </p:spPr>
                  <p:txBody>
                    <a:bodyPr wrap="square" anchor="ctr">
                      <a:spAutoFit/>
                    </a:bodyPr>
                    <a:lstStyle/>
                    <a:p>
                      <a:pPr lvl="0" algn="ctr">
                        <a:spcAft>
                          <a:spcPts val="800"/>
                        </a:spcAft>
                        <a:defRPr/>
                      </a:pPr>
                      <a:r>
                        <a:rPr lang="am-ET"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የፋይናንስ አቅርቦትን ማሻሻል</a:t>
                      </a:r>
                      <a:endParaRPr lang="en-US"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endParaRPr>
                    </a:p>
                  </p:txBody>
                </p:sp>
                <p:sp>
                  <p:nvSpPr>
                    <p:cNvPr id="99" name="Rectangle 98">
                      <a:extLst>
                        <a:ext uri="{FF2B5EF4-FFF2-40B4-BE49-F238E27FC236}">
                          <a16:creationId xmlns="" xmlns:a16="http://schemas.microsoft.com/office/drawing/2014/main" id="{AE3FE82A-59E1-4A8D-AA65-0F9C834398AD}"/>
                        </a:ext>
                      </a:extLst>
                    </p:cNvPr>
                    <p:cNvSpPr/>
                    <p:nvPr/>
                  </p:nvSpPr>
                  <p:spPr>
                    <a:xfrm>
                      <a:off x="3721779" y="2443315"/>
                      <a:ext cx="2437150" cy="353789"/>
                    </a:xfrm>
                    <a:prstGeom prst="rect">
                      <a:avLst/>
                    </a:prstGeom>
                  </p:spPr>
                  <p:txBody>
                    <a:bodyPr wrap="square">
                      <a:spAutoFit/>
                    </a:bodyPr>
                    <a:lstStyle/>
                    <a:p>
                      <a:pPr lvl="0" algn="ctr">
                        <a:spcAft>
                          <a:spcPts val="800"/>
                        </a:spcAft>
                        <a:defRPr/>
                      </a:pPr>
                      <a:r>
                        <a:rPr lang="en-US" sz="1300" dirty="0" smtClean="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የተረጋጋ የዕዳ ጫና ሁኔታ ማስፈን </a:t>
                      </a:r>
                      <a:endParaRPr lang="en-US" sz="1300"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endParaRPr>
                    </a:p>
                  </p:txBody>
                </p:sp>
              </p:grpSp>
              <p:sp>
                <p:nvSpPr>
                  <p:cNvPr id="107" name="Freeform 21">
                    <a:extLst>
                      <a:ext uri="{FF2B5EF4-FFF2-40B4-BE49-F238E27FC236}">
                        <a16:creationId xmlns="" xmlns:a16="http://schemas.microsoft.com/office/drawing/2014/main" id="{C2DBFF72-421B-4F07-A552-D107BC9DB78B}"/>
                      </a:ext>
                    </a:extLst>
                  </p:cNvPr>
                  <p:cNvSpPr>
                    <a:spLocks noEditPoints="1"/>
                  </p:cNvSpPr>
                  <p:nvPr/>
                </p:nvSpPr>
                <p:spPr bwMode="auto">
                  <a:xfrm flipH="1" flipV="1">
                    <a:off x="4640827" y="3671115"/>
                    <a:ext cx="207024" cy="234014"/>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08" name="Freeform 21">
                    <a:extLst>
                      <a:ext uri="{FF2B5EF4-FFF2-40B4-BE49-F238E27FC236}">
                        <a16:creationId xmlns="" xmlns:a16="http://schemas.microsoft.com/office/drawing/2014/main" id="{FC7CAA6A-B2E0-44E3-84C7-092EE7C96077}"/>
                      </a:ext>
                    </a:extLst>
                  </p:cNvPr>
                  <p:cNvSpPr>
                    <a:spLocks noEditPoints="1"/>
                  </p:cNvSpPr>
                  <p:nvPr/>
                </p:nvSpPr>
                <p:spPr bwMode="auto">
                  <a:xfrm flipH="1" flipV="1">
                    <a:off x="4547428" y="2757013"/>
                    <a:ext cx="207024" cy="234014"/>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17" name="Group 16">
                  <a:extLst>
                    <a:ext uri="{FF2B5EF4-FFF2-40B4-BE49-F238E27FC236}">
                      <a16:creationId xmlns="" xmlns:a16="http://schemas.microsoft.com/office/drawing/2014/main" id="{76C920E6-3B54-4028-8E26-4541F59DDBDF}"/>
                    </a:ext>
                  </a:extLst>
                </p:cNvPr>
                <p:cNvGrpSpPr/>
                <p:nvPr/>
              </p:nvGrpSpPr>
              <p:grpSpPr>
                <a:xfrm>
                  <a:off x="5479799" y="1323193"/>
                  <a:ext cx="1729739" cy="2988102"/>
                  <a:chOff x="5730079" y="1323193"/>
                  <a:chExt cx="1729739" cy="2988102"/>
                </a:xfrm>
              </p:grpSpPr>
              <p:sp>
                <p:nvSpPr>
                  <p:cNvPr id="115" name="Rectangle: Rounded Corners 114">
                    <a:extLst>
                      <a:ext uri="{FF2B5EF4-FFF2-40B4-BE49-F238E27FC236}">
                        <a16:creationId xmlns="" xmlns:a16="http://schemas.microsoft.com/office/drawing/2014/main" id="{E369658D-FCFB-4037-BA0A-676B55656FDA}"/>
                      </a:ext>
                    </a:extLst>
                  </p:cNvPr>
                  <p:cNvSpPr/>
                  <p:nvPr/>
                </p:nvSpPr>
                <p:spPr>
                  <a:xfrm>
                    <a:off x="6101498" y="1323193"/>
                    <a:ext cx="1358320" cy="2664524"/>
                  </a:xfrm>
                  <a:prstGeom prst="roundRect">
                    <a:avLst>
                      <a:gd name="adj" fmla="val 5867"/>
                    </a:avLst>
                  </a:prstGeom>
                  <a:solidFill>
                    <a:srgbClr val="F9FCFD"/>
                  </a:solidFill>
                  <a:ln w="9525">
                    <a:solidFill>
                      <a:srgbClr val="034B64"/>
                    </a:solidFill>
                    <a:prstDash val="lg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Rectangle: Rounded Corners 109">
                    <a:extLst>
                      <a:ext uri="{FF2B5EF4-FFF2-40B4-BE49-F238E27FC236}">
                        <a16:creationId xmlns="" xmlns:a16="http://schemas.microsoft.com/office/drawing/2014/main" id="{CC616869-734A-4BBF-8BF2-DE5BB13AE4F7}"/>
                      </a:ext>
                    </a:extLst>
                  </p:cNvPr>
                  <p:cNvSpPr/>
                  <p:nvPr/>
                </p:nvSpPr>
                <p:spPr>
                  <a:xfrm>
                    <a:off x="6207512" y="1421730"/>
                    <a:ext cx="1113401" cy="780855"/>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21">
                    <a:extLst>
                      <a:ext uri="{FF2B5EF4-FFF2-40B4-BE49-F238E27FC236}">
                        <a16:creationId xmlns="" xmlns:a16="http://schemas.microsoft.com/office/drawing/2014/main" id="{0A9B4998-24AA-4EC9-AA7D-C5CE8491A677}"/>
                      </a:ext>
                    </a:extLst>
                  </p:cNvPr>
                  <p:cNvSpPr>
                    <a:spLocks noEditPoints="1"/>
                  </p:cNvSpPr>
                  <p:nvPr/>
                </p:nvSpPr>
                <p:spPr bwMode="auto">
                  <a:xfrm rot="5400000" flipH="1" flipV="1">
                    <a:off x="5744923" y="1708652"/>
                    <a:ext cx="227727" cy="257415"/>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4" name="Rectangle 13">
                    <a:extLst>
                      <a:ext uri="{FF2B5EF4-FFF2-40B4-BE49-F238E27FC236}">
                        <a16:creationId xmlns="" xmlns:a16="http://schemas.microsoft.com/office/drawing/2014/main" id="{799D1A83-8BA0-4747-8A0A-142E93D27303}"/>
                      </a:ext>
                    </a:extLst>
                  </p:cNvPr>
                  <p:cNvSpPr/>
                  <p:nvPr/>
                </p:nvSpPr>
                <p:spPr>
                  <a:xfrm>
                    <a:off x="6101499" y="1503778"/>
                    <a:ext cx="1219414" cy="681199"/>
                  </a:xfrm>
                  <a:prstGeom prst="rect">
                    <a:avLst/>
                  </a:prstGeom>
                </p:spPr>
                <p:txBody>
                  <a:bodyPr wrap="square">
                    <a:spAutoFit/>
                  </a:bodyPr>
                  <a:lstStyle/>
                  <a:p>
                    <a:pPr lvl="0" algn="ctr">
                      <a:lnSpc>
                        <a:spcPct val="107000"/>
                      </a:lnSpc>
                      <a:spcAft>
                        <a:spcPts val="800"/>
                      </a:spcAft>
                      <a:defRPr/>
                    </a:pPr>
                    <a:r>
                      <a:rPr lang="en-US" sz="1600" dirty="0" err="1" smtClean="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ቅቡልነትን</a:t>
                    </a:r>
                    <a:r>
                      <a:rPr lang="en-US" sz="1600" dirty="0" smtClean="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 መገንባት</a:t>
                    </a:r>
                    <a:endParaRPr lang="en-US" sz="1600"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endParaRPr>
                  </a:p>
                </p:txBody>
              </p:sp>
              <p:sp>
                <p:nvSpPr>
                  <p:cNvPr id="112" name="Rectangle: Rounded Corners 111">
                    <a:extLst>
                      <a:ext uri="{FF2B5EF4-FFF2-40B4-BE49-F238E27FC236}">
                        <a16:creationId xmlns="" xmlns:a16="http://schemas.microsoft.com/office/drawing/2014/main" id="{7E3B2879-F022-45D8-80FE-2EE3848A6BB9}"/>
                      </a:ext>
                    </a:extLst>
                  </p:cNvPr>
                  <p:cNvSpPr/>
                  <p:nvPr/>
                </p:nvSpPr>
                <p:spPr>
                  <a:xfrm>
                    <a:off x="6101498" y="2711365"/>
                    <a:ext cx="1345377" cy="1585893"/>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 xmlns:a16="http://schemas.microsoft.com/office/drawing/2014/main" id="{2BCA6D1C-319D-4505-B1C5-3A70AFA94995}"/>
                      </a:ext>
                    </a:extLst>
                  </p:cNvPr>
                  <p:cNvSpPr/>
                  <p:nvPr/>
                </p:nvSpPr>
                <p:spPr>
                  <a:xfrm>
                    <a:off x="6101498" y="2760646"/>
                    <a:ext cx="1345377" cy="1550649"/>
                  </a:xfrm>
                  <a:prstGeom prst="rect">
                    <a:avLst/>
                  </a:prstGeom>
                </p:spPr>
                <p:txBody>
                  <a:bodyPr wrap="square">
                    <a:spAutoFit/>
                  </a:bodyPr>
                  <a:lstStyle/>
                  <a:p>
                    <a:pPr lvl="0" algn="ctr">
                      <a:lnSpc>
                        <a:spcPct val="107000"/>
                      </a:lnSpc>
                      <a:spcAft>
                        <a:spcPts val="800"/>
                      </a:spcAft>
                      <a:defRPr/>
                    </a:pPr>
                    <a:r>
                      <a:rPr lang="am-ET" sz="1600"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ጥራት ያለው፣ ሚዛኑን የጠበቀና ምርታማነትን ላይ የተመሠረተ ኢኮኖሚ </a:t>
                    </a:r>
                    <a:r>
                      <a:rPr lang="am-ET" sz="1600" dirty="0" smtClean="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ዕድገት</a:t>
                    </a:r>
                    <a:r>
                      <a:rPr lang="cy-GB" sz="1600" dirty="0" smtClean="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  </a:t>
                    </a:r>
                    <a:endParaRPr lang="am-ET" sz="1600"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endParaRPr>
                  </a:p>
                </p:txBody>
              </p:sp>
              <p:sp>
                <p:nvSpPr>
                  <p:cNvPr id="114" name="Freeform 21">
                    <a:extLst>
                      <a:ext uri="{FF2B5EF4-FFF2-40B4-BE49-F238E27FC236}">
                        <a16:creationId xmlns="" xmlns:a16="http://schemas.microsoft.com/office/drawing/2014/main" id="{6DA8C9C6-E20A-40AB-96E6-257DF480667F}"/>
                      </a:ext>
                    </a:extLst>
                  </p:cNvPr>
                  <p:cNvSpPr>
                    <a:spLocks noEditPoints="1"/>
                  </p:cNvSpPr>
                  <p:nvPr/>
                </p:nvSpPr>
                <p:spPr bwMode="auto">
                  <a:xfrm rot="5400000" flipH="1" flipV="1">
                    <a:off x="5744923" y="3080348"/>
                    <a:ext cx="227727" cy="257415"/>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grpSp>
            <p:sp>
              <p:nvSpPr>
                <p:cNvPr id="116" name="Rectangle: Rounded Corners 115">
                  <a:extLst>
                    <a:ext uri="{FF2B5EF4-FFF2-40B4-BE49-F238E27FC236}">
                      <a16:creationId xmlns="" xmlns:a16="http://schemas.microsoft.com/office/drawing/2014/main" id="{D8815B48-7801-468E-8F39-FC8FF95179FB}"/>
                    </a:ext>
                  </a:extLst>
                </p:cNvPr>
                <p:cNvSpPr/>
                <p:nvPr/>
              </p:nvSpPr>
              <p:spPr>
                <a:xfrm>
                  <a:off x="7605096" y="1747320"/>
                  <a:ext cx="1205411" cy="1824744"/>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21">
                  <a:extLst>
                    <a:ext uri="{FF2B5EF4-FFF2-40B4-BE49-F238E27FC236}">
                      <a16:creationId xmlns="" xmlns:a16="http://schemas.microsoft.com/office/drawing/2014/main" id="{8B65175F-7D24-4A3A-88AF-951587F18FE9}"/>
                    </a:ext>
                  </a:extLst>
                </p:cNvPr>
                <p:cNvSpPr>
                  <a:spLocks noEditPoints="1"/>
                </p:cNvSpPr>
                <p:nvPr/>
              </p:nvSpPr>
              <p:spPr bwMode="auto">
                <a:xfrm rot="5400000" flipH="1" flipV="1">
                  <a:off x="7330642" y="2368982"/>
                  <a:ext cx="227727" cy="257415"/>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8" name="Rectangle 17">
                  <a:extLst>
                    <a:ext uri="{FF2B5EF4-FFF2-40B4-BE49-F238E27FC236}">
                      <a16:creationId xmlns="" xmlns:a16="http://schemas.microsoft.com/office/drawing/2014/main" id="{FE2F66B9-8FE8-4527-B70D-06A5D73D3143}"/>
                    </a:ext>
                  </a:extLst>
                </p:cNvPr>
                <p:cNvSpPr/>
                <p:nvPr/>
              </p:nvSpPr>
              <p:spPr>
                <a:xfrm>
                  <a:off x="7605097" y="1793101"/>
                  <a:ext cx="1270168" cy="1715836"/>
                </a:xfrm>
                <a:prstGeom prst="rect">
                  <a:avLst/>
                </a:prstGeom>
              </p:spPr>
              <p:txBody>
                <a:bodyPr wrap="square">
                  <a:spAutoFit/>
                </a:bodyPr>
                <a:lstStyle/>
                <a:p>
                  <a:pPr lvl="0" algn="ctr">
                    <a:lnSpc>
                      <a:spcPct val="107000"/>
                    </a:lnSpc>
                    <a:spcAft>
                      <a:spcPts val="800"/>
                    </a:spcAft>
                    <a:defRPr/>
                  </a:pPr>
                  <a:r>
                    <a:rPr lang="am-ET" sz="1800" dirty="0">
                      <a:solidFill>
                        <a:srgbClr val="034B64"/>
                      </a:solidFill>
                      <a:latin typeface="Century Gothic" panose="020B0502020202020204" pitchFamily="34" charset="0"/>
                      <a:ea typeface="Calibri" panose="020F0502020204030204" pitchFamily="34" charset="0"/>
                      <a:cs typeface="Segoe UI" panose="020B0502040204020203" pitchFamily="34" charset="0"/>
                    </a:rPr>
                    <a:t>ሰፊ የሥራ ዕድል፣ ሁሉን አካታች ልማት እና ድህነት ቅነሳ</a:t>
                  </a:r>
                </a:p>
              </p:txBody>
            </p:sp>
          </p:grpSp>
          <p:sp>
            <p:nvSpPr>
              <p:cNvPr id="66" name="Rectangle: Top Corners Rounded 65">
                <a:extLst>
                  <a:ext uri="{FF2B5EF4-FFF2-40B4-BE49-F238E27FC236}">
                    <a16:creationId xmlns="" xmlns:a16="http://schemas.microsoft.com/office/drawing/2014/main" id="{5BA51240-AB43-47D0-886E-6FE719727B08}"/>
                  </a:ext>
                </a:extLst>
              </p:cNvPr>
              <p:cNvSpPr/>
              <p:nvPr/>
            </p:nvSpPr>
            <p:spPr>
              <a:xfrm>
                <a:off x="3200170" y="1213428"/>
                <a:ext cx="1967559" cy="269049"/>
              </a:xfrm>
              <a:prstGeom prst="round2SameRect">
                <a:avLst/>
              </a:prstGeom>
              <a:solidFill>
                <a:schemeClr val="bg1"/>
              </a:solid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Rectangle 67">
              <a:extLst>
                <a:ext uri="{FF2B5EF4-FFF2-40B4-BE49-F238E27FC236}">
                  <a16:creationId xmlns="" xmlns:a16="http://schemas.microsoft.com/office/drawing/2014/main" id="{C3CFAFC7-C266-47AE-9E7F-EC22BA152E2D}"/>
                </a:ext>
              </a:extLst>
            </p:cNvPr>
            <p:cNvSpPr/>
            <p:nvPr/>
          </p:nvSpPr>
          <p:spPr>
            <a:xfrm>
              <a:off x="3088016" y="1230597"/>
              <a:ext cx="2143537" cy="280461"/>
            </a:xfrm>
            <a:prstGeom prst="rect">
              <a:avLst/>
            </a:prstGeom>
          </p:spPr>
          <p:txBody>
            <a:bodyPr wrap="none">
              <a:spAutoFit/>
            </a:bodyPr>
            <a:lstStyle/>
            <a:p>
              <a:pPr lvl="0" algn="ctr">
                <a:lnSpc>
                  <a:spcPct val="107000"/>
                </a:lnSpc>
                <a:spcAft>
                  <a:spcPts val="800"/>
                </a:spcAft>
                <a:defRPr/>
              </a:pPr>
              <a:r>
                <a:rPr lang="am-ET" sz="1200"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የወጭ ምንዛሬ አቅርቦት ችግርን </a:t>
              </a:r>
              <a:r>
                <a:rPr lang="am-ET" sz="1200" dirty="0" smtClean="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መቅረፍ</a:t>
              </a:r>
              <a:endParaRPr lang="am-ET" sz="1200"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endParaRPr>
            </a:p>
          </p:txBody>
        </p:sp>
      </p:grpSp>
    </p:spTree>
    <p:extLst>
      <p:ext uri="{BB962C8B-B14F-4D97-AF65-F5344CB8AC3E}">
        <p14:creationId xmlns:p14="http://schemas.microsoft.com/office/powerpoint/2010/main" val="237469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6" name="Straight Connector 15">
            <a:extLst>
              <a:ext uri="{FF2B5EF4-FFF2-40B4-BE49-F238E27FC236}">
                <a16:creationId xmlns="" xmlns:a16="http://schemas.microsoft.com/office/drawing/2014/main" id="{27EEBAAB-429E-4B59-9EAE-2EFAAC2F757D}"/>
              </a:ext>
            </a:extLst>
          </p:cNvPr>
          <p:cNvCxnSpPr>
            <a:cxnSpLocks/>
          </p:cNvCxnSpPr>
          <p:nvPr/>
        </p:nvCxnSpPr>
        <p:spPr>
          <a:xfrm>
            <a:off x="1519592" y="1756646"/>
            <a:ext cx="10052" cy="202002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solidFill>
                <a:latin typeface="Century Gothic" panose="020B0502020202020204" pitchFamily="34" charset="0"/>
                <a:cs typeface="Segoe UI" panose="020B0502040204020203" pitchFamily="34" charset="0"/>
                <a:sym typeface="Barlow"/>
              </a:rPr>
              <a:t>… </a:t>
            </a:r>
            <a:r>
              <a:rPr lang="en-US" sz="2400" b="1" dirty="0" smtClean="0">
                <a:solidFill>
                  <a:schemeClr val="bg1"/>
                </a:solidFill>
                <a:latin typeface="Century Gothic" panose="020B0502020202020204" pitchFamily="34" charset="0"/>
                <a:cs typeface="Segoe UI" panose="020B0502040204020203" pitchFamily="34" charset="0"/>
                <a:sym typeface="Barlow"/>
              </a:rPr>
              <a:t>የ</a:t>
            </a:r>
            <a:r>
              <a:rPr lang="am-ET" sz="2400" b="1" dirty="0" smtClean="0">
                <a:solidFill>
                  <a:schemeClr val="bg1"/>
                </a:solidFill>
                <a:latin typeface="Century Gothic" panose="020B0502020202020204" pitchFamily="34" charset="0"/>
                <a:cs typeface="Segoe UI" panose="020B0502040204020203" pitchFamily="34" charset="0"/>
                <a:sym typeface="Barlow"/>
              </a:rPr>
              <a:t>ማክሮ-ኢኮኖሚያዊ ማሻሻያዎች</a:t>
            </a:r>
            <a:r>
              <a:rPr lang="en-US" sz="2400" b="1" dirty="0" smtClean="0">
                <a:solidFill>
                  <a:schemeClr val="bg1"/>
                </a:solidFill>
                <a:latin typeface="Century Gothic" panose="020B0502020202020204" pitchFamily="34" charset="0"/>
                <a:cs typeface="Segoe UI" panose="020B0502040204020203" pitchFamily="34" charset="0"/>
                <a:sym typeface="Barlow"/>
              </a:rPr>
              <a:t>   (የቀጠለ…</a:t>
            </a:r>
            <a:r>
              <a:rPr lang="en-US" sz="2400" b="1" i="1" dirty="0" smtClean="0">
                <a:solidFill>
                  <a:schemeClr val="bg1"/>
                </a:solidFill>
                <a:latin typeface="Century Gothic" panose="020B0502020202020204" pitchFamily="34" charset="0"/>
                <a:cs typeface="Segoe UI" panose="020B0502040204020203" pitchFamily="34" charset="0"/>
                <a:sym typeface="Barlow"/>
              </a:rPr>
              <a:t>)</a:t>
            </a:r>
            <a:endParaRPr lang="en-US" sz="2400" b="1" i="1" dirty="0">
              <a:solidFill>
                <a:schemeClr val="bg1"/>
              </a:solidFill>
              <a:latin typeface="Century Gothic" panose="020B0502020202020204" pitchFamily="34" charset="0"/>
              <a:cs typeface="Segoe UI" panose="020B0502040204020203" pitchFamily="34" charset="0"/>
              <a:sym typeface="Barlow"/>
            </a:endParaRP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21</a:t>
            </a:r>
          </a:p>
        </p:txBody>
      </p:sp>
      <p:grpSp>
        <p:nvGrpSpPr>
          <p:cNvPr id="31" name="Group 30">
            <a:extLst>
              <a:ext uri="{FF2B5EF4-FFF2-40B4-BE49-F238E27FC236}">
                <a16:creationId xmlns="" xmlns:a16="http://schemas.microsoft.com/office/drawing/2014/main" id="{26B1B7D4-48A1-4B5F-8AB6-61CC69D27A0C}"/>
              </a:ext>
            </a:extLst>
          </p:cNvPr>
          <p:cNvGrpSpPr/>
          <p:nvPr/>
        </p:nvGrpSpPr>
        <p:grpSpPr>
          <a:xfrm>
            <a:off x="1043373" y="958786"/>
            <a:ext cx="874768" cy="878381"/>
            <a:chOff x="3763122" y="1852064"/>
            <a:chExt cx="4019536" cy="4036137"/>
          </a:xfrm>
        </p:grpSpPr>
        <p:sp>
          <p:nvSpPr>
            <p:cNvPr id="32" name="Freeform 52">
              <a:extLst>
                <a:ext uri="{FF2B5EF4-FFF2-40B4-BE49-F238E27FC236}">
                  <a16:creationId xmlns="" xmlns:a16="http://schemas.microsoft.com/office/drawing/2014/main" id="{913E044C-CC3F-44EF-8B31-477F84B89A07}"/>
                </a:ext>
              </a:extLst>
            </p:cNvPr>
            <p:cNvSpPr>
              <a:spLocks/>
            </p:cNvSpPr>
            <p:nvPr/>
          </p:nvSpPr>
          <p:spPr bwMode="auto">
            <a:xfrm>
              <a:off x="4592007" y="3370652"/>
              <a:ext cx="1199060" cy="2231034"/>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chemeClr val="bg1">
                <a:lumMod val="85000"/>
              </a:schemeClr>
            </a:solidFill>
            <a:ln>
              <a:solidFill>
                <a:schemeClr val="bg1">
                  <a:lumMod val="95000"/>
                </a:schemeClr>
              </a:solid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33" name="Group 32">
              <a:extLst>
                <a:ext uri="{FF2B5EF4-FFF2-40B4-BE49-F238E27FC236}">
                  <a16:creationId xmlns="" xmlns:a16="http://schemas.microsoft.com/office/drawing/2014/main" id="{CF184EB6-DF6A-45DB-A623-795AC2A11CA9}"/>
                </a:ext>
              </a:extLst>
            </p:cNvPr>
            <p:cNvGrpSpPr/>
            <p:nvPr/>
          </p:nvGrpSpPr>
          <p:grpSpPr>
            <a:xfrm>
              <a:off x="4310327" y="2607555"/>
              <a:ext cx="2816160" cy="2889781"/>
              <a:chOff x="2983887" y="2297131"/>
              <a:chExt cx="2930416" cy="3007025"/>
            </a:xfrm>
            <a:solidFill>
              <a:srgbClr val="FFFFFF">
                <a:lumMod val="75000"/>
              </a:srgbClr>
            </a:solidFill>
          </p:grpSpPr>
          <p:sp>
            <p:nvSpPr>
              <p:cNvPr id="76" name="Freeform 45">
                <a:extLst>
                  <a:ext uri="{FF2B5EF4-FFF2-40B4-BE49-F238E27FC236}">
                    <a16:creationId xmlns="" xmlns:a16="http://schemas.microsoft.com/office/drawing/2014/main" id="{B6FE0A5E-D072-47F2-9BC0-EE112950B568}"/>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0" name="Freeform 46">
                <a:extLst>
                  <a:ext uri="{FF2B5EF4-FFF2-40B4-BE49-F238E27FC236}">
                    <a16:creationId xmlns="" xmlns:a16="http://schemas.microsoft.com/office/drawing/2014/main" id="{B54C5469-254B-4095-B84D-F4A26117A091}"/>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2" name="Freeform 47">
                <a:extLst>
                  <a:ext uri="{FF2B5EF4-FFF2-40B4-BE49-F238E27FC236}">
                    <a16:creationId xmlns="" xmlns:a16="http://schemas.microsoft.com/office/drawing/2014/main" id="{9D31802C-F459-4EBC-9FE0-96080827CB9D}"/>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rgbClr val="034B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3" name="Freeform 48">
                <a:extLst>
                  <a:ext uri="{FF2B5EF4-FFF2-40B4-BE49-F238E27FC236}">
                    <a16:creationId xmlns="" xmlns:a16="http://schemas.microsoft.com/office/drawing/2014/main" id="{A74B9576-DA55-4A76-8562-541791901EDD}"/>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4" name="Freeform 49">
                <a:extLst>
                  <a:ext uri="{FF2B5EF4-FFF2-40B4-BE49-F238E27FC236}">
                    <a16:creationId xmlns="" xmlns:a16="http://schemas.microsoft.com/office/drawing/2014/main" id="{0FDE6B07-EAA7-4E13-9B81-22F2673AB794}"/>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grpSp>
        <p:sp>
          <p:nvSpPr>
            <p:cNvPr id="34" name="Freeform 51">
              <a:extLst>
                <a:ext uri="{FF2B5EF4-FFF2-40B4-BE49-F238E27FC236}">
                  <a16:creationId xmlns="" xmlns:a16="http://schemas.microsoft.com/office/drawing/2014/main" id="{A3B85345-8BD5-40E7-927A-B2FEAE21E1C9}"/>
                </a:ext>
              </a:extLst>
            </p:cNvPr>
            <p:cNvSpPr>
              <a:spLocks/>
            </p:cNvSpPr>
            <p:nvPr/>
          </p:nvSpPr>
          <p:spPr bwMode="auto">
            <a:xfrm>
              <a:off x="4121472" y="2952612"/>
              <a:ext cx="2257281" cy="1515311"/>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5" name="Line 50">
              <a:extLst>
                <a:ext uri="{FF2B5EF4-FFF2-40B4-BE49-F238E27FC236}">
                  <a16:creationId xmlns="" xmlns:a16="http://schemas.microsoft.com/office/drawing/2014/main" id="{8D01651B-D66B-4D52-984C-683ED0A36E7A}"/>
                </a:ext>
              </a:extLst>
            </p:cNvPr>
            <p:cNvSpPr>
              <a:spLocks noChangeShapeType="1"/>
            </p:cNvSpPr>
            <p:nvPr/>
          </p:nvSpPr>
          <p:spPr bwMode="auto">
            <a:xfrm>
              <a:off x="6280164" y="4463441"/>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6" name="Line 54">
              <a:extLst>
                <a:ext uri="{FF2B5EF4-FFF2-40B4-BE49-F238E27FC236}">
                  <a16:creationId xmlns="" xmlns:a16="http://schemas.microsoft.com/office/drawing/2014/main" id="{38C4FF42-3B3B-4D06-99F0-507C6B088087}"/>
                </a:ext>
              </a:extLst>
            </p:cNvPr>
            <p:cNvSpPr>
              <a:spLocks noChangeShapeType="1"/>
            </p:cNvSpPr>
            <p:nvPr/>
          </p:nvSpPr>
          <p:spPr bwMode="auto">
            <a:xfrm>
              <a:off x="5241791" y="4094057"/>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7" name="Freeform 56">
              <a:extLst>
                <a:ext uri="{FF2B5EF4-FFF2-40B4-BE49-F238E27FC236}">
                  <a16:creationId xmlns="" xmlns:a16="http://schemas.microsoft.com/office/drawing/2014/main" id="{1021D3D5-67E9-4159-B4FA-72422E718981}"/>
                </a:ext>
              </a:extLst>
            </p:cNvPr>
            <p:cNvSpPr>
              <a:spLocks/>
            </p:cNvSpPr>
            <p:nvPr/>
          </p:nvSpPr>
          <p:spPr bwMode="auto">
            <a:xfrm>
              <a:off x="4937064" y="4184962"/>
              <a:ext cx="2120922" cy="1277162"/>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9" name="Freeform 55">
              <a:extLst>
                <a:ext uri="{FF2B5EF4-FFF2-40B4-BE49-F238E27FC236}">
                  <a16:creationId xmlns="" xmlns:a16="http://schemas.microsoft.com/office/drawing/2014/main" id="{93F9EECA-31EA-412B-B4D1-BF31CDD96911}"/>
                </a:ext>
              </a:extLst>
            </p:cNvPr>
            <p:cNvSpPr>
              <a:spLocks/>
            </p:cNvSpPr>
            <p:nvPr/>
          </p:nvSpPr>
          <p:spPr bwMode="auto">
            <a:xfrm>
              <a:off x="5695679" y="3099214"/>
              <a:ext cx="1719529" cy="2058825"/>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0" name="Freeform 53">
              <a:extLst>
                <a:ext uri="{FF2B5EF4-FFF2-40B4-BE49-F238E27FC236}">
                  <a16:creationId xmlns="" xmlns:a16="http://schemas.microsoft.com/office/drawing/2014/main" id="{63835303-7D76-4556-B4D9-CF485708C229}"/>
                </a:ext>
              </a:extLst>
            </p:cNvPr>
            <p:cNvSpPr>
              <a:spLocks/>
            </p:cNvSpPr>
            <p:nvPr/>
          </p:nvSpPr>
          <p:spPr bwMode="auto">
            <a:xfrm>
              <a:off x="5109913" y="2362366"/>
              <a:ext cx="1850125" cy="2105559"/>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41" name="Freeform 74">
              <a:extLst>
                <a:ext uri="{FF2B5EF4-FFF2-40B4-BE49-F238E27FC236}">
                  <a16:creationId xmlns="" xmlns:a16="http://schemas.microsoft.com/office/drawing/2014/main" id="{13B69AF8-4966-4506-95D7-6D5074B4D589}"/>
                </a:ext>
              </a:extLst>
            </p:cNvPr>
            <p:cNvSpPr>
              <a:spLocks noEditPoints="1"/>
            </p:cNvSpPr>
            <p:nvPr/>
          </p:nvSpPr>
          <p:spPr bwMode="auto">
            <a:xfrm>
              <a:off x="3763122" y="3197880"/>
              <a:ext cx="313840" cy="249462"/>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2" name="Freeform 75">
              <a:extLst>
                <a:ext uri="{FF2B5EF4-FFF2-40B4-BE49-F238E27FC236}">
                  <a16:creationId xmlns="" xmlns:a16="http://schemas.microsoft.com/office/drawing/2014/main" id="{595281CD-DF56-47CA-9276-4D782107D220}"/>
                </a:ext>
              </a:extLst>
            </p:cNvPr>
            <p:cNvSpPr>
              <a:spLocks/>
            </p:cNvSpPr>
            <p:nvPr/>
          </p:nvSpPr>
          <p:spPr bwMode="auto">
            <a:xfrm>
              <a:off x="3822135" y="3460755"/>
              <a:ext cx="195815" cy="13412"/>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3" name="Freeform 76">
              <a:extLst>
                <a:ext uri="{FF2B5EF4-FFF2-40B4-BE49-F238E27FC236}">
                  <a16:creationId xmlns="" xmlns:a16="http://schemas.microsoft.com/office/drawing/2014/main" id="{931D05E1-6848-4732-AAA9-4CB7E560AA96}"/>
                </a:ext>
              </a:extLst>
            </p:cNvPr>
            <p:cNvSpPr>
              <a:spLocks/>
            </p:cNvSpPr>
            <p:nvPr/>
          </p:nvSpPr>
          <p:spPr bwMode="auto">
            <a:xfrm>
              <a:off x="3906631" y="3433930"/>
              <a:ext cx="13412" cy="40236"/>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4" name="Oval 77">
              <a:extLst>
                <a:ext uri="{FF2B5EF4-FFF2-40B4-BE49-F238E27FC236}">
                  <a16:creationId xmlns="" xmlns:a16="http://schemas.microsoft.com/office/drawing/2014/main" id="{832ED5B3-202B-4A9C-972A-040CF94D9C69}"/>
                </a:ext>
              </a:extLst>
            </p:cNvPr>
            <p:cNvSpPr>
              <a:spLocks noChangeArrowheads="1"/>
            </p:cNvSpPr>
            <p:nvPr/>
          </p:nvSpPr>
          <p:spPr bwMode="auto">
            <a:xfrm>
              <a:off x="3906631" y="3401741"/>
              <a:ext cx="26824" cy="254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7" name="Rectangle 78">
              <a:extLst>
                <a:ext uri="{FF2B5EF4-FFF2-40B4-BE49-F238E27FC236}">
                  <a16:creationId xmlns="" xmlns:a16="http://schemas.microsoft.com/office/drawing/2014/main" id="{0DB23884-4416-489C-B093-E40E74CA1A20}"/>
                </a:ext>
              </a:extLst>
            </p:cNvPr>
            <p:cNvSpPr>
              <a:spLocks noChangeArrowheads="1"/>
            </p:cNvSpPr>
            <p:nvPr/>
          </p:nvSpPr>
          <p:spPr bwMode="auto">
            <a:xfrm>
              <a:off x="3769828" y="3381624"/>
              <a:ext cx="300429" cy="13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8" name="Freeform 79">
              <a:extLst>
                <a:ext uri="{FF2B5EF4-FFF2-40B4-BE49-F238E27FC236}">
                  <a16:creationId xmlns="" xmlns:a16="http://schemas.microsoft.com/office/drawing/2014/main" id="{9AF337BB-4B34-460A-AC6D-C663E1E707AE}"/>
                </a:ext>
              </a:extLst>
            </p:cNvPr>
            <p:cNvSpPr>
              <a:spLocks noEditPoints="1"/>
            </p:cNvSpPr>
            <p:nvPr/>
          </p:nvSpPr>
          <p:spPr bwMode="auto">
            <a:xfrm>
              <a:off x="3842253" y="3302493"/>
              <a:ext cx="52307" cy="65720"/>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9" name="Freeform 80">
              <a:extLst>
                <a:ext uri="{FF2B5EF4-FFF2-40B4-BE49-F238E27FC236}">
                  <a16:creationId xmlns="" xmlns:a16="http://schemas.microsoft.com/office/drawing/2014/main" id="{CE2167BF-3E98-4E00-ABC6-74DAED24072B}"/>
                </a:ext>
              </a:extLst>
            </p:cNvPr>
            <p:cNvSpPr>
              <a:spLocks noEditPoints="1"/>
            </p:cNvSpPr>
            <p:nvPr/>
          </p:nvSpPr>
          <p:spPr bwMode="auto">
            <a:xfrm>
              <a:off x="3906631" y="3263599"/>
              <a:ext cx="52307" cy="104614"/>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0" name="Freeform 81">
              <a:extLst>
                <a:ext uri="{FF2B5EF4-FFF2-40B4-BE49-F238E27FC236}">
                  <a16:creationId xmlns="" xmlns:a16="http://schemas.microsoft.com/office/drawing/2014/main" id="{67AD81A4-486B-41F1-BBBA-81C181EDB397}"/>
                </a:ext>
              </a:extLst>
            </p:cNvPr>
            <p:cNvSpPr>
              <a:spLocks noEditPoints="1"/>
            </p:cNvSpPr>
            <p:nvPr/>
          </p:nvSpPr>
          <p:spPr bwMode="auto">
            <a:xfrm>
              <a:off x="3972348" y="3236775"/>
              <a:ext cx="52307" cy="131437"/>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1" name="Rectangle 82">
              <a:extLst>
                <a:ext uri="{FF2B5EF4-FFF2-40B4-BE49-F238E27FC236}">
                  <a16:creationId xmlns="" xmlns:a16="http://schemas.microsoft.com/office/drawing/2014/main" id="{EFDA5B5B-D3D6-4B12-98BD-309B89498D0D}"/>
                </a:ext>
              </a:extLst>
            </p:cNvPr>
            <p:cNvSpPr>
              <a:spLocks noChangeArrowheads="1"/>
            </p:cNvSpPr>
            <p:nvPr/>
          </p:nvSpPr>
          <p:spPr bwMode="auto">
            <a:xfrm>
              <a:off x="3815428" y="3236775"/>
              <a:ext cx="13412" cy="131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52" name="Group 51">
              <a:extLst>
                <a:ext uri="{FF2B5EF4-FFF2-40B4-BE49-F238E27FC236}">
                  <a16:creationId xmlns="" xmlns:a16="http://schemas.microsoft.com/office/drawing/2014/main" id="{B61A4E0C-FE8E-46D6-9071-C955C3F03035}"/>
                </a:ext>
              </a:extLst>
            </p:cNvPr>
            <p:cNvGrpSpPr>
              <a:grpSpLocks noChangeAspect="1"/>
            </p:cNvGrpSpPr>
            <p:nvPr/>
          </p:nvGrpSpPr>
          <p:grpSpPr>
            <a:xfrm>
              <a:off x="5727082" y="1852064"/>
              <a:ext cx="219636" cy="219636"/>
              <a:chOff x="6523038" y="1803400"/>
              <a:chExt cx="293688" cy="293688"/>
            </a:xfrm>
            <a:solidFill>
              <a:srgbClr val="FFFFFF"/>
            </a:solidFill>
          </p:grpSpPr>
          <p:sp>
            <p:nvSpPr>
              <p:cNvPr id="72" name="Freeform 94">
                <a:extLst>
                  <a:ext uri="{FF2B5EF4-FFF2-40B4-BE49-F238E27FC236}">
                    <a16:creationId xmlns="" xmlns:a16="http://schemas.microsoft.com/office/drawing/2014/main" id="{D8DDF2D7-0914-4FE3-8EDF-931C8CC7A119}"/>
                  </a:ext>
                </a:extLst>
              </p:cNvPr>
              <p:cNvSpPr>
                <a:spLocks noEditPoints="1"/>
              </p:cNvSpPr>
              <p:nvPr/>
            </p:nvSpPr>
            <p:spPr bwMode="auto">
              <a:xfrm>
                <a:off x="6523038" y="1989138"/>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4" name="Freeform 96">
                <a:extLst>
                  <a:ext uri="{FF2B5EF4-FFF2-40B4-BE49-F238E27FC236}">
                    <a16:creationId xmlns="" xmlns:a16="http://schemas.microsoft.com/office/drawing/2014/main" id="{3B90DC79-277A-4594-A0A4-E297461F1864}"/>
                  </a:ext>
                </a:extLst>
              </p:cNvPr>
              <p:cNvSpPr>
                <a:spLocks noEditPoints="1"/>
              </p:cNvSpPr>
              <p:nvPr/>
            </p:nvSpPr>
            <p:spPr bwMode="auto">
              <a:xfrm>
                <a:off x="6708775" y="1849438"/>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5" name="Freeform 97">
                <a:extLst>
                  <a:ext uri="{FF2B5EF4-FFF2-40B4-BE49-F238E27FC236}">
                    <a16:creationId xmlns="" xmlns:a16="http://schemas.microsoft.com/office/drawing/2014/main" id="{36E2E361-D058-4DF0-A6AF-376CA74DAAFB}"/>
                  </a:ext>
                </a:extLst>
              </p:cNvPr>
              <p:cNvSpPr>
                <a:spLocks noEditPoints="1"/>
              </p:cNvSpPr>
              <p:nvPr/>
            </p:nvSpPr>
            <p:spPr bwMode="auto">
              <a:xfrm>
                <a:off x="6662738" y="1803400"/>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3" name="Group 52">
              <a:extLst>
                <a:ext uri="{FF2B5EF4-FFF2-40B4-BE49-F238E27FC236}">
                  <a16:creationId xmlns="" xmlns:a16="http://schemas.microsoft.com/office/drawing/2014/main" id="{2F6677C1-6E92-4FA1-B80B-3FB4C621435E}"/>
                </a:ext>
              </a:extLst>
            </p:cNvPr>
            <p:cNvGrpSpPr>
              <a:grpSpLocks noChangeAspect="1"/>
            </p:cNvGrpSpPr>
            <p:nvPr/>
          </p:nvGrpSpPr>
          <p:grpSpPr>
            <a:xfrm>
              <a:off x="7504849" y="3350480"/>
              <a:ext cx="277809" cy="277809"/>
              <a:chOff x="3903073" y="3496769"/>
              <a:chExt cx="360000" cy="360000"/>
            </a:xfrm>
          </p:grpSpPr>
          <p:sp>
            <p:nvSpPr>
              <p:cNvPr id="70" name="Freeform 79">
                <a:extLst>
                  <a:ext uri="{FF2B5EF4-FFF2-40B4-BE49-F238E27FC236}">
                    <a16:creationId xmlns="" xmlns:a16="http://schemas.microsoft.com/office/drawing/2014/main" id="{E8E64D4F-0641-4F49-8018-F165F069E2E1}"/>
                  </a:ext>
                </a:extLst>
              </p:cNvPr>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1" name="Freeform 80">
                <a:extLst>
                  <a:ext uri="{FF2B5EF4-FFF2-40B4-BE49-F238E27FC236}">
                    <a16:creationId xmlns="" xmlns:a16="http://schemas.microsoft.com/office/drawing/2014/main" id="{FF1FB8E2-D6F2-4419-A0B6-B68848C2E0CD}"/>
                  </a:ext>
                </a:extLst>
              </p:cNvPr>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4" name="Group 53">
              <a:extLst>
                <a:ext uri="{FF2B5EF4-FFF2-40B4-BE49-F238E27FC236}">
                  <a16:creationId xmlns="" xmlns:a16="http://schemas.microsoft.com/office/drawing/2014/main" id="{ACCF745D-DD77-4CDB-A9EA-B3A0CA001AF0}"/>
                </a:ext>
              </a:extLst>
            </p:cNvPr>
            <p:cNvGrpSpPr>
              <a:grpSpLocks noChangeAspect="1"/>
            </p:cNvGrpSpPr>
            <p:nvPr/>
          </p:nvGrpSpPr>
          <p:grpSpPr>
            <a:xfrm>
              <a:off x="6761396" y="5610392"/>
              <a:ext cx="223197" cy="277809"/>
              <a:chOff x="5653088" y="1797050"/>
              <a:chExt cx="298450" cy="371475"/>
            </a:xfrm>
            <a:solidFill>
              <a:srgbClr val="FFFFFF"/>
            </a:solidFill>
          </p:grpSpPr>
          <p:sp>
            <p:nvSpPr>
              <p:cNvPr id="58" name="Freeform 84">
                <a:extLst>
                  <a:ext uri="{FF2B5EF4-FFF2-40B4-BE49-F238E27FC236}">
                    <a16:creationId xmlns="" xmlns:a16="http://schemas.microsoft.com/office/drawing/2014/main" id="{579F3CF8-92A2-4F60-8E8E-C1C4ACBB3AD7}"/>
                  </a:ext>
                </a:extLst>
              </p:cNvPr>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9" name="Freeform 85">
                <a:extLst>
                  <a:ext uri="{FF2B5EF4-FFF2-40B4-BE49-F238E27FC236}">
                    <a16:creationId xmlns="" xmlns:a16="http://schemas.microsoft.com/office/drawing/2014/main" id="{C04C48A8-A672-4C2D-9FCE-3DF98A61C7DC}"/>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0" name="Freeform 86">
                <a:extLst>
                  <a:ext uri="{FF2B5EF4-FFF2-40B4-BE49-F238E27FC236}">
                    <a16:creationId xmlns="" xmlns:a16="http://schemas.microsoft.com/office/drawing/2014/main" id="{1643D1A0-A6F2-473F-82A3-F30B37FA36B8}"/>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1" name="Freeform 87">
                <a:extLst>
                  <a:ext uri="{FF2B5EF4-FFF2-40B4-BE49-F238E27FC236}">
                    <a16:creationId xmlns="" xmlns:a16="http://schemas.microsoft.com/office/drawing/2014/main" id="{B67305AE-0F28-4782-9DBA-33FF16775462}"/>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2" name="Freeform 88">
                <a:extLst>
                  <a:ext uri="{FF2B5EF4-FFF2-40B4-BE49-F238E27FC236}">
                    <a16:creationId xmlns="" xmlns:a16="http://schemas.microsoft.com/office/drawing/2014/main" id="{E379222D-C1B5-419A-9FF0-F0D3FA169CE2}"/>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3" name="Freeform 89">
                <a:extLst>
                  <a:ext uri="{FF2B5EF4-FFF2-40B4-BE49-F238E27FC236}">
                    <a16:creationId xmlns="" xmlns:a16="http://schemas.microsoft.com/office/drawing/2014/main" id="{93A732AC-C85F-48A2-9201-EE9CD273A0A1}"/>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4" name="Freeform 90">
                <a:extLst>
                  <a:ext uri="{FF2B5EF4-FFF2-40B4-BE49-F238E27FC236}">
                    <a16:creationId xmlns="" xmlns:a16="http://schemas.microsoft.com/office/drawing/2014/main" id="{901A7BD9-F2EF-4563-894E-E64CD6483FB1}"/>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5" name="Freeform 91">
                <a:extLst>
                  <a:ext uri="{FF2B5EF4-FFF2-40B4-BE49-F238E27FC236}">
                    <a16:creationId xmlns="" xmlns:a16="http://schemas.microsoft.com/office/drawing/2014/main" id="{263B4297-FD37-4FC0-AB98-AB2BAA823297}"/>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6" name="Freeform 92">
                <a:extLst>
                  <a:ext uri="{FF2B5EF4-FFF2-40B4-BE49-F238E27FC236}">
                    <a16:creationId xmlns="" xmlns:a16="http://schemas.microsoft.com/office/drawing/2014/main" id="{BFA31FAB-B61D-4264-80A6-44C8BA1179F9}"/>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7" name="Freeform 93">
                <a:extLst>
                  <a:ext uri="{FF2B5EF4-FFF2-40B4-BE49-F238E27FC236}">
                    <a16:creationId xmlns="" xmlns:a16="http://schemas.microsoft.com/office/drawing/2014/main" id="{63CFD744-B2D5-4873-AF28-797705A46A4D}"/>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8" name="Freeform 94">
                <a:extLst>
                  <a:ext uri="{FF2B5EF4-FFF2-40B4-BE49-F238E27FC236}">
                    <a16:creationId xmlns="" xmlns:a16="http://schemas.microsoft.com/office/drawing/2014/main" id="{F2E9E1B9-B8A4-444F-A8F1-9609C6C7A3F2}"/>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9" name="Freeform 95">
                <a:extLst>
                  <a:ext uri="{FF2B5EF4-FFF2-40B4-BE49-F238E27FC236}">
                    <a16:creationId xmlns="" xmlns:a16="http://schemas.microsoft.com/office/drawing/2014/main" id="{34653CDB-47E0-47E7-927F-E5E6DA22EB45}"/>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5" name="Group 54">
              <a:extLst>
                <a:ext uri="{FF2B5EF4-FFF2-40B4-BE49-F238E27FC236}">
                  <a16:creationId xmlns="" xmlns:a16="http://schemas.microsoft.com/office/drawing/2014/main" id="{F71F15A3-36D7-4805-9123-C35141A3F9A9}"/>
                </a:ext>
              </a:extLst>
            </p:cNvPr>
            <p:cNvGrpSpPr>
              <a:grpSpLocks noChangeAspect="1"/>
            </p:cNvGrpSpPr>
            <p:nvPr/>
          </p:nvGrpSpPr>
          <p:grpSpPr>
            <a:xfrm>
              <a:off x="4414827" y="5477869"/>
              <a:ext cx="266393" cy="266392"/>
              <a:chOff x="2182813" y="2376488"/>
              <a:chExt cx="371476" cy="371475"/>
            </a:xfrm>
            <a:solidFill>
              <a:srgbClr val="FFFFFF"/>
            </a:solidFill>
          </p:grpSpPr>
          <p:sp>
            <p:nvSpPr>
              <p:cNvPr id="56" name="Freeform 101">
                <a:extLst>
                  <a:ext uri="{FF2B5EF4-FFF2-40B4-BE49-F238E27FC236}">
                    <a16:creationId xmlns="" xmlns:a16="http://schemas.microsoft.com/office/drawing/2014/main" id="{C4242493-723D-4CDA-BF1A-C5EBA141BC13}"/>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7" name="Freeform 102">
                <a:extLst>
                  <a:ext uri="{FF2B5EF4-FFF2-40B4-BE49-F238E27FC236}">
                    <a16:creationId xmlns="" xmlns:a16="http://schemas.microsoft.com/office/drawing/2014/main" id="{4B583481-7BEC-45A5-8010-7FAB83845D66}"/>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sp>
        <p:nvSpPr>
          <p:cNvPr id="5" name="Rectangle 4">
            <a:extLst>
              <a:ext uri="{FF2B5EF4-FFF2-40B4-BE49-F238E27FC236}">
                <a16:creationId xmlns="" xmlns:a16="http://schemas.microsoft.com/office/drawing/2014/main" id="{FB313EE5-5DCB-461B-8BD8-F86100A5BF23}"/>
              </a:ext>
            </a:extLst>
          </p:cNvPr>
          <p:cNvSpPr/>
          <p:nvPr/>
        </p:nvSpPr>
        <p:spPr>
          <a:xfrm>
            <a:off x="1537794" y="1378442"/>
            <a:ext cx="7637904" cy="2539157"/>
          </a:xfrm>
          <a:prstGeom prst="rect">
            <a:avLst/>
          </a:prstGeom>
        </p:spPr>
        <p:txBody>
          <a:bodyPr wrap="square">
            <a:spAutoFit/>
          </a:bodyPr>
          <a:lstStyle/>
          <a:p>
            <a:pPr marL="449263" indent="-449263">
              <a:lnSpc>
                <a:spcPct val="150000"/>
              </a:lnSpc>
              <a:buFont typeface="Wingdings" panose="05000000000000000000" pitchFamily="2" charset="2"/>
              <a:buChar char="§"/>
            </a:pPr>
            <a:r>
              <a:rPr lang="am-ET" sz="1800" dirty="0">
                <a:solidFill>
                  <a:srgbClr val="034B64"/>
                </a:solidFill>
                <a:latin typeface="Century Gothic" panose="020B0502020202020204" pitchFamily="34" charset="0"/>
                <a:cs typeface="Segoe UI" panose="020B0502040204020203" pitchFamily="34" charset="0"/>
              </a:rPr>
              <a:t>የወቅቱን ኢኮኖሚያዊ ሁኔታ ያገናዘበ (</a:t>
            </a:r>
            <a:r>
              <a:rPr lang="en-US" sz="1800" dirty="0">
                <a:solidFill>
                  <a:srgbClr val="034B64"/>
                </a:solidFill>
                <a:latin typeface="Century Gothic" panose="020B0502020202020204" pitchFamily="34" charset="0"/>
                <a:cs typeface="Segoe UI" panose="020B0502040204020203" pitchFamily="34" charset="0"/>
              </a:rPr>
              <a:t>prudent) </a:t>
            </a:r>
            <a:r>
              <a:rPr lang="am-ET" sz="1800" dirty="0">
                <a:solidFill>
                  <a:srgbClr val="034B64"/>
                </a:solidFill>
                <a:latin typeface="Century Gothic" panose="020B0502020202020204" pitchFamily="34" charset="0"/>
                <a:cs typeface="Segoe UI" panose="020B0502040204020203" pitchFamily="34" charset="0"/>
              </a:rPr>
              <a:t>የፊስካል ፖሊሲን ቁመና ማስጠበቅ፤</a:t>
            </a:r>
          </a:p>
          <a:p>
            <a:pPr marL="449263" indent="-449263">
              <a:lnSpc>
                <a:spcPct val="150000"/>
              </a:lnSpc>
              <a:buFont typeface="Wingdings" panose="05000000000000000000" pitchFamily="2" charset="2"/>
              <a:buChar char="§"/>
            </a:pPr>
            <a:r>
              <a:rPr lang="am-ET" sz="1800" dirty="0">
                <a:solidFill>
                  <a:srgbClr val="034B64"/>
                </a:solidFill>
                <a:latin typeface="Century Gothic" panose="020B0502020202020204" pitchFamily="34" charset="0"/>
                <a:cs typeface="Segoe UI" panose="020B0502040204020203" pitchFamily="34" charset="0"/>
              </a:rPr>
              <a:t>የታክስ አስተዳደሩንና ፖሊሲን በማጎልበት የታክስ ገቢን ማሻሻል፤</a:t>
            </a:r>
          </a:p>
          <a:p>
            <a:pPr marL="449263" indent="-449263">
              <a:lnSpc>
                <a:spcPct val="150000"/>
              </a:lnSpc>
              <a:buFont typeface="Wingdings" panose="05000000000000000000" pitchFamily="2" charset="2"/>
              <a:buChar char="§"/>
            </a:pPr>
            <a:r>
              <a:rPr lang="am-ET" sz="1800" dirty="0">
                <a:solidFill>
                  <a:srgbClr val="034B64"/>
                </a:solidFill>
                <a:latin typeface="Century Gothic" panose="020B0502020202020204" pitchFamily="34" charset="0"/>
                <a:cs typeface="Segoe UI" panose="020B0502040204020203" pitchFamily="34" charset="0"/>
              </a:rPr>
              <a:t>የመንግስት ኢንቨስትመንት ውጤታማነቱን ማሻሻል፤</a:t>
            </a:r>
          </a:p>
          <a:p>
            <a:pPr marL="449263" indent="-449263">
              <a:lnSpc>
                <a:spcPct val="150000"/>
              </a:lnSpc>
              <a:buFont typeface="Wingdings" panose="05000000000000000000" pitchFamily="2" charset="2"/>
              <a:buChar char="§"/>
            </a:pPr>
            <a:r>
              <a:rPr lang="am-ET" sz="1800" dirty="0">
                <a:solidFill>
                  <a:srgbClr val="034B64"/>
                </a:solidFill>
                <a:latin typeface="Century Gothic" panose="020B0502020202020204" pitchFamily="34" charset="0"/>
                <a:cs typeface="Segoe UI" panose="020B0502040204020203" pitchFamily="34" charset="0"/>
              </a:rPr>
              <a:t>የመንግሥት የልማት ድርጅቶችን ወደ ግል የማዞር ሥራን መተግበር፤</a:t>
            </a:r>
          </a:p>
          <a:p>
            <a:pPr marL="449263" indent="-449263">
              <a:lnSpc>
                <a:spcPct val="150000"/>
              </a:lnSpc>
              <a:buFont typeface="Wingdings" panose="05000000000000000000" pitchFamily="2" charset="2"/>
              <a:buChar char="§"/>
            </a:pPr>
            <a:r>
              <a:rPr lang="am-ET" sz="1800" dirty="0">
                <a:solidFill>
                  <a:srgbClr val="034B64"/>
                </a:solidFill>
                <a:latin typeface="Century Gothic" panose="020B0502020202020204" pitchFamily="34" charset="0"/>
                <a:cs typeface="Segoe UI" panose="020B0502040204020203" pitchFamily="34" charset="0"/>
              </a:rPr>
              <a:t>ቀደም ሲል የተጀመሩ የመንግሥት ፕሮጀክቶችን ማጠናቀቅ፤</a:t>
            </a:r>
          </a:p>
          <a:p>
            <a:pPr marL="449263" indent="-449263">
              <a:lnSpc>
                <a:spcPct val="150000"/>
              </a:lnSpc>
              <a:buFont typeface="Wingdings" panose="05000000000000000000" pitchFamily="2" charset="2"/>
              <a:buChar char="§"/>
            </a:pPr>
            <a:r>
              <a:rPr lang="am-ET" sz="1600" dirty="0">
                <a:solidFill>
                  <a:srgbClr val="034B64"/>
                </a:solidFill>
                <a:latin typeface="Century Gothic" panose="020B0502020202020204" pitchFamily="34" charset="0"/>
                <a:cs typeface="Segoe UI" panose="020B0502040204020203" pitchFamily="34" charset="0"/>
              </a:rPr>
              <a:t>የመንግስት የልማት ድርጅቶችን የአሰራር ሥርዓትን ውጤታማነቱን፣ ግልጽነትንና አስተዳደርን ማሻሻል፤</a:t>
            </a:r>
          </a:p>
        </p:txBody>
      </p:sp>
      <p:sp>
        <p:nvSpPr>
          <p:cNvPr id="7" name="Rectangle 6">
            <a:extLst>
              <a:ext uri="{FF2B5EF4-FFF2-40B4-BE49-F238E27FC236}">
                <a16:creationId xmlns="" xmlns:a16="http://schemas.microsoft.com/office/drawing/2014/main" id="{62C06062-01F2-48A4-8075-0D3D0D912C62}"/>
              </a:ext>
            </a:extLst>
          </p:cNvPr>
          <p:cNvSpPr/>
          <p:nvPr/>
        </p:nvSpPr>
        <p:spPr>
          <a:xfrm>
            <a:off x="1857682" y="897983"/>
            <a:ext cx="6796928" cy="507831"/>
          </a:xfrm>
          <a:prstGeom prst="rect">
            <a:avLst/>
          </a:prstGeom>
        </p:spPr>
        <p:txBody>
          <a:bodyPr wrap="square">
            <a:spAutoFit/>
          </a:bodyPr>
          <a:lstStyle/>
          <a:p>
            <a:pPr>
              <a:lnSpc>
                <a:spcPct val="150000"/>
              </a:lnSpc>
            </a:pPr>
            <a:r>
              <a:rPr lang="am-ET" sz="1800" b="1" dirty="0">
                <a:solidFill>
                  <a:srgbClr val="034B64"/>
                </a:solidFill>
                <a:latin typeface="Century Gothic" panose="020B0502020202020204" pitchFamily="34" charset="0"/>
                <a:cs typeface="Segoe UI" panose="020B0502040204020203" pitchFamily="34" charset="0"/>
              </a:rPr>
              <a:t>ፐብሊክ ፋይናንስ ሥርዓትን </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ማጠናከር</a:t>
            </a:r>
            <a:r>
              <a:rPr lang="en-US" sz="1800" b="1" dirty="0" smtClean="0">
                <a:solidFill>
                  <a:srgbClr val="034B64"/>
                </a:solidFill>
                <a:latin typeface="Century Gothic" panose="020B0502020202020204" pitchFamily="34" charset="0"/>
                <a:cs typeface="Segoe UI" panose="020B0502040204020203" pitchFamily="34" charset="0"/>
              </a:rPr>
              <a:t> ፡-</a:t>
            </a:r>
            <a:endParaRPr lang="en-US" sz="1800" b="1" dirty="0">
              <a:solidFill>
                <a:srgbClr val="034B64"/>
              </a:solidFill>
              <a:latin typeface="Century Gothic" panose="020B0502020202020204" pitchFamily="34" charset="0"/>
              <a:cs typeface="Segoe UI" panose="020B0502040204020203" pitchFamily="34" charset="0"/>
            </a:endParaRPr>
          </a:p>
        </p:txBody>
      </p:sp>
      <p:sp>
        <p:nvSpPr>
          <p:cNvPr id="8" name="Rectangle: Rounded Corners 7">
            <a:extLst>
              <a:ext uri="{FF2B5EF4-FFF2-40B4-BE49-F238E27FC236}">
                <a16:creationId xmlns="" xmlns:a16="http://schemas.microsoft.com/office/drawing/2014/main" id="{B42D3C3A-CF22-41ED-B4E5-A2B34E9352EE}"/>
              </a:ext>
            </a:extLst>
          </p:cNvPr>
          <p:cNvSpPr/>
          <p:nvPr/>
        </p:nvSpPr>
        <p:spPr>
          <a:xfrm>
            <a:off x="904775" y="3917599"/>
            <a:ext cx="7905732" cy="950119"/>
          </a:xfrm>
          <a:prstGeom prst="roundRect">
            <a:avLst>
              <a:gd name="adj" fmla="val 5221"/>
            </a:avLst>
          </a:prstGeom>
          <a:ln>
            <a:solidFill>
              <a:srgbClr val="034B64"/>
            </a:solidFill>
          </a:ln>
        </p:spPr>
        <p:txBody>
          <a:bodyPr wrap="square" anchor="ctr">
            <a:spAutoFit/>
          </a:bodyPr>
          <a:lstStyle/>
          <a:p>
            <a:r>
              <a:rPr lang="am-ET" sz="1800" dirty="0">
                <a:solidFill>
                  <a:schemeClr val="accent4"/>
                </a:solidFill>
                <a:latin typeface="Century Gothic" panose="020B0502020202020204" pitchFamily="34" charset="0"/>
                <a:cs typeface="Segoe UI" panose="020B0502040204020203" pitchFamily="34" charset="0"/>
              </a:rPr>
              <a:t>የፊስካል ፖሊሲያችንም በዋናነት ጥራት ያለው የኢኮኖሚ ዕድገትን መደገፍና ጤናማ የብድር ሁኔታን </a:t>
            </a:r>
            <a:r>
              <a:rPr lang="am-ET" sz="1800" dirty="0" smtClean="0">
                <a:solidFill>
                  <a:schemeClr val="accent4"/>
                </a:solidFill>
                <a:latin typeface="Century Gothic" panose="020B0502020202020204" pitchFamily="34" charset="0"/>
                <a:cs typeface="Segoe UI" panose="020B0502040204020203" pitchFamily="34" charset="0"/>
              </a:rPr>
              <a:t>ማረጋገጥ</a:t>
            </a:r>
            <a:r>
              <a:rPr lang="en-US" sz="1800" dirty="0" smtClean="0">
                <a:solidFill>
                  <a:schemeClr val="accent4"/>
                </a:solidFill>
                <a:latin typeface="Century Gothic" panose="020B0502020202020204" pitchFamily="34" charset="0"/>
                <a:cs typeface="Segoe UI" panose="020B0502040204020203" pitchFamily="34" charset="0"/>
              </a:rPr>
              <a:t> ላይ</a:t>
            </a:r>
            <a:r>
              <a:rPr lang="am-ET" sz="1800" dirty="0" smtClean="0">
                <a:solidFill>
                  <a:schemeClr val="accent4"/>
                </a:solidFill>
                <a:latin typeface="Century Gothic" panose="020B0502020202020204" pitchFamily="34" charset="0"/>
                <a:cs typeface="Segoe UI" panose="020B0502040204020203" pitchFamily="34" charset="0"/>
              </a:rPr>
              <a:t> </a:t>
            </a:r>
            <a:r>
              <a:rPr lang="am-ET" sz="1800" dirty="0">
                <a:solidFill>
                  <a:schemeClr val="accent4"/>
                </a:solidFill>
                <a:latin typeface="Century Gothic" panose="020B0502020202020204" pitchFamily="34" charset="0"/>
                <a:cs typeface="Segoe UI" panose="020B0502040204020203" pitchFamily="34" charset="0"/>
              </a:rPr>
              <a:t>እንዲያተኩር የሚደረግ ሲሆን፣ </a:t>
            </a:r>
            <a:r>
              <a:rPr lang="cy-GB" sz="1800" dirty="0" smtClean="0">
                <a:solidFill>
                  <a:schemeClr val="accent4"/>
                </a:solidFill>
                <a:latin typeface="Century Gothic" panose="020B0502020202020204" pitchFamily="34" charset="0"/>
                <a:cs typeface="Segoe UI" panose="020B0502040204020203" pitchFamily="34" charset="0"/>
              </a:rPr>
              <a:t>በ</a:t>
            </a:r>
            <a:r>
              <a:rPr lang="am-ET" sz="1800" dirty="0" smtClean="0">
                <a:solidFill>
                  <a:schemeClr val="accent4"/>
                </a:solidFill>
                <a:latin typeface="Century Gothic" panose="020B0502020202020204" pitchFamily="34" charset="0"/>
                <a:cs typeface="Segoe UI" panose="020B0502040204020203" pitchFamily="34" charset="0"/>
              </a:rPr>
              <a:t>ዚህም </a:t>
            </a:r>
            <a:r>
              <a:rPr lang="am-ET" sz="1800" dirty="0">
                <a:solidFill>
                  <a:schemeClr val="accent4"/>
                </a:solidFill>
                <a:latin typeface="Century Gothic" panose="020B0502020202020204" pitchFamily="34" charset="0"/>
                <a:cs typeface="Segoe UI" panose="020B0502040204020203" pitchFamily="34" charset="0"/>
              </a:rPr>
              <a:t>ሀብትን በአግባቡ ለማሰባሰብና ለመንግስት ኢንቨስትመንት ውጤታማነት አቢይ ትኩረት </a:t>
            </a:r>
            <a:r>
              <a:rPr lang="am-ET" sz="1800" dirty="0" smtClean="0">
                <a:solidFill>
                  <a:schemeClr val="accent4"/>
                </a:solidFill>
                <a:latin typeface="Century Gothic" panose="020B0502020202020204" pitchFamily="34" charset="0"/>
                <a:cs typeface="Segoe UI" panose="020B0502040204020203" pitchFamily="34" charset="0"/>
              </a:rPr>
              <a:t>የሚሰ</a:t>
            </a:r>
            <a:r>
              <a:rPr lang="cy-GB" sz="1800" dirty="0" smtClean="0">
                <a:solidFill>
                  <a:schemeClr val="accent4"/>
                </a:solidFill>
                <a:latin typeface="Century Gothic" panose="020B0502020202020204" pitchFamily="34" charset="0"/>
                <a:cs typeface="Segoe UI" panose="020B0502040204020203" pitchFamily="34" charset="0"/>
              </a:rPr>
              <a:t>ጥ</a:t>
            </a:r>
            <a:r>
              <a:rPr lang="am-ET" sz="1800" dirty="0" smtClean="0">
                <a:solidFill>
                  <a:schemeClr val="accent4"/>
                </a:solidFill>
                <a:latin typeface="Century Gothic" panose="020B0502020202020204" pitchFamily="34" charset="0"/>
                <a:cs typeface="Segoe UI" panose="020B0502040204020203" pitchFamily="34" charset="0"/>
              </a:rPr>
              <a:t> </a:t>
            </a:r>
            <a:r>
              <a:rPr lang="am-ET" sz="1800" dirty="0">
                <a:solidFill>
                  <a:schemeClr val="accent4"/>
                </a:solidFill>
                <a:latin typeface="Century Gothic" panose="020B0502020202020204" pitchFamily="34" charset="0"/>
                <a:cs typeface="Segoe UI" panose="020B0502040204020203" pitchFamily="34" charset="0"/>
              </a:rPr>
              <a:t>ይሆናል፤</a:t>
            </a:r>
          </a:p>
        </p:txBody>
      </p:sp>
      <p:sp>
        <p:nvSpPr>
          <p:cNvPr id="73" name="TextBox 72">
            <a:extLst>
              <a:ext uri="{FF2B5EF4-FFF2-40B4-BE49-F238E27FC236}">
                <a16:creationId xmlns="" xmlns:a16="http://schemas.microsoft.com/office/drawing/2014/main" id="{DF8ED7DF-2124-43F8-9BD2-C79873FCBD0F}"/>
              </a:ext>
            </a:extLst>
          </p:cNvPr>
          <p:cNvSpPr txBox="1"/>
          <p:nvPr/>
        </p:nvSpPr>
        <p:spPr>
          <a:xfrm>
            <a:off x="1355592" y="1297356"/>
            <a:ext cx="285656" cy="307777"/>
          </a:xfrm>
          <a:prstGeom prst="rect">
            <a:avLst/>
          </a:prstGeom>
          <a:noFill/>
        </p:spPr>
        <p:txBody>
          <a:bodyPr wrap="none" rtlCol="0">
            <a:spAutoFit/>
          </a:bodyPr>
          <a:lstStyle/>
          <a:p>
            <a:r>
              <a:rPr lang="en-GB" b="1" dirty="0">
                <a:solidFill>
                  <a:srgbClr val="034B64"/>
                </a:solidFill>
                <a:latin typeface="Century Gothic" panose="020B0502020202020204" pitchFamily="34" charset="0"/>
              </a:rPr>
              <a:t>1</a:t>
            </a:r>
          </a:p>
        </p:txBody>
      </p:sp>
      <p:grpSp>
        <p:nvGrpSpPr>
          <p:cNvPr id="77" name="Group 76">
            <a:extLst>
              <a:ext uri="{FF2B5EF4-FFF2-40B4-BE49-F238E27FC236}">
                <a16:creationId xmlns="" xmlns:a16="http://schemas.microsoft.com/office/drawing/2014/main" id="{638EB4E3-8EDE-43E6-8160-CA28620D88CB}"/>
              </a:ext>
            </a:extLst>
          </p:cNvPr>
          <p:cNvGrpSpPr/>
          <p:nvPr/>
        </p:nvGrpSpPr>
        <p:grpSpPr>
          <a:xfrm>
            <a:off x="8563755" y="318903"/>
            <a:ext cx="420428" cy="366088"/>
            <a:chOff x="8563755" y="318903"/>
            <a:chExt cx="420428" cy="366088"/>
          </a:xfrm>
        </p:grpSpPr>
        <p:sp>
          <p:nvSpPr>
            <p:cNvPr id="78" name="Rectangle: Rounded Corners 10">
              <a:extLst>
                <a:ext uri="{FF2B5EF4-FFF2-40B4-BE49-F238E27FC236}">
                  <a16:creationId xmlns="" xmlns:a16="http://schemas.microsoft.com/office/drawing/2014/main" id="{10D730B0-1C8B-4DA2-974B-B7054E27DE6D}"/>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79" name="Rectangle: Rounded Corners 11">
              <a:extLst>
                <a:ext uri="{FF2B5EF4-FFF2-40B4-BE49-F238E27FC236}">
                  <a16:creationId xmlns="" xmlns:a16="http://schemas.microsoft.com/office/drawing/2014/main" id="{58BCF02D-0262-43A0-8CA1-E6BFA7136E1B}"/>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81" name="Group 80">
              <a:extLst>
                <a:ext uri="{FF2B5EF4-FFF2-40B4-BE49-F238E27FC236}">
                  <a16:creationId xmlns="" xmlns:a16="http://schemas.microsoft.com/office/drawing/2014/main" id="{83D684E6-2A4A-4BDC-8BD6-8B3D23BEFBBA}"/>
                </a:ext>
              </a:extLst>
            </p:cNvPr>
            <p:cNvGrpSpPr/>
            <p:nvPr/>
          </p:nvGrpSpPr>
          <p:grpSpPr>
            <a:xfrm>
              <a:off x="8715521" y="415630"/>
              <a:ext cx="166991" cy="155987"/>
              <a:chOff x="4141788" y="3251201"/>
              <a:chExt cx="346075" cy="355600"/>
            </a:xfrm>
          </p:grpSpPr>
          <p:sp>
            <p:nvSpPr>
              <p:cNvPr id="85" name="Rectangle 84">
                <a:extLst>
                  <a:ext uri="{FF2B5EF4-FFF2-40B4-BE49-F238E27FC236}">
                    <a16:creationId xmlns="" xmlns:a16="http://schemas.microsoft.com/office/drawing/2014/main" id="{C509ECC3-4D0D-40FE-9B7B-6553F728E6FB}"/>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6" name="Rectangle 85">
                <a:extLst>
                  <a:ext uri="{FF2B5EF4-FFF2-40B4-BE49-F238E27FC236}">
                    <a16:creationId xmlns="" xmlns:a16="http://schemas.microsoft.com/office/drawing/2014/main" id="{22BBCC17-B55B-40D1-8CBE-1F16E089F77D}"/>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7" name="Rectangle 86">
                <a:extLst>
                  <a:ext uri="{FF2B5EF4-FFF2-40B4-BE49-F238E27FC236}">
                    <a16:creationId xmlns="" xmlns:a16="http://schemas.microsoft.com/office/drawing/2014/main" id="{BEEE0502-E81A-4ED3-91AA-9E547DD8E2C1}"/>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8" name="Line 21">
                <a:extLst>
                  <a:ext uri="{FF2B5EF4-FFF2-40B4-BE49-F238E27FC236}">
                    <a16:creationId xmlns="" xmlns:a16="http://schemas.microsoft.com/office/drawing/2014/main" id="{13840F26-31DF-4938-AC62-7BBE581A55B0}"/>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9" name="Freeform 213">
                <a:extLst>
                  <a:ext uri="{FF2B5EF4-FFF2-40B4-BE49-F238E27FC236}">
                    <a16:creationId xmlns="" xmlns:a16="http://schemas.microsoft.com/office/drawing/2014/main" id="{E4A4CCFE-1A72-430C-B8C0-53D9378F50A1}"/>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635597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a:extLst>
              <a:ext uri="{FF2B5EF4-FFF2-40B4-BE49-F238E27FC236}">
                <a16:creationId xmlns=""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 xmlns:a16="http://schemas.microsoft.com/office/drawing/2014/main" id="{36B80227-25D4-4D38-92A6-96FC6AAA9F13}"/>
              </a:ext>
            </a:extLst>
          </p:cNvPr>
          <p:cNvSpPr/>
          <p:nvPr/>
        </p:nvSpPr>
        <p:spPr>
          <a:xfrm>
            <a:off x="5071574" y="553315"/>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 xmlns:a16="http://schemas.microsoft.com/office/drawing/2014/main" id="{0FA3988A-41E2-488D-B2A6-26CFFD4229B3}"/>
              </a:ext>
            </a:extLst>
          </p:cNvPr>
          <p:cNvSpPr/>
          <p:nvPr/>
        </p:nvSpPr>
        <p:spPr>
          <a:xfrm>
            <a:off x="5071574" y="248681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 xmlns:a16="http://schemas.microsoft.com/office/drawing/2014/main" id="{EB74CBF5-25E0-4B09-A39A-28BE723C5887}"/>
              </a:ext>
            </a:extLst>
          </p:cNvPr>
          <p:cNvSpPr/>
          <p:nvPr/>
        </p:nvSpPr>
        <p:spPr>
          <a:xfrm>
            <a:off x="5071574" y="1787206"/>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 xmlns:a16="http://schemas.microsoft.com/office/drawing/2014/main" id="{4CCECA78-1C27-4F88-9E93-110A7903CA9D}"/>
              </a:ext>
            </a:extLst>
          </p:cNvPr>
          <p:cNvSpPr/>
          <p:nvPr/>
        </p:nvSpPr>
        <p:spPr>
          <a:xfrm>
            <a:off x="5071574" y="1124420"/>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 xmlns:a16="http://schemas.microsoft.com/office/drawing/2014/main" id="{52046504-3E3D-4951-89E4-8A88FAEBC5AD}"/>
              </a:ext>
            </a:extLst>
          </p:cNvPr>
          <p:cNvSpPr/>
          <p:nvPr/>
        </p:nvSpPr>
        <p:spPr>
          <a:xfrm rot="2653249">
            <a:off x="3478115" y="4094244"/>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 xmlns:a16="http://schemas.microsoft.com/office/drawing/2014/main" id="{39D5C577-982A-40A2-8181-014612201E77}"/>
              </a:ext>
            </a:extLst>
          </p:cNvPr>
          <p:cNvSpPr/>
          <p:nvPr/>
        </p:nvSpPr>
        <p:spPr>
          <a:xfrm rot="18900000">
            <a:off x="3672452" y="42122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 xmlns:a16="http://schemas.microsoft.com/office/drawing/2014/main" id="{F30E1E32-7FDA-4BA5-8657-ED669AD3CAB4}"/>
              </a:ext>
            </a:extLst>
          </p:cNvPr>
          <p:cNvSpPr/>
          <p:nvPr/>
        </p:nvSpPr>
        <p:spPr>
          <a:xfrm rot="18900000">
            <a:off x="3710451" y="4250212"/>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 xmlns:a16="http://schemas.microsoft.com/office/drawing/2014/main" id="{F45110CF-EE9C-4FA7-BAF6-AFD75BED9005}"/>
              </a:ext>
            </a:extLst>
          </p:cNvPr>
          <p:cNvSpPr/>
          <p:nvPr/>
        </p:nvSpPr>
        <p:spPr>
          <a:xfrm rot="18900000">
            <a:off x="3025136" y="9206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 xmlns:a16="http://schemas.microsoft.com/office/drawing/2014/main" id="{4ED0CC72-26D5-4BCE-BBB8-9DD499F4DDB9}"/>
              </a:ext>
            </a:extLst>
          </p:cNvPr>
          <p:cNvSpPr/>
          <p:nvPr/>
        </p:nvSpPr>
        <p:spPr>
          <a:xfrm rot="18900000">
            <a:off x="3063138" y="9586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 xmlns:a16="http://schemas.microsoft.com/office/drawing/2014/main" id="{70772C7C-09C9-463B-82C6-424327E8C066}"/>
              </a:ext>
            </a:extLst>
          </p:cNvPr>
          <p:cNvSpPr/>
          <p:nvPr/>
        </p:nvSpPr>
        <p:spPr>
          <a:xfrm>
            <a:off x="5284011" y="1039177"/>
            <a:ext cx="2888932"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የእስካሁኑ የኢኮኖሚ እድገት ሰኬቶች</a:t>
            </a:r>
          </a:p>
        </p:txBody>
      </p:sp>
      <p:sp>
        <p:nvSpPr>
          <p:cNvPr id="87" name="Rectangle 86">
            <a:extLst>
              <a:ext uri="{FF2B5EF4-FFF2-40B4-BE49-F238E27FC236}">
                <a16:creationId xmlns=""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 xmlns:a16="http://schemas.microsoft.com/office/drawing/2014/main" id="{CB26BA1A-CE76-4F0C-8640-6E67354749C7}"/>
              </a:ext>
            </a:extLst>
          </p:cNvPr>
          <p:cNvSpPr/>
          <p:nvPr/>
        </p:nvSpPr>
        <p:spPr>
          <a:xfrm rot="18900000">
            <a:off x="3672034" y="159010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 xmlns:a16="http://schemas.microsoft.com/office/drawing/2014/main" id="{7E95E6D4-C3BB-449B-BF26-C86FB2207F2C}"/>
              </a:ext>
            </a:extLst>
          </p:cNvPr>
          <p:cNvSpPr/>
          <p:nvPr/>
        </p:nvSpPr>
        <p:spPr>
          <a:xfrm rot="18900000">
            <a:off x="3710035" y="162810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 xmlns:a16="http://schemas.microsoft.com/office/drawing/2014/main" id="{A515939D-171C-4AD3-9284-390CABB26AD6}"/>
              </a:ext>
            </a:extLst>
          </p:cNvPr>
          <p:cNvSpPr/>
          <p:nvPr/>
        </p:nvSpPr>
        <p:spPr>
          <a:xfrm rot="18900000">
            <a:off x="3028037" y="2264109"/>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 xmlns:a16="http://schemas.microsoft.com/office/drawing/2014/main" id="{ADF3B595-34D2-4736-953C-A7E29725ACAF}"/>
              </a:ext>
            </a:extLst>
          </p:cNvPr>
          <p:cNvSpPr/>
          <p:nvPr/>
        </p:nvSpPr>
        <p:spPr>
          <a:xfrm rot="18900000">
            <a:off x="3066041" y="230211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 xmlns:a16="http://schemas.microsoft.com/office/drawing/2014/main" id="{08FFBD50-BD53-4484-9674-5CEFBBF0860A}"/>
              </a:ext>
            </a:extLst>
          </p:cNvPr>
          <p:cNvSpPr/>
          <p:nvPr/>
        </p:nvSpPr>
        <p:spPr>
          <a:xfrm>
            <a:off x="5284011" y="2302541"/>
            <a:ext cx="3504486"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በኢኮኖሚ እድገቱ ቀጣይነት ላይ ማነቆ የሆኑ </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ተግዳሮቶች</a:t>
            </a:r>
          </a:p>
        </p:txBody>
      </p:sp>
      <p:sp>
        <p:nvSpPr>
          <p:cNvPr id="103" name="Rectangle 102">
            <a:extLst>
              <a:ext uri="{FF2B5EF4-FFF2-40B4-BE49-F238E27FC236}">
                <a16:creationId xmlns=""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 xmlns:a16="http://schemas.microsoft.com/office/drawing/2014/main" id="{A8E0418E-D60A-4A63-8BA3-9409C7DA1522}"/>
              </a:ext>
            </a:extLst>
          </p:cNvPr>
          <p:cNvSpPr/>
          <p:nvPr/>
        </p:nvSpPr>
        <p:spPr>
          <a:xfrm rot="18900000">
            <a:off x="3672452" y="2933598"/>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 xmlns:a16="http://schemas.microsoft.com/office/drawing/2014/main" id="{FBCCD442-8923-40E1-B051-2C982EFAF1A5}"/>
              </a:ext>
            </a:extLst>
          </p:cNvPr>
          <p:cNvSpPr/>
          <p:nvPr/>
        </p:nvSpPr>
        <p:spPr>
          <a:xfrm rot="18900000">
            <a:off x="3710451" y="297160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 xmlns:a16="http://schemas.microsoft.com/office/drawing/2014/main" id="{AF3A4124-6851-46C5-8F95-023A78714360}"/>
              </a:ext>
            </a:extLst>
          </p:cNvPr>
          <p:cNvSpPr/>
          <p:nvPr/>
        </p:nvSpPr>
        <p:spPr>
          <a:xfrm>
            <a:off x="5071574" y="3149601"/>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 xmlns:a16="http://schemas.microsoft.com/office/drawing/2014/main" id="{92611D9A-F7F5-404D-A7FF-7D68AE03975E}"/>
              </a:ext>
            </a:extLst>
          </p:cNvPr>
          <p:cNvSpPr/>
          <p:nvPr/>
        </p:nvSpPr>
        <p:spPr>
          <a:xfrm rot="18900000">
            <a:off x="3027741" y="3591103"/>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 xmlns:a16="http://schemas.microsoft.com/office/drawing/2014/main" id="{5B9AB4BB-0EF9-4577-BF58-C68160CDB09D}"/>
              </a:ext>
            </a:extLst>
          </p:cNvPr>
          <p:cNvSpPr/>
          <p:nvPr/>
        </p:nvSpPr>
        <p:spPr>
          <a:xfrm rot="18900000">
            <a:off x="3065743" y="3629104"/>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 xmlns:a16="http://schemas.microsoft.com/office/drawing/2014/main" id="{EC7C5E4D-D666-420C-B3FC-A5F3171C7A61}"/>
              </a:ext>
            </a:extLst>
          </p:cNvPr>
          <p:cNvSpPr txBox="1"/>
          <p:nvPr/>
        </p:nvSpPr>
        <p:spPr>
          <a:xfrm>
            <a:off x="1035110" y="2333318"/>
            <a:ext cx="1587264" cy="830997"/>
          </a:xfrm>
          <a:prstGeom prst="rect">
            <a:avLst/>
          </a:prstGeom>
          <a:noFill/>
        </p:spPr>
        <p:txBody>
          <a:bodyPr wrap="square" rtlCol="0">
            <a:spAutoFit/>
          </a:bodyPr>
          <a:lstStyle/>
          <a:p>
            <a:pPr algn="ctr" defTabSz="401820">
              <a:buClrTx/>
              <a:defRPr/>
            </a:pPr>
            <a:r>
              <a:rPr lang="cy-GB" sz="2400" b="1" dirty="0">
                <a:latin typeface="Nyala" pitchFamily="2" charset="0"/>
              </a:rPr>
              <a:t>የመግለጫው </a:t>
            </a:r>
            <a:r>
              <a:rPr lang="en-US" sz="2400" b="1" kern="1200" dirty="0" smtClean="0">
                <a:solidFill>
                  <a:schemeClr val="bg2">
                    <a:lumMod val="75000"/>
                  </a:schemeClr>
                </a:solidFill>
                <a:latin typeface="Nyala" pitchFamily="2" charset="0"/>
                <a:ea typeface="Microsoft JhengHei UI Light" panose="020B0304030504040204" pitchFamily="34" charset="-120"/>
              </a:rPr>
              <a:t>ይዘት</a:t>
            </a:r>
            <a:endParaRPr lang="en-US" sz="2400" b="1" kern="1200" dirty="0">
              <a:solidFill>
                <a:schemeClr val="bg2">
                  <a:lumMod val="75000"/>
                </a:schemeClr>
              </a:solidFill>
              <a:latin typeface="Nyala" pitchFamily="2" charset="0"/>
              <a:ea typeface="Microsoft JhengHei UI Light" panose="020B0304030504040204" pitchFamily="34" charset="-120"/>
            </a:endParaRPr>
          </a:p>
        </p:txBody>
      </p:sp>
      <p:sp>
        <p:nvSpPr>
          <p:cNvPr id="126" name="Rectangle 125">
            <a:extLst>
              <a:ext uri="{FF2B5EF4-FFF2-40B4-BE49-F238E27FC236}">
                <a16:creationId xmlns="" xmlns:a16="http://schemas.microsoft.com/office/drawing/2014/main" id="{CFEF5BC7-E121-4C40-A045-E4F8A7CA2ABE}"/>
              </a:ext>
            </a:extLst>
          </p:cNvPr>
          <p:cNvSpPr/>
          <p:nvPr/>
        </p:nvSpPr>
        <p:spPr>
          <a:xfrm>
            <a:off x="5284011" y="1710366"/>
            <a:ext cx="2342308"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ለዕድገቱ መነሻ </a:t>
            </a:r>
            <a:r>
              <a:rPr lang="en-US" sz="1800" b="1" kern="1200" dirty="0" smtClean="0">
                <a:solidFill>
                  <a:schemeClr val="bg1">
                    <a:lumMod val="85000"/>
                  </a:schemeClr>
                </a:solidFill>
                <a:latin typeface="Century Gothic" panose="020B0502020202020204" pitchFamily="34" charset="0"/>
                <a:ea typeface="+mn-ea"/>
                <a:cs typeface="+mn-cs"/>
              </a:rPr>
              <a:t> </a:t>
            </a:r>
            <a:r>
              <a:rPr lang="am-ET" sz="1800" b="1" kern="1200" dirty="0" smtClean="0">
                <a:solidFill>
                  <a:schemeClr val="bg1">
                    <a:lumMod val="85000"/>
                  </a:schemeClr>
                </a:solidFill>
                <a:latin typeface="Century Gothic" panose="020B0502020202020204" pitchFamily="34" charset="0"/>
                <a:ea typeface="+mn-ea"/>
                <a:cs typeface="+mn-cs"/>
              </a:rPr>
              <a:t>የሆኑ </a:t>
            </a:r>
            <a:r>
              <a:rPr lang="am-ET" sz="1800" b="1" kern="1200" dirty="0">
                <a:solidFill>
                  <a:schemeClr val="bg1">
                    <a:lumMod val="85000"/>
                  </a:schemeClr>
                </a:solidFill>
                <a:latin typeface="Century Gothic" panose="020B0502020202020204" pitchFamily="34" charset="0"/>
                <a:ea typeface="+mn-ea"/>
                <a:cs typeface="+mn-cs"/>
              </a:rPr>
              <a:t>ጉዳዮች</a:t>
            </a:r>
          </a:p>
        </p:txBody>
      </p:sp>
      <p:sp>
        <p:nvSpPr>
          <p:cNvPr id="127" name="Rectangle 126">
            <a:extLst>
              <a:ext uri="{FF2B5EF4-FFF2-40B4-BE49-F238E27FC236}">
                <a16:creationId xmlns="" xmlns:a16="http://schemas.microsoft.com/office/drawing/2014/main" id="{DAA6C8A7-35ED-49CB-93A4-465274089E32}"/>
              </a:ext>
            </a:extLst>
          </p:cNvPr>
          <p:cNvSpPr/>
          <p:nvPr/>
        </p:nvSpPr>
        <p:spPr>
          <a:xfrm>
            <a:off x="5284010" y="2994852"/>
            <a:ext cx="3528530"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ለዘላቂ ኢኮኖሚ ልማትና ሥራ ዕድል ፈጠራ </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በቀጣይ የሚተገበር የኢኮኖሚ ማሻሻያ አጀንዳ</a:t>
            </a:r>
          </a:p>
        </p:txBody>
      </p:sp>
      <p:sp>
        <p:nvSpPr>
          <p:cNvPr id="128" name="Rectangle 127">
            <a:extLst>
              <a:ext uri="{FF2B5EF4-FFF2-40B4-BE49-F238E27FC236}">
                <a16:creationId xmlns="" xmlns:a16="http://schemas.microsoft.com/office/drawing/2014/main" id="{7A5CB6D6-19CA-4F60-A7CF-71E43DE425D2}"/>
              </a:ext>
            </a:extLst>
          </p:cNvPr>
          <p:cNvSpPr/>
          <p:nvPr/>
        </p:nvSpPr>
        <p:spPr>
          <a:xfrm>
            <a:off x="5262085" y="3738118"/>
            <a:ext cx="3773790"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ሪፎርሙ እርምጃ የሚጠበቁ ውጤቶች/ፋይዳዎች</a:t>
            </a:r>
          </a:p>
        </p:txBody>
      </p:sp>
      <p:sp>
        <p:nvSpPr>
          <p:cNvPr id="129" name="Rectangle 128">
            <a:extLst>
              <a:ext uri="{FF2B5EF4-FFF2-40B4-BE49-F238E27FC236}">
                <a16:creationId xmlns="" xmlns:a16="http://schemas.microsoft.com/office/drawing/2014/main" id="{8F24A917-4EE3-40A7-9B0C-BEC4FDC0B678}"/>
              </a:ext>
            </a:extLst>
          </p:cNvPr>
          <p:cNvSpPr/>
          <p:nvPr/>
        </p:nvSpPr>
        <p:spPr>
          <a:xfrm>
            <a:off x="5284010" y="4350824"/>
            <a:ext cx="3687228"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ማሻሻያውን ተግባራዊ ለማድረግ የሚያስፈልገው</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ሀብትና ቀጣይ እርምጃዎች</a:t>
            </a:r>
          </a:p>
        </p:txBody>
      </p:sp>
      <p:sp>
        <p:nvSpPr>
          <p:cNvPr id="141" name="Oval 140">
            <a:extLst>
              <a:ext uri="{FF2B5EF4-FFF2-40B4-BE49-F238E27FC236}">
                <a16:creationId xmlns="" xmlns:a16="http://schemas.microsoft.com/office/drawing/2014/main" id="{C849E203-3F93-4F01-AC60-53107C7D9308}"/>
              </a:ext>
            </a:extLst>
          </p:cNvPr>
          <p:cNvSpPr/>
          <p:nvPr/>
        </p:nvSpPr>
        <p:spPr>
          <a:xfrm>
            <a:off x="5071574" y="3800503"/>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 xmlns:a16="http://schemas.microsoft.com/office/drawing/2014/main" id="{A8155208-A2A3-40FE-9478-C508FBDA7EFF}"/>
              </a:ext>
            </a:extLst>
          </p:cNvPr>
          <p:cNvSpPr/>
          <p:nvPr/>
        </p:nvSpPr>
        <p:spPr>
          <a:xfrm>
            <a:off x="5071572" y="443260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 xmlns:a16="http://schemas.microsoft.com/office/drawing/2014/main" id="{879DB6D4-6C1A-493C-9957-B388840298D6}"/>
              </a:ext>
            </a:extLst>
          </p:cNvPr>
          <p:cNvSpPr/>
          <p:nvPr/>
        </p:nvSpPr>
        <p:spPr>
          <a:xfrm rot="18900000">
            <a:off x="3700289" y="323454"/>
            <a:ext cx="589589" cy="589589"/>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 xmlns:a16="http://schemas.microsoft.com/office/drawing/2014/main" id="{1762E6FA-E744-41B0-80BA-1E7944B33477}"/>
              </a:ext>
            </a:extLst>
          </p:cNvPr>
          <p:cNvSpPr/>
          <p:nvPr/>
        </p:nvSpPr>
        <p:spPr>
          <a:xfrm rot="18900000">
            <a:off x="3738291" y="361456"/>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 xmlns:a16="http://schemas.microsoft.com/office/drawing/2014/main" id="{201686F9-CF83-44AE-BFDB-FA70D6A0437B}"/>
              </a:ext>
            </a:extLst>
          </p:cNvPr>
          <p:cNvSpPr/>
          <p:nvPr/>
        </p:nvSpPr>
        <p:spPr>
          <a:xfrm>
            <a:off x="5284011" y="476065"/>
            <a:ext cx="3321743" cy="369332"/>
          </a:xfrm>
          <a:prstGeom prst="rect">
            <a:avLst/>
          </a:prstGeom>
        </p:spPr>
        <p:txBody>
          <a:bodyPr wrap="none">
            <a:spAutoFit/>
          </a:bodyPr>
          <a:lstStyle/>
          <a:p>
            <a:pPr defTabSz="685800">
              <a:buClrTx/>
              <a:defRPr/>
            </a:pPr>
            <a:r>
              <a:rPr lang="cy-GB" sz="1800" b="1" dirty="0"/>
              <a:t>የኢኮኖሚ ማሻሻያው </a:t>
            </a:r>
            <a:r>
              <a:rPr lang="cy-GB" sz="1800" b="1" dirty="0">
                <a:latin typeface="Nyala" pitchFamily="2" charset="0"/>
              </a:rPr>
              <a:t>ያስፈለገበት </a:t>
            </a:r>
            <a:r>
              <a:rPr lang="cy-GB" sz="1800" b="1" dirty="0" smtClean="0">
                <a:latin typeface="Nyala" pitchFamily="2" charset="0"/>
              </a:rPr>
              <a:t>ምክንያት</a:t>
            </a:r>
            <a:endParaRPr lang="en-US" sz="1800" b="1" kern="1200" dirty="0">
              <a:solidFill>
                <a:srgbClr val="306E78"/>
              </a:solidFill>
              <a:latin typeface="Century Gothic" panose="020B0502020202020204" pitchFamily="34" charset="0"/>
            </a:endParaRPr>
          </a:p>
        </p:txBody>
      </p:sp>
      <p:sp>
        <p:nvSpPr>
          <p:cNvPr id="159" name="Freeform 64">
            <a:extLst>
              <a:ext uri="{FF2B5EF4-FFF2-40B4-BE49-F238E27FC236}">
                <a16:creationId xmlns=""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 xmlns:a16="http://schemas.microsoft.com/office/drawing/2014/main" id="{85DFD50F-20AC-4453-9B84-574D64A72203}"/>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52117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am-ET" sz="2000" b="1" dirty="0">
                <a:solidFill>
                  <a:srgbClr val="FFFFFF"/>
                </a:solidFill>
                <a:latin typeface="Century Gothic" panose="020B0502020202020204" pitchFamily="34" charset="0"/>
                <a:cs typeface="Segoe UI" panose="020B0502040204020203" pitchFamily="34" charset="0"/>
                <a:sym typeface="Barlow"/>
              </a:rPr>
              <a:t>የማክሮ </a:t>
            </a:r>
            <a:r>
              <a:rPr lang="am-ET" sz="2000" b="1" dirty="0" smtClean="0">
                <a:solidFill>
                  <a:srgbClr val="FFFFFF"/>
                </a:solidFill>
                <a:latin typeface="Century Gothic" panose="020B0502020202020204" pitchFamily="34" charset="0"/>
                <a:cs typeface="Segoe UI" panose="020B0502040204020203" pitchFamily="34" charset="0"/>
                <a:sym typeface="Barlow"/>
              </a:rPr>
              <a:t>ኢኮኖሚያዊ</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a:solidFill>
                  <a:srgbClr val="FFFFFF"/>
                </a:solidFill>
                <a:latin typeface="Century Gothic" panose="020B0502020202020204" pitchFamily="34" charset="0"/>
                <a:cs typeface="Segoe UI" panose="020B0502040204020203" pitchFamily="34" charset="0"/>
                <a:sym typeface="Barlow"/>
              </a:rPr>
              <a:t>ሪፎርም ዋናው ዓላማ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የማክሮ </a:t>
            </a:r>
            <a:r>
              <a:rPr lang="am-ET" sz="2000" b="1" dirty="0">
                <a:solidFill>
                  <a:srgbClr val="FFFFFF"/>
                </a:solidFill>
                <a:latin typeface="Century Gothic" panose="020B0502020202020204" pitchFamily="34" charset="0"/>
                <a:cs typeface="Segoe UI" panose="020B0502040204020203" pitchFamily="34" charset="0"/>
                <a:sym typeface="Barlow"/>
              </a:rPr>
              <a:t>ኢኮኖሚ </a:t>
            </a:r>
            <a:r>
              <a:rPr lang="am-ET" sz="2000" b="1" dirty="0" smtClean="0">
                <a:solidFill>
                  <a:srgbClr val="FFFFFF"/>
                </a:solidFill>
                <a:latin typeface="Century Gothic" panose="020B0502020202020204" pitchFamily="34" charset="0"/>
                <a:cs typeface="Segoe UI" panose="020B0502040204020203" pitchFamily="34" charset="0"/>
                <a:sym typeface="Barlow"/>
              </a:rPr>
              <a:t>ሚዛኖችን</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a:solidFill>
                  <a:srgbClr val="FFFFFF"/>
                </a:solidFill>
                <a:latin typeface="Century Gothic" panose="020B0502020202020204" pitchFamily="34" charset="0"/>
                <a:cs typeface="Segoe UI" panose="020B0502040204020203" pitchFamily="34" charset="0"/>
                <a:sym typeface="Barlow"/>
              </a:rPr>
              <a:t>መዛባት ማስተካከል እና የተረጋጋ የማክሮ-ፊሲካልና ፋይናንስ </a:t>
            </a:r>
            <a:r>
              <a:rPr lang="en-US" sz="2000" b="1" dirty="0" smtClean="0">
                <a:solidFill>
                  <a:srgbClr val="FFFFFF"/>
                </a:solidFill>
                <a:latin typeface="Century Gothic" panose="020B0502020202020204" pitchFamily="34" charset="0"/>
                <a:cs typeface="Segoe UI" panose="020B0502040204020203" pitchFamily="34" charset="0"/>
                <a:sym typeface="Barlow"/>
              </a:rPr>
              <a:t> </a:t>
            </a:r>
            <a:r>
              <a:rPr lang="am-ET" sz="2000" b="1" dirty="0" smtClean="0">
                <a:solidFill>
                  <a:srgbClr val="FFFFFF"/>
                </a:solidFill>
                <a:latin typeface="Century Gothic" panose="020B0502020202020204" pitchFamily="34" charset="0"/>
                <a:cs typeface="Segoe UI" panose="020B0502040204020203" pitchFamily="34" charset="0"/>
                <a:sym typeface="Barlow"/>
              </a:rPr>
              <a:t>ሥርዓትን </a:t>
            </a:r>
            <a:r>
              <a:rPr lang="am-ET" sz="2000" b="1" dirty="0">
                <a:solidFill>
                  <a:srgbClr val="FFFFFF"/>
                </a:solidFill>
                <a:latin typeface="Century Gothic" panose="020B0502020202020204" pitchFamily="34" charset="0"/>
                <a:cs typeface="Segoe UI" panose="020B0502040204020203" pitchFamily="34" charset="0"/>
                <a:sym typeface="Barlow"/>
              </a:rPr>
              <a:t>ማስፈን </a:t>
            </a:r>
            <a:r>
              <a:rPr lang="am-ET" sz="2000" b="1" dirty="0" smtClean="0">
                <a:solidFill>
                  <a:srgbClr val="FFFFFF"/>
                </a:solidFill>
                <a:latin typeface="Century Gothic" panose="020B0502020202020204" pitchFamily="34" charset="0"/>
                <a:cs typeface="Segoe UI" panose="020B0502040204020203" pitchFamily="34" charset="0"/>
                <a:sym typeface="Barlow"/>
              </a:rPr>
              <a:t>ነው</a:t>
            </a:r>
            <a:r>
              <a:rPr lang="en-US" sz="2000" b="1" dirty="0" smtClean="0">
                <a:solidFill>
                  <a:srgbClr val="FFFFFF"/>
                </a:solidFill>
                <a:latin typeface="Century Gothic" panose="020B0502020202020204" pitchFamily="34" charset="0"/>
                <a:cs typeface="Segoe UI" panose="020B0502040204020203" pitchFamily="34" charset="0"/>
                <a:sym typeface="Barlow"/>
              </a:rPr>
              <a:t>…</a:t>
            </a:r>
            <a:endParaRPr lang="am-ET" sz="2000" b="1" dirty="0">
              <a:solidFill>
                <a:srgbClr val="FFFFFF"/>
              </a:solidFill>
              <a:latin typeface="Century Gothic" panose="020B0502020202020204" pitchFamily="34" charset="0"/>
              <a:cs typeface="Segoe UI" panose="020B0502040204020203" pitchFamily="34" charset="0"/>
              <a:sym typeface="Barlow"/>
            </a:endParaRP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20</a:t>
            </a:r>
          </a:p>
        </p:txBody>
      </p:sp>
      <p:grpSp>
        <p:nvGrpSpPr>
          <p:cNvPr id="25" name="Group 24">
            <a:extLst>
              <a:ext uri="{FF2B5EF4-FFF2-40B4-BE49-F238E27FC236}">
                <a16:creationId xmlns="" xmlns:a16="http://schemas.microsoft.com/office/drawing/2014/main" id="{CCB6F8A4-DDAA-4A8D-9FD2-E3D7630E83B0}"/>
              </a:ext>
            </a:extLst>
          </p:cNvPr>
          <p:cNvGrpSpPr/>
          <p:nvPr/>
        </p:nvGrpSpPr>
        <p:grpSpPr>
          <a:xfrm>
            <a:off x="8563755" y="318903"/>
            <a:ext cx="420428" cy="366088"/>
            <a:chOff x="8563755" y="318903"/>
            <a:chExt cx="420428" cy="366088"/>
          </a:xfrm>
        </p:grpSpPr>
        <p:sp>
          <p:nvSpPr>
            <p:cNvPr id="26" name="Rectangle: Rounded Corners 10">
              <a:extLst>
                <a:ext uri="{FF2B5EF4-FFF2-40B4-BE49-F238E27FC236}">
                  <a16:creationId xmlns="" xmlns:a16="http://schemas.microsoft.com/office/drawing/2014/main" id="{5DC1C8F5-9074-4B33-96EE-84D5A3788296}"/>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7" name="Rectangle: Rounded Corners 11">
              <a:extLst>
                <a:ext uri="{FF2B5EF4-FFF2-40B4-BE49-F238E27FC236}">
                  <a16:creationId xmlns="" xmlns:a16="http://schemas.microsoft.com/office/drawing/2014/main" id="{FFC74AA8-4E49-4C0F-BC28-696840ECA208}"/>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8" name="Group 27">
              <a:extLst>
                <a:ext uri="{FF2B5EF4-FFF2-40B4-BE49-F238E27FC236}">
                  <a16:creationId xmlns="" xmlns:a16="http://schemas.microsoft.com/office/drawing/2014/main" id="{201D27D9-300F-420F-AB75-A849221F6558}"/>
                </a:ext>
              </a:extLst>
            </p:cNvPr>
            <p:cNvGrpSpPr/>
            <p:nvPr/>
          </p:nvGrpSpPr>
          <p:grpSpPr>
            <a:xfrm>
              <a:off x="8715521" y="415630"/>
              <a:ext cx="166991" cy="155987"/>
              <a:chOff x="4141788" y="3251201"/>
              <a:chExt cx="346075" cy="355600"/>
            </a:xfrm>
          </p:grpSpPr>
          <p:sp>
            <p:nvSpPr>
              <p:cNvPr id="29" name="Rectangle 28">
                <a:extLst>
                  <a:ext uri="{FF2B5EF4-FFF2-40B4-BE49-F238E27FC236}">
                    <a16:creationId xmlns="" xmlns:a16="http://schemas.microsoft.com/office/drawing/2014/main" id="{62DE5C6D-2B8F-4A4E-B41E-440FCC746737}"/>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0" name="Rectangle 29">
                <a:extLst>
                  <a:ext uri="{FF2B5EF4-FFF2-40B4-BE49-F238E27FC236}">
                    <a16:creationId xmlns="" xmlns:a16="http://schemas.microsoft.com/office/drawing/2014/main" id="{D2CF7EDB-33FF-4921-BA05-88115B483EA3}"/>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1" name="Rectangle 30">
                <a:extLst>
                  <a:ext uri="{FF2B5EF4-FFF2-40B4-BE49-F238E27FC236}">
                    <a16:creationId xmlns="" xmlns:a16="http://schemas.microsoft.com/office/drawing/2014/main" id="{EDC5F032-D2C9-4669-AA83-5C57E0A00102}"/>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2" name="Line 21">
                <a:extLst>
                  <a:ext uri="{FF2B5EF4-FFF2-40B4-BE49-F238E27FC236}">
                    <a16:creationId xmlns="" xmlns:a16="http://schemas.microsoft.com/office/drawing/2014/main" id="{1C2FEBCF-7DC0-41D8-8DF5-5ADFF943D679}"/>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3" name="Freeform 213">
                <a:extLst>
                  <a:ext uri="{FF2B5EF4-FFF2-40B4-BE49-F238E27FC236}">
                    <a16:creationId xmlns="" xmlns:a16="http://schemas.microsoft.com/office/drawing/2014/main" id="{C092248E-1B7F-4DC4-8AE6-0798078353B8}"/>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grpSp>
        <p:nvGrpSpPr>
          <p:cNvPr id="15" name="Group 14">
            <a:extLst>
              <a:ext uri="{FF2B5EF4-FFF2-40B4-BE49-F238E27FC236}">
                <a16:creationId xmlns="" xmlns:a16="http://schemas.microsoft.com/office/drawing/2014/main" id="{B0978700-015B-45EA-9D85-78FC45C5AE28}"/>
              </a:ext>
            </a:extLst>
          </p:cNvPr>
          <p:cNvGrpSpPr/>
          <p:nvPr/>
        </p:nvGrpSpPr>
        <p:grpSpPr>
          <a:xfrm>
            <a:off x="1293955" y="1005234"/>
            <a:ext cx="7401064" cy="1812402"/>
            <a:chOff x="1669870" y="1064215"/>
            <a:chExt cx="7059821" cy="1812402"/>
          </a:xfrm>
        </p:grpSpPr>
        <p:grpSp>
          <p:nvGrpSpPr>
            <p:cNvPr id="14" name="Group 13">
              <a:extLst>
                <a:ext uri="{FF2B5EF4-FFF2-40B4-BE49-F238E27FC236}">
                  <a16:creationId xmlns="" xmlns:a16="http://schemas.microsoft.com/office/drawing/2014/main" id="{79E7D811-F616-4267-B37F-6C85E5E786F2}"/>
                </a:ext>
              </a:extLst>
            </p:cNvPr>
            <p:cNvGrpSpPr/>
            <p:nvPr/>
          </p:nvGrpSpPr>
          <p:grpSpPr>
            <a:xfrm>
              <a:off x="1669870" y="1517644"/>
              <a:ext cx="7059821" cy="1358973"/>
              <a:chOff x="1669870" y="1517644"/>
              <a:chExt cx="7059821" cy="1358973"/>
            </a:xfrm>
          </p:grpSpPr>
          <p:sp>
            <p:nvSpPr>
              <p:cNvPr id="78" name="TextBox 77">
                <a:extLst>
                  <a:ext uri="{FF2B5EF4-FFF2-40B4-BE49-F238E27FC236}">
                    <a16:creationId xmlns="" xmlns:a16="http://schemas.microsoft.com/office/drawing/2014/main" id="{B8333E95-E0B1-44AE-AFE4-E0E2A1250EA5}"/>
                  </a:ext>
                </a:extLst>
              </p:cNvPr>
              <p:cNvSpPr txBox="1"/>
              <p:nvPr/>
            </p:nvSpPr>
            <p:spPr>
              <a:xfrm>
                <a:off x="1669870" y="1596967"/>
                <a:ext cx="7059821" cy="1200329"/>
              </a:xfrm>
              <a:prstGeom prst="rect">
                <a:avLst/>
              </a:prstGeom>
              <a:noFill/>
            </p:spPr>
            <p:txBody>
              <a:bodyPr wrap="square" rtlCol="0">
                <a:spAutoFit/>
              </a:bodyPr>
              <a:lstStyle/>
              <a:p>
                <a:pPr marL="171450" indent="-171450">
                  <a:lnSpc>
                    <a:spcPct val="150000"/>
                  </a:lnSpc>
                  <a:buClr>
                    <a:srgbClr val="034B64"/>
                  </a:buClr>
                  <a:buFont typeface="Wingdings" panose="05000000000000000000" pitchFamily="2" charset="2"/>
                  <a:buChar char="§"/>
                </a:pPr>
                <a:r>
                  <a:rPr lang="am-ET" altLang="ko-KR" sz="1600" dirty="0">
                    <a:solidFill>
                      <a:srgbClr val="034B64"/>
                    </a:solidFill>
                    <a:latin typeface="Century Gothic" panose="020B0502020202020204" pitchFamily="34" charset="0"/>
                    <a:cs typeface="Arial" pitchFamily="34" charset="0"/>
                  </a:rPr>
                  <a:t>በፋይናንስ ሥርዓቱ ላይ እምነትን በማጎልበት ቁጠባን </a:t>
                </a:r>
                <a:r>
                  <a:rPr lang="am-ET" altLang="ko-KR" sz="1600" dirty="0" smtClean="0">
                    <a:solidFill>
                      <a:srgbClr val="034B64"/>
                    </a:solidFill>
                    <a:latin typeface="Century Gothic" panose="020B0502020202020204" pitchFamily="34" charset="0"/>
                    <a:cs typeface="Arial" pitchFamily="34" charset="0"/>
                  </a:rPr>
                  <a:t>ያ</a:t>
                </a:r>
                <a:r>
                  <a:rPr lang="cy-GB" altLang="ko-KR" sz="1600" dirty="0" smtClean="0">
                    <a:solidFill>
                      <a:srgbClr val="034B64"/>
                    </a:solidFill>
                    <a:latin typeface="Century Gothic" panose="020B0502020202020204" pitchFamily="34" charset="0"/>
                    <a:cs typeface="Arial" pitchFamily="34" charset="0"/>
                  </a:rPr>
                  <a:t>ጎለብታል</a:t>
                </a:r>
                <a:r>
                  <a:rPr lang="am-ET" altLang="ko-KR" sz="1600" dirty="0" smtClean="0">
                    <a:solidFill>
                      <a:srgbClr val="034B64"/>
                    </a:solidFill>
                    <a:latin typeface="Century Gothic" panose="020B0502020202020204" pitchFamily="34" charset="0"/>
                    <a:cs typeface="Arial" pitchFamily="34" charset="0"/>
                  </a:rPr>
                  <a:t>፤</a:t>
                </a:r>
                <a:endParaRPr lang="am-ET" altLang="ko-KR" sz="1600" dirty="0">
                  <a:solidFill>
                    <a:srgbClr val="034B64"/>
                  </a:solidFill>
                  <a:latin typeface="Century Gothic" panose="020B0502020202020204" pitchFamily="34" charset="0"/>
                  <a:cs typeface="Arial" pitchFamily="34" charset="0"/>
                </a:endParaRPr>
              </a:p>
              <a:p>
                <a:pPr marL="171450" indent="-171450">
                  <a:lnSpc>
                    <a:spcPct val="150000"/>
                  </a:lnSpc>
                  <a:buClr>
                    <a:srgbClr val="034B64"/>
                  </a:buClr>
                  <a:buFont typeface="Wingdings" panose="05000000000000000000" pitchFamily="2" charset="2"/>
                  <a:buChar char="§"/>
                </a:pPr>
                <a:r>
                  <a:rPr lang="am-ET" altLang="ko-KR" sz="1600" dirty="0" smtClean="0">
                    <a:solidFill>
                      <a:srgbClr val="034B64"/>
                    </a:solidFill>
                    <a:latin typeface="Century Gothic" panose="020B0502020202020204" pitchFamily="34" charset="0"/>
                    <a:cs typeface="Arial" pitchFamily="34" charset="0"/>
                  </a:rPr>
                  <a:t>ባለሀብቶች </a:t>
                </a:r>
                <a:r>
                  <a:rPr lang="am-ET" altLang="ko-KR" sz="1600" dirty="0">
                    <a:solidFill>
                      <a:srgbClr val="034B64"/>
                    </a:solidFill>
                    <a:latin typeface="Century Gothic" panose="020B0502020202020204" pitchFamily="34" charset="0"/>
                    <a:cs typeface="Arial" pitchFamily="34" charset="0"/>
                  </a:rPr>
                  <a:t>የሥራ ዕድል </a:t>
                </a:r>
                <a:r>
                  <a:rPr lang="en-US" altLang="ko-KR" sz="1600" dirty="0" smtClean="0">
                    <a:solidFill>
                      <a:srgbClr val="034B64"/>
                    </a:solidFill>
                    <a:latin typeface="Century Gothic" panose="020B0502020202020204" pitchFamily="34" charset="0"/>
                    <a:cs typeface="Arial" pitchFamily="34" charset="0"/>
                  </a:rPr>
                  <a:t>በሚ</a:t>
                </a:r>
                <a:r>
                  <a:rPr lang="am-ET" altLang="ko-KR" sz="1600" dirty="0" smtClean="0">
                    <a:solidFill>
                      <a:srgbClr val="034B64"/>
                    </a:solidFill>
                    <a:latin typeface="Century Gothic" panose="020B0502020202020204" pitchFamily="34" charset="0"/>
                    <a:cs typeface="Arial" pitchFamily="34" charset="0"/>
                  </a:rPr>
                  <a:t>ፈጥሩ </a:t>
                </a:r>
                <a:r>
                  <a:rPr lang="am-ET" altLang="ko-KR" sz="1600" dirty="0">
                    <a:solidFill>
                      <a:srgbClr val="034B64"/>
                    </a:solidFill>
                    <a:latin typeface="Century Gothic" panose="020B0502020202020204" pitchFamily="34" charset="0"/>
                    <a:cs typeface="Arial" pitchFamily="34" charset="0"/>
                  </a:rPr>
                  <a:t>ፕሮጀክቶች ላይ መዋለ-ንዋያቸውን በድፍረት እንዲያፈሱ ያበረታታል፤</a:t>
                </a:r>
              </a:p>
              <a:p>
                <a:pPr marL="171450" indent="-171450">
                  <a:lnSpc>
                    <a:spcPct val="150000"/>
                  </a:lnSpc>
                  <a:buClr>
                    <a:srgbClr val="034B64"/>
                  </a:buClr>
                  <a:buFont typeface="Wingdings" panose="05000000000000000000" pitchFamily="2" charset="2"/>
                  <a:buChar char="§"/>
                </a:pPr>
                <a:r>
                  <a:rPr lang="am-ET" altLang="ko-KR" sz="1600" dirty="0">
                    <a:solidFill>
                      <a:srgbClr val="034B64"/>
                    </a:solidFill>
                    <a:latin typeface="Century Gothic" panose="020B0502020202020204" pitchFamily="34" charset="0"/>
                    <a:cs typeface="Arial" pitchFamily="34" charset="0"/>
                  </a:rPr>
                  <a:t>ሸማቾች የፋይናንስ ሥርዓቱን በመጠቀም የተረጋጋ የፍጆታ ሁኔታ እንዲኖራቸው ያደርጋል</a:t>
                </a:r>
                <a:r>
                  <a:rPr lang="am-ET" altLang="ko-KR" sz="1600" dirty="0" smtClean="0">
                    <a:solidFill>
                      <a:srgbClr val="034B64"/>
                    </a:solidFill>
                    <a:latin typeface="Century Gothic" panose="020B0502020202020204" pitchFamily="34" charset="0"/>
                    <a:cs typeface="Arial" pitchFamily="34" charset="0"/>
                  </a:rPr>
                  <a:t>፤</a:t>
                </a:r>
                <a:r>
                  <a:rPr lang="en-GB" altLang="ko-KR" sz="1600" dirty="0" smtClean="0">
                    <a:solidFill>
                      <a:srgbClr val="034B64"/>
                    </a:solidFill>
                    <a:latin typeface="Century Gothic" panose="020B0502020202020204" pitchFamily="34" charset="0"/>
                    <a:cs typeface="Arial" pitchFamily="34" charset="0"/>
                  </a:rPr>
                  <a:t>.</a:t>
                </a:r>
                <a:endParaRPr lang="en-GB" altLang="ko-KR" sz="1600" dirty="0">
                  <a:solidFill>
                    <a:srgbClr val="034B64"/>
                  </a:solidFill>
                  <a:latin typeface="Century Gothic" panose="020B0502020202020204" pitchFamily="34" charset="0"/>
                  <a:cs typeface="Arial" pitchFamily="34" charset="0"/>
                </a:endParaRPr>
              </a:p>
            </p:txBody>
          </p:sp>
          <p:cxnSp>
            <p:nvCxnSpPr>
              <p:cNvPr id="13" name="Straight Connector 12">
                <a:extLst>
                  <a:ext uri="{FF2B5EF4-FFF2-40B4-BE49-F238E27FC236}">
                    <a16:creationId xmlns="" xmlns:a16="http://schemas.microsoft.com/office/drawing/2014/main" id="{BB306A5C-A1F7-42F6-9155-9A59C8254DD5}"/>
                  </a:ext>
                </a:extLst>
              </p:cNvPr>
              <p:cNvCxnSpPr>
                <a:cxnSpLocks/>
              </p:cNvCxnSpPr>
              <p:nvPr/>
            </p:nvCxnSpPr>
            <p:spPr>
              <a:xfrm>
                <a:off x="1683171" y="1517644"/>
                <a:ext cx="0" cy="1358973"/>
              </a:xfrm>
              <a:prstGeom prst="line">
                <a:avLst/>
              </a:prstGeom>
              <a:ln w="3175">
                <a:solidFill>
                  <a:srgbClr val="034B64"/>
                </a:solidFill>
              </a:ln>
            </p:spPr>
            <p:style>
              <a:lnRef idx="1">
                <a:schemeClr val="accent1"/>
              </a:lnRef>
              <a:fillRef idx="0">
                <a:schemeClr val="accent1"/>
              </a:fillRef>
              <a:effectRef idx="0">
                <a:schemeClr val="accent1"/>
              </a:effectRef>
              <a:fontRef idx="minor">
                <a:schemeClr val="tx1"/>
              </a:fontRef>
            </p:style>
          </p:cxnSp>
        </p:grpSp>
        <p:sp>
          <p:nvSpPr>
            <p:cNvPr id="77" name="Oval 76">
              <a:extLst>
                <a:ext uri="{FF2B5EF4-FFF2-40B4-BE49-F238E27FC236}">
                  <a16:creationId xmlns="" xmlns:a16="http://schemas.microsoft.com/office/drawing/2014/main" id="{3168025D-F370-429C-B81D-130EE9D7DAF1}"/>
                </a:ext>
              </a:extLst>
            </p:cNvPr>
            <p:cNvSpPr/>
            <p:nvPr/>
          </p:nvSpPr>
          <p:spPr>
            <a:xfrm>
              <a:off x="8121015" y="1402769"/>
              <a:ext cx="280706" cy="280707"/>
            </a:xfrm>
            <a:prstGeom prst="ellipse">
              <a:avLst/>
            </a:prstGeom>
            <a:solidFill>
              <a:schemeClr val="accent4"/>
            </a:solidFill>
            <a:ln w="28575">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dirty="0">
                <a:solidFill>
                  <a:schemeClr val="bg1"/>
                </a:solidFill>
                <a:latin typeface="Century Gothic" panose="020B0502020202020204" pitchFamily="34" charset="0"/>
              </a:endParaRPr>
            </a:p>
          </p:txBody>
        </p:sp>
        <p:sp>
          <p:nvSpPr>
            <p:cNvPr id="79" name="TextBox 78">
              <a:extLst>
                <a:ext uri="{FF2B5EF4-FFF2-40B4-BE49-F238E27FC236}">
                  <a16:creationId xmlns="" xmlns:a16="http://schemas.microsoft.com/office/drawing/2014/main" id="{E608171D-4002-464B-AF6F-BB75CD560296}"/>
                </a:ext>
              </a:extLst>
            </p:cNvPr>
            <p:cNvSpPr txBox="1"/>
            <p:nvPr/>
          </p:nvSpPr>
          <p:spPr>
            <a:xfrm>
              <a:off x="1745443" y="1064215"/>
              <a:ext cx="6856169" cy="338554"/>
            </a:xfrm>
            <a:prstGeom prst="rect">
              <a:avLst/>
            </a:prstGeom>
            <a:noFill/>
          </p:spPr>
          <p:txBody>
            <a:bodyPr wrap="square" rtlCol="0">
              <a:spAutoFit/>
            </a:bodyPr>
            <a:lstStyle/>
            <a:p>
              <a:r>
                <a:rPr lang="am-ET" altLang="ko-KR" sz="1600" b="1" dirty="0">
                  <a:solidFill>
                    <a:schemeClr val="accent4"/>
                  </a:solidFill>
                  <a:latin typeface="Century Gothic" panose="020B0502020202020204" pitchFamily="34" charset="0"/>
                  <a:cs typeface="Arial" pitchFamily="34" charset="0"/>
                </a:rPr>
                <a:t>የተረጋጋ የማክሮ-ፊሲካልና ፋይናንስ ሥርዓት መኖር የኢኮኖሚ </a:t>
              </a:r>
              <a:r>
                <a:rPr lang="am-ET" altLang="ko-KR" sz="1600" b="1" dirty="0" smtClean="0">
                  <a:solidFill>
                    <a:schemeClr val="accent4"/>
                  </a:solidFill>
                  <a:latin typeface="Century Gothic" panose="020B0502020202020204" pitchFamily="34" charset="0"/>
                  <a:cs typeface="Arial" pitchFamily="34" charset="0"/>
                </a:rPr>
                <a:t>ዕ</a:t>
              </a:r>
              <a:r>
                <a:rPr lang="en-US" altLang="ko-KR" sz="1600" b="1" dirty="0">
                  <a:solidFill>
                    <a:schemeClr val="accent4"/>
                  </a:solidFill>
                  <a:latin typeface="Century Gothic" panose="020B0502020202020204" pitchFamily="34" charset="0"/>
                  <a:cs typeface="Arial" pitchFamily="34" charset="0"/>
                </a:rPr>
                <a:t>ድ</a:t>
              </a:r>
              <a:r>
                <a:rPr lang="am-ET" altLang="ko-KR" sz="1600" b="1" dirty="0" smtClean="0">
                  <a:solidFill>
                    <a:schemeClr val="accent4"/>
                  </a:solidFill>
                  <a:latin typeface="Century Gothic" panose="020B0502020202020204" pitchFamily="34" charset="0"/>
                  <a:cs typeface="Arial" pitchFamily="34" charset="0"/>
                </a:rPr>
                <a:t>ገትንና </a:t>
              </a:r>
              <a:r>
                <a:rPr lang="am-ET" altLang="ko-KR" sz="1600" b="1" dirty="0">
                  <a:solidFill>
                    <a:schemeClr val="accent4"/>
                  </a:solidFill>
                  <a:latin typeface="Century Gothic" panose="020B0502020202020204" pitchFamily="34" charset="0"/>
                  <a:cs typeface="Arial" pitchFamily="34" charset="0"/>
                </a:rPr>
                <a:t>ሥራ ዕድል </a:t>
              </a:r>
              <a:r>
                <a:rPr lang="en-US" altLang="ko-KR" sz="1600" b="1" dirty="0" smtClean="0">
                  <a:solidFill>
                    <a:schemeClr val="accent4"/>
                  </a:solidFill>
                  <a:latin typeface="Century Gothic" panose="020B0502020202020204" pitchFamily="34" charset="0"/>
                  <a:cs typeface="Arial" pitchFamily="34" charset="0"/>
                </a:rPr>
                <a:t> </a:t>
              </a:r>
              <a:r>
                <a:rPr lang="am-ET" altLang="ko-KR" sz="1600" b="1" dirty="0" smtClean="0">
                  <a:solidFill>
                    <a:schemeClr val="accent4"/>
                  </a:solidFill>
                  <a:latin typeface="Century Gothic" panose="020B0502020202020204" pitchFamily="34" charset="0"/>
                  <a:cs typeface="Arial" pitchFamily="34" charset="0"/>
                </a:rPr>
                <a:t>ፈጠራን </a:t>
              </a:r>
              <a:r>
                <a:rPr lang="cy-GB" altLang="ko-KR" sz="1600" b="1" dirty="0" smtClean="0">
                  <a:solidFill>
                    <a:schemeClr val="accent4"/>
                  </a:solidFill>
                  <a:latin typeface="Century Gothic" panose="020B0502020202020204" pitchFamily="34" charset="0"/>
                  <a:cs typeface="Arial" pitchFamily="34" charset="0"/>
                </a:rPr>
                <a:t>ያበረታታል</a:t>
              </a:r>
              <a:endParaRPr lang="en-GB" altLang="ko-KR" sz="1600" b="1" dirty="0">
                <a:solidFill>
                  <a:schemeClr val="accent4"/>
                </a:solidFill>
                <a:latin typeface="Century Gothic" panose="020B0502020202020204" pitchFamily="34" charset="0"/>
                <a:cs typeface="Arial" pitchFamily="34" charset="0"/>
              </a:endParaRPr>
            </a:p>
          </p:txBody>
        </p:sp>
        <p:cxnSp>
          <p:nvCxnSpPr>
            <p:cNvPr id="81" name="Straight Connector 80">
              <a:extLst>
                <a:ext uri="{FF2B5EF4-FFF2-40B4-BE49-F238E27FC236}">
                  <a16:creationId xmlns="" xmlns:a16="http://schemas.microsoft.com/office/drawing/2014/main" id="{C705A1C5-D2E9-4668-BE62-E02B73D1A204}"/>
                </a:ext>
              </a:extLst>
            </p:cNvPr>
            <p:cNvCxnSpPr>
              <a:cxnSpLocks/>
            </p:cNvCxnSpPr>
            <p:nvPr/>
          </p:nvCxnSpPr>
          <p:spPr>
            <a:xfrm flipV="1">
              <a:off x="1821015" y="1543123"/>
              <a:ext cx="6300000" cy="8"/>
            </a:xfrm>
            <a:prstGeom prst="line">
              <a:avLst/>
            </a:prstGeom>
            <a:ln w="19050">
              <a:solidFill>
                <a:srgbClr val="034B6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 xmlns:a16="http://schemas.microsoft.com/office/drawing/2014/main" id="{8B1A2A3D-C32E-4785-844C-DD9DBD8D61E1}"/>
                </a:ext>
              </a:extLst>
            </p:cNvPr>
            <p:cNvSpPr/>
            <p:nvPr/>
          </p:nvSpPr>
          <p:spPr>
            <a:xfrm>
              <a:off x="8182143" y="1463896"/>
              <a:ext cx="158450" cy="158451"/>
            </a:xfrm>
            <a:prstGeom prst="ellipse">
              <a:avLst/>
            </a:prstGeom>
            <a:solidFill>
              <a:schemeClr val="bg1"/>
            </a:solidFill>
            <a:ln w="28575">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dirty="0">
                <a:solidFill>
                  <a:schemeClr val="bg1"/>
                </a:solidFill>
                <a:latin typeface="Century Gothic" panose="020B0502020202020204" pitchFamily="34" charset="0"/>
              </a:endParaRPr>
            </a:p>
          </p:txBody>
        </p:sp>
      </p:grpSp>
      <p:grpSp>
        <p:nvGrpSpPr>
          <p:cNvPr id="10" name="Group 9">
            <a:extLst>
              <a:ext uri="{FF2B5EF4-FFF2-40B4-BE49-F238E27FC236}">
                <a16:creationId xmlns="" xmlns:a16="http://schemas.microsoft.com/office/drawing/2014/main" id="{BF8319F2-8951-4629-831E-7363394DD839}"/>
              </a:ext>
            </a:extLst>
          </p:cNvPr>
          <p:cNvGrpSpPr/>
          <p:nvPr/>
        </p:nvGrpSpPr>
        <p:grpSpPr>
          <a:xfrm>
            <a:off x="1386140" y="2943404"/>
            <a:ext cx="6876050" cy="2045456"/>
            <a:chOff x="1251779" y="3080401"/>
            <a:chExt cx="7256299" cy="2332966"/>
          </a:xfrm>
        </p:grpSpPr>
        <p:grpSp>
          <p:nvGrpSpPr>
            <p:cNvPr id="21" name="Group 20">
              <a:extLst>
                <a:ext uri="{FF2B5EF4-FFF2-40B4-BE49-F238E27FC236}">
                  <a16:creationId xmlns="" xmlns:a16="http://schemas.microsoft.com/office/drawing/2014/main" id="{A71EA624-D3AC-438E-BC89-CC0125B84C92}"/>
                </a:ext>
              </a:extLst>
            </p:cNvPr>
            <p:cNvGrpSpPr/>
            <p:nvPr/>
          </p:nvGrpSpPr>
          <p:grpSpPr>
            <a:xfrm>
              <a:off x="1318434" y="3080401"/>
              <a:ext cx="7189644" cy="2332966"/>
              <a:chOff x="1319977" y="3024753"/>
              <a:chExt cx="6744703" cy="2332966"/>
            </a:xfrm>
          </p:grpSpPr>
          <p:grpSp>
            <p:nvGrpSpPr>
              <p:cNvPr id="119" name="Group 118">
                <a:extLst>
                  <a:ext uri="{FF2B5EF4-FFF2-40B4-BE49-F238E27FC236}">
                    <a16:creationId xmlns="" xmlns:a16="http://schemas.microsoft.com/office/drawing/2014/main" id="{5939C97F-FDBD-444A-BACB-6A0C6DDAA6BA}"/>
                  </a:ext>
                </a:extLst>
              </p:cNvPr>
              <p:cNvGrpSpPr/>
              <p:nvPr/>
            </p:nvGrpSpPr>
            <p:grpSpPr>
              <a:xfrm>
                <a:off x="1324025" y="3292997"/>
                <a:ext cx="6643260" cy="2064722"/>
                <a:chOff x="2272690" y="1400277"/>
                <a:chExt cx="6643260" cy="2064722"/>
              </a:xfrm>
            </p:grpSpPr>
            <p:sp>
              <p:nvSpPr>
                <p:cNvPr id="125" name="TextBox 124">
                  <a:extLst>
                    <a:ext uri="{FF2B5EF4-FFF2-40B4-BE49-F238E27FC236}">
                      <a16:creationId xmlns="" xmlns:a16="http://schemas.microsoft.com/office/drawing/2014/main" id="{BCE10C6F-2903-4BD6-AC32-13D5D4977FE5}"/>
                    </a:ext>
                  </a:extLst>
                </p:cNvPr>
                <p:cNvSpPr txBox="1"/>
                <p:nvPr/>
              </p:nvSpPr>
              <p:spPr>
                <a:xfrm>
                  <a:off x="2419005" y="1400277"/>
                  <a:ext cx="6496945" cy="2064722"/>
                </a:xfrm>
                <a:prstGeom prst="rect">
                  <a:avLst/>
                </a:prstGeom>
                <a:noFill/>
              </p:spPr>
              <p:txBody>
                <a:bodyPr wrap="square" rtlCol="0">
                  <a:spAutoFit/>
                </a:bodyPr>
                <a:lstStyle/>
                <a:p>
                  <a:pPr marL="171450" indent="-171450">
                    <a:lnSpc>
                      <a:spcPct val="150000"/>
                    </a:lnSpc>
                    <a:buClr>
                      <a:srgbClr val="034B64"/>
                    </a:buClr>
                    <a:buFont typeface="Wingdings" panose="05000000000000000000" pitchFamily="2" charset="2"/>
                    <a:buChar char="§"/>
                  </a:pPr>
                  <a:r>
                    <a:rPr lang="am-ET" altLang="ko-KR" sz="1600" dirty="0">
                      <a:solidFill>
                        <a:srgbClr val="034B64"/>
                      </a:solidFill>
                      <a:latin typeface="Century Gothic" panose="020B0502020202020204" pitchFamily="34" charset="0"/>
                      <a:cs typeface="Arial" pitchFamily="34" charset="0"/>
                    </a:rPr>
                    <a:t>ፐብሊክ </a:t>
                  </a:r>
                  <a:r>
                    <a:rPr lang="am-ET" altLang="ko-KR" sz="1600" dirty="0" smtClean="0">
                      <a:solidFill>
                        <a:srgbClr val="034B64"/>
                      </a:solidFill>
                      <a:latin typeface="Century Gothic" panose="020B0502020202020204" pitchFamily="34" charset="0"/>
                      <a:cs typeface="Arial" pitchFamily="34" charset="0"/>
                    </a:rPr>
                    <a:t>ፋይናንስ</a:t>
                  </a:r>
                  <a:r>
                    <a:rPr lang="en-US" altLang="ko-KR" sz="1600" dirty="0" smtClean="0">
                      <a:solidFill>
                        <a:srgbClr val="034B64"/>
                      </a:solidFill>
                      <a:latin typeface="Century Gothic" panose="020B0502020202020204" pitchFamily="34" charset="0"/>
                      <a:cs typeface="Arial" pitchFamily="34" charset="0"/>
                    </a:rPr>
                    <a:t> ሥርዓት</a:t>
                  </a:r>
                  <a:r>
                    <a:rPr lang="am-ET" altLang="ko-KR" sz="1600" dirty="0" smtClean="0">
                      <a:solidFill>
                        <a:srgbClr val="034B64"/>
                      </a:solidFill>
                      <a:latin typeface="Century Gothic" panose="020B0502020202020204" pitchFamily="34" charset="0"/>
                      <a:cs typeface="Arial" pitchFamily="34" charset="0"/>
                    </a:rPr>
                    <a:t>ን </a:t>
                  </a:r>
                  <a:r>
                    <a:rPr lang="am-ET" altLang="ko-KR" sz="1600" dirty="0">
                      <a:solidFill>
                        <a:srgbClr val="034B64"/>
                      </a:solidFill>
                      <a:latin typeface="Century Gothic" panose="020B0502020202020204" pitchFamily="34" charset="0"/>
                      <a:cs typeface="Arial" pitchFamily="34" charset="0"/>
                    </a:rPr>
                    <a:t>ማጠናከር፣</a:t>
                  </a:r>
                </a:p>
                <a:p>
                  <a:pPr marL="171450" indent="-171450">
                    <a:lnSpc>
                      <a:spcPct val="150000"/>
                    </a:lnSpc>
                    <a:buClr>
                      <a:srgbClr val="034B64"/>
                    </a:buClr>
                    <a:buFont typeface="Wingdings" panose="05000000000000000000" pitchFamily="2" charset="2"/>
                    <a:buChar char="§"/>
                  </a:pPr>
                  <a:r>
                    <a:rPr lang="am-ET" altLang="ko-KR" sz="1600" dirty="0">
                      <a:solidFill>
                        <a:srgbClr val="034B64"/>
                      </a:solidFill>
                      <a:latin typeface="Century Gothic" panose="020B0502020202020204" pitchFamily="34" charset="0"/>
                      <a:cs typeface="Arial" pitchFamily="34" charset="0"/>
                    </a:rPr>
                    <a:t>የወጭ ምንዛሬ አቅርቦት ችግርን መቅረፍ፣</a:t>
                  </a:r>
                </a:p>
                <a:p>
                  <a:pPr marL="171450" indent="-171450">
                    <a:lnSpc>
                      <a:spcPct val="150000"/>
                    </a:lnSpc>
                    <a:buClr>
                      <a:srgbClr val="034B64"/>
                    </a:buClr>
                    <a:buFont typeface="Wingdings" panose="05000000000000000000" pitchFamily="2" charset="2"/>
                    <a:buChar char="§"/>
                  </a:pPr>
                  <a:r>
                    <a:rPr lang="am-ET" altLang="ko-KR" sz="1600" dirty="0">
                      <a:solidFill>
                        <a:srgbClr val="034B64"/>
                      </a:solidFill>
                      <a:latin typeface="Century Gothic" panose="020B0502020202020204" pitchFamily="34" charset="0"/>
                      <a:cs typeface="Arial" pitchFamily="34" charset="0"/>
                    </a:rPr>
                    <a:t>የዋጋ ንረትን መቆጣጠር፣</a:t>
                  </a:r>
                </a:p>
                <a:p>
                  <a:pPr marL="171450" indent="-171450">
                    <a:lnSpc>
                      <a:spcPct val="150000"/>
                    </a:lnSpc>
                    <a:buClr>
                      <a:srgbClr val="034B64"/>
                    </a:buClr>
                    <a:buFont typeface="Wingdings" panose="05000000000000000000" pitchFamily="2" charset="2"/>
                    <a:buChar char="§"/>
                  </a:pPr>
                  <a:r>
                    <a:rPr lang="am-ET" altLang="ko-KR" sz="1600" dirty="0">
                      <a:solidFill>
                        <a:srgbClr val="034B64"/>
                      </a:solidFill>
                      <a:latin typeface="Century Gothic" panose="020B0502020202020204" pitchFamily="34" charset="0"/>
                      <a:cs typeface="Arial" pitchFamily="34" charset="0"/>
                    </a:rPr>
                    <a:t>የተረጋጋ የፋይናንስ ሥርዓት መገንባት፣</a:t>
                  </a:r>
                </a:p>
                <a:p>
                  <a:pPr marL="171450" indent="-171450">
                    <a:lnSpc>
                      <a:spcPct val="150000"/>
                    </a:lnSpc>
                    <a:buClr>
                      <a:srgbClr val="034B64"/>
                    </a:buClr>
                    <a:buFont typeface="Wingdings" panose="05000000000000000000" pitchFamily="2" charset="2"/>
                    <a:buChar char="§"/>
                  </a:pPr>
                  <a:r>
                    <a:rPr lang="am-ET" altLang="ko-KR" sz="1600" dirty="0">
                      <a:solidFill>
                        <a:srgbClr val="034B64"/>
                      </a:solidFill>
                      <a:latin typeface="Century Gothic" panose="020B0502020202020204" pitchFamily="34" charset="0"/>
                      <a:cs typeface="Arial" pitchFamily="34" charset="0"/>
                    </a:rPr>
                    <a:t>የፋይናንስ አቅርቦትን ማሻሻልና  የካፒታል ገበያ ሥርዓት ሥራ ላይ ማዋል ናቸው፡፡</a:t>
                  </a:r>
                </a:p>
              </p:txBody>
            </p:sp>
            <p:cxnSp>
              <p:nvCxnSpPr>
                <p:cNvPr id="124" name="Straight Connector 123">
                  <a:extLst>
                    <a:ext uri="{FF2B5EF4-FFF2-40B4-BE49-F238E27FC236}">
                      <a16:creationId xmlns="" xmlns:a16="http://schemas.microsoft.com/office/drawing/2014/main" id="{7218AEA4-6657-4920-8428-5AE748B19B49}"/>
                    </a:ext>
                  </a:extLst>
                </p:cNvPr>
                <p:cNvCxnSpPr>
                  <a:cxnSpLocks/>
                </p:cNvCxnSpPr>
                <p:nvPr/>
              </p:nvCxnSpPr>
              <p:spPr>
                <a:xfrm>
                  <a:off x="2272690" y="1619854"/>
                  <a:ext cx="0" cy="1364385"/>
                </a:xfrm>
                <a:prstGeom prst="line">
                  <a:avLst/>
                </a:prstGeom>
                <a:ln w="3175">
                  <a:solidFill>
                    <a:srgbClr val="034B64"/>
                  </a:solidFill>
                </a:ln>
              </p:spPr>
              <p:style>
                <a:lnRef idx="1">
                  <a:schemeClr val="accent1"/>
                </a:lnRef>
                <a:fillRef idx="0">
                  <a:schemeClr val="accent1"/>
                </a:fillRef>
                <a:effectRef idx="0">
                  <a:schemeClr val="accent1"/>
                </a:effectRef>
                <a:fontRef idx="minor">
                  <a:schemeClr val="tx1"/>
                </a:fontRef>
              </p:style>
            </p:cxnSp>
          </p:grpSp>
          <p:sp>
            <p:nvSpPr>
              <p:cNvPr id="121" name="TextBox 120">
                <a:extLst>
                  <a:ext uri="{FF2B5EF4-FFF2-40B4-BE49-F238E27FC236}">
                    <a16:creationId xmlns="" xmlns:a16="http://schemas.microsoft.com/office/drawing/2014/main" id="{C3A93E71-72E4-4510-AA5A-DF9E9E5B3346}"/>
                  </a:ext>
                </a:extLst>
              </p:cNvPr>
              <p:cNvSpPr txBox="1"/>
              <p:nvPr/>
            </p:nvSpPr>
            <p:spPr>
              <a:xfrm>
                <a:off x="1319977" y="3024753"/>
                <a:ext cx="6744703" cy="369332"/>
              </a:xfrm>
              <a:prstGeom prst="rect">
                <a:avLst/>
              </a:prstGeom>
              <a:noFill/>
            </p:spPr>
            <p:txBody>
              <a:bodyPr wrap="square" rtlCol="0">
                <a:spAutoFit/>
              </a:bodyPr>
              <a:lstStyle/>
              <a:p>
                <a:pPr algn="ctr"/>
                <a:r>
                  <a:rPr lang="en-GB" altLang="ko-KR" sz="1800" dirty="0">
                    <a:solidFill>
                      <a:schemeClr val="accent4"/>
                    </a:solidFill>
                    <a:latin typeface="Century Gothic" panose="020B0502020202020204" pitchFamily="34" charset="0"/>
                    <a:cs typeface="Arial" pitchFamily="34" charset="0"/>
                  </a:rPr>
                  <a:t>… </a:t>
                </a:r>
                <a:r>
                  <a:rPr lang="am-ET" altLang="ko-KR" sz="1800" dirty="0" smtClean="0">
                    <a:solidFill>
                      <a:schemeClr val="accent4"/>
                    </a:solidFill>
                    <a:latin typeface="Century Gothic" panose="020B0502020202020204" pitchFamily="34" charset="0"/>
                    <a:cs typeface="Arial" pitchFamily="34" charset="0"/>
                  </a:rPr>
                  <a:t>ይህንን ለማሳካት</a:t>
                </a:r>
                <a:r>
                  <a:rPr lang="en-US" altLang="ko-KR" sz="1800" dirty="0">
                    <a:solidFill>
                      <a:schemeClr val="accent4"/>
                    </a:solidFill>
                    <a:latin typeface="Century Gothic" panose="020B0502020202020204" pitchFamily="34" charset="0"/>
                    <a:cs typeface="Arial" pitchFamily="34" charset="0"/>
                  </a:rPr>
                  <a:t>ም</a:t>
                </a:r>
                <a:r>
                  <a:rPr lang="am-ET" altLang="ko-KR" sz="1800" dirty="0" smtClean="0">
                    <a:solidFill>
                      <a:schemeClr val="accent4"/>
                    </a:solidFill>
                    <a:latin typeface="Century Gothic" panose="020B0502020202020204" pitchFamily="34" charset="0"/>
                    <a:cs typeface="Arial" pitchFamily="34" charset="0"/>
                  </a:rPr>
                  <a:t> </a:t>
                </a:r>
                <a:r>
                  <a:rPr lang="am-ET" altLang="ko-KR" sz="1800" dirty="0">
                    <a:solidFill>
                      <a:schemeClr val="accent4"/>
                    </a:solidFill>
                    <a:latin typeface="Century Gothic" panose="020B0502020202020204" pitchFamily="34" charset="0"/>
                    <a:cs typeface="Arial" pitchFamily="34" charset="0"/>
                  </a:rPr>
                  <a:t>የሚከተሉት እርምጃዎች </a:t>
                </a:r>
                <a:r>
                  <a:rPr lang="en-US" altLang="ko-KR" sz="1800" dirty="0" smtClean="0">
                    <a:solidFill>
                      <a:schemeClr val="accent4"/>
                    </a:solidFill>
                    <a:latin typeface="Century Gothic" panose="020B0502020202020204" pitchFamily="34" charset="0"/>
                    <a:cs typeface="Arial" pitchFamily="34" charset="0"/>
                  </a:rPr>
                  <a:t>ተግባራዊ ማድረግ የግድ ይላል፣</a:t>
                </a:r>
                <a:endParaRPr lang="en-GB" altLang="ko-KR" sz="1800" dirty="0">
                  <a:solidFill>
                    <a:schemeClr val="accent4"/>
                  </a:solidFill>
                  <a:latin typeface="Century Gothic" panose="020B0502020202020204" pitchFamily="34" charset="0"/>
                  <a:cs typeface="Arial" pitchFamily="34" charset="0"/>
                </a:endParaRPr>
              </a:p>
            </p:txBody>
          </p:sp>
          <p:cxnSp>
            <p:nvCxnSpPr>
              <p:cNvPr id="122" name="Straight Connector 121">
                <a:extLst>
                  <a:ext uri="{FF2B5EF4-FFF2-40B4-BE49-F238E27FC236}">
                    <a16:creationId xmlns="" xmlns:a16="http://schemas.microsoft.com/office/drawing/2014/main" id="{5FBDFC9C-D37A-42FB-98FC-ABC80227821A}"/>
                  </a:ext>
                </a:extLst>
              </p:cNvPr>
              <p:cNvCxnSpPr>
                <a:cxnSpLocks/>
              </p:cNvCxnSpPr>
              <p:nvPr/>
            </p:nvCxnSpPr>
            <p:spPr>
              <a:xfrm flipH="1">
                <a:off x="1624065" y="3354124"/>
                <a:ext cx="6136528" cy="0"/>
              </a:xfrm>
              <a:prstGeom prst="line">
                <a:avLst/>
              </a:prstGeom>
              <a:ln w="19050">
                <a:solidFill>
                  <a:srgbClr val="034B64"/>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 xmlns:a16="http://schemas.microsoft.com/office/drawing/2014/main" id="{34225CEB-00EB-4D14-8F5A-216267AC1E03}"/>
                </a:ext>
              </a:extLst>
            </p:cNvPr>
            <p:cNvSpPr/>
            <p:nvPr/>
          </p:nvSpPr>
          <p:spPr>
            <a:xfrm>
              <a:off x="1269876" y="3309380"/>
              <a:ext cx="280706" cy="280707"/>
            </a:xfrm>
            <a:prstGeom prst="ellipse">
              <a:avLst/>
            </a:prstGeom>
            <a:solidFill>
              <a:schemeClr val="accent4"/>
            </a:solidFill>
            <a:ln w="28575">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dirty="0">
                <a:solidFill>
                  <a:schemeClr val="bg1"/>
                </a:solidFill>
                <a:latin typeface="Century Gothic" panose="020B0502020202020204" pitchFamily="34" charset="0"/>
              </a:endParaRPr>
            </a:p>
          </p:txBody>
        </p:sp>
        <p:sp>
          <p:nvSpPr>
            <p:cNvPr id="37" name="Oval 36">
              <a:extLst>
                <a:ext uri="{FF2B5EF4-FFF2-40B4-BE49-F238E27FC236}">
                  <a16:creationId xmlns="" xmlns:a16="http://schemas.microsoft.com/office/drawing/2014/main" id="{00315DD0-2D19-4424-9C80-A77A93DBC8BF}"/>
                </a:ext>
              </a:extLst>
            </p:cNvPr>
            <p:cNvSpPr/>
            <p:nvPr/>
          </p:nvSpPr>
          <p:spPr>
            <a:xfrm>
              <a:off x="1251779" y="3401515"/>
              <a:ext cx="158450" cy="158451"/>
            </a:xfrm>
            <a:prstGeom prst="ellipse">
              <a:avLst/>
            </a:prstGeom>
            <a:solidFill>
              <a:schemeClr val="bg1"/>
            </a:solidFill>
            <a:ln w="28575">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3453283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6" name="Straight Connector 15">
            <a:extLst>
              <a:ext uri="{FF2B5EF4-FFF2-40B4-BE49-F238E27FC236}">
                <a16:creationId xmlns="" xmlns:a16="http://schemas.microsoft.com/office/drawing/2014/main" id="{27EEBAAB-429E-4B59-9EAE-2EFAAC2F757D}"/>
              </a:ext>
            </a:extLst>
          </p:cNvPr>
          <p:cNvCxnSpPr>
            <a:cxnSpLocks/>
          </p:cNvCxnSpPr>
          <p:nvPr/>
        </p:nvCxnSpPr>
        <p:spPr>
          <a:xfrm>
            <a:off x="1107830" y="1605133"/>
            <a:ext cx="0" cy="239821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 xmlns:a16="http://schemas.microsoft.com/office/drawing/2014/main" id="{FB313EE5-5DCB-461B-8BD8-F86100A5BF23}"/>
              </a:ext>
            </a:extLst>
          </p:cNvPr>
          <p:cNvSpPr/>
          <p:nvPr/>
        </p:nvSpPr>
        <p:spPr>
          <a:xfrm>
            <a:off x="1250285" y="1263459"/>
            <a:ext cx="7831378" cy="3831818"/>
          </a:xfrm>
          <a:prstGeom prst="rect">
            <a:avLst/>
          </a:prstGeom>
        </p:spPr>
        <p:txBody>
          <a:bodyPr wrap="square">
            <a:spAutoFit/>
          </a:bodyPr>
          <a:lstStyle/>
          <a:p>
            <a:pPr marL="285750" indent="-285750">
              <a:lnSpc>
                <a:spcPct val="150000"/>
              </a:lnSpc>
              <a:buClr>
                <a:srgbClr val="034B64"/>
              </a:buClr>
              <a:buFont typeface="Wingdings" panose="05000000000000000000" pitchFamily="2" charset="2"/>
              <a:buChar char="§"/>
            </a:pPr>
            <a:r>
              <a:rPr lang="am-ET" sz="1800" dirty="0">
                <a:solidFill>
                  <a:srgbClr val="034B64"/>
                </a:solidFill>
                <a:latin typeface="Century Gothic" panose="020B0502020202020204" pitchFamily="34" charset="0"/>
                <a:cs typeface="Segoe UI" panose="020B0502040204020203" pitchFamily="34" charset="0"/>
              </a:rPr>
              <a:t>የመንግስት የልማት ድርጅቶችን ወደ ግል በማዞር እንዲሁም ረጅም የችሮታ ጊዜ ያላቸውና ጫና የማይፈጥሩ የውጭ ብድሮችን </a:t>
            </a:r>
            <a:r>
              <a:rPr lang="am-ET" sz="1800" dirty="0" smtClean="0">
                <a:solidFill>
                  <a:srgbClr val="034B64"/>
                </a:solidFill>
                <a:latin typeface="Century Gothic" panose="020B0502020202020204" pitchFamily="34" charset="0"/>
                <a:cs typeface="Segoe UI" panose="020B0502040204020203" pitchFamily="34" charset="0"/>
              </a:rPr>
              <a:t>መውሰድ</a:t>
            </a:r>
            <a:r>
              <a:rPr lang="am-ET" sz="1800" dirty="0">
                <a:solidFill>
                  <a:srgbClr val="034B64"/>
                </a:solidFill>
                <a:latin typeface="Century Gothic" panose="020B0502020202020204" pitchFamily="34" charset="0"/>
                <a:cs typeface="Segoe UI" panose="020B0502040204020203" pitchFamily="34" charset="0"/>
              </a:rPr>
              <a:t>፣ </a:t>
            </a:r>
          </a:p>
          <a:p>
            <a:pPr marL="285750" indent="-285750">
              <a:lnSpc>
                <a:spcPct val="150000"/>
              </a:lnSpc>
              <a:buClr>
                <a:srgbClr val="034B64"/>
              </a:buClr>
              <a:buFont typeface="Wingdings" panose="05000000000000000000" pitchFamily="2" charset="2"/>
              <a:buChar char="§"/>
            </a:pPr>
            <a:r>
              <a:rPr lang="am-ET" sz="1800" dirty="0">
                <a:solidFill>
                  <a:srgbClr val="034B64"/>
                </a:solidFill>
                <a:latin typeface="Century Gothic" panose="020B0502020202020204" pitchFamily="34" charset="0"/>
                <a:cs typeface="Segoe UI" panose="020B0502040204020203" pitchFamily="34" charset="0"/>
              </a:rPr>
              <a:t>ማክሮ-ኢኮኖሚያዊና መዋቅራዊ ማሻሻያዎች ተግባራዊ በማድረግ የወጪ ንግድን ማጎልበት፣ ቱሪዝምንና የውጭ ቀጥታ ኢንቨስትመንትን ማጠናከር፣</a:t>
            </a:r>
          </a:p>
          <a:p>
            <a:pPr marL="285750" indent="-285750">
              <a:lnSpc>
                <a:spcPct val="150000"/>
              </a:lnSpc>
              <a:buClr>
                <a:srgbClr val="034B64"/>
              </a:buClr>
              <a:buFont typeface="Wingdings" panose="05000000000000000000" pitchFamily="2" charset="2"/>
              <a:buChar char="§"/>
            </a:pPr>
            <a:r>
              <a:rPr lang="am-ET" sz="1800" dirty="0" smtClean="0">
                <a:solidFill>
                  <a:srgbClr val="034B64"/>
                </a:solidFill>
                <a:latin typeface="Century Gothic" panose="020B0502020202020204" pitchFamily="34" charset="0"/>
                <a:cs typeface="Segoe UI" panose="020B0502040204020203" pitchFamily="34" charset="0"/>
              </a:rPr>
              <a:t>ትውደ-ኢትዮጵያን ዲያ</a:t>
            </a:r>
            <a:r>
              <a:rPr lang="cy-GB" sz="1800" dirty="0">
                <a:solidFill>
                  <a:srgbClr val="034B64"/>
                </a:solidFill>
                <a:latin typeface="Century Gothic" panose="020B0502020202020204" pitchFamily="34" charset="0"/>
                <a:cs typeface="Segoe UI" panose="020B0502040204020203" pitchFamily="34" charset="0"/>
              </a:rPr>
              <a:t>ስ</a:t>
            </a:r>
            <a:r>
              <a:rPr lang="am-ET" sz="1800" dirty="0" smtClean="0">
                <a:solidFill>
                  <a:srgbClr val="034B64"/>
                </a:solidFill>
                <a:latin typeface="Century Gothic" panose="020B0502020202020204" pitchFamily="34" charset="0"/>
                <a:cs typeface="Segoe UI" panose="020B0502040204020203" pitchFamily="34" charset="0"/>
              </a:rPr>
              <a:t>ፖራዎችን </a:t>
            </a:r>
            <a:r>
              <a:rPr lang="am-ET" sz="1800" dirty="0">
                <a:solidFill>
                  <a:srgbClr val="034B64"/>
                </a:solidFill>
                <a:latin typeface="Century Gothic" panose="020B0502020202020204" pitchFamily="34" charset="0"/>
                <a:cs typeface="Segoe UI" panose="020B0502040204020203" pitchFamily="34" charset="0"/>
              </a:rPr>
              <a:t>የሚያሳትፉበትን የረጅም ጊዜ ቁጠባ ሥርዓቶችንና ማበረታቻዎችን በመጠቀም እና ባንኮች </a:t>
            </a:r>
            <a:r>
              <a:rPr lang="am-ET" sz="1800" dirty="0" smtClean="0">
                <a:solidFill>
                  <a:srgbClr val="034B64"/>
                </a:solidFill>
                <a:latin typeface="Century Gothic" panose="020B0502020202020204" pitchFamily="34" charset="0"/>
                <a:cs typeface="Segoe UI" panose="020B0502040204020203" pitchFamily="34" charset="0"/>
              </a:rPr>
              <a:t>ተመጣጣኝ/</a:t>
            </a:r>
            <a:r>
              <a:rPr lang="cy-GB" sz="1800" dirty="0" smtClean="0">
                <a:solidFill>
                  <a:srgbClr val="034B64"/>
                </a:solidFill>
                <a:latin typeface="Century Gothic" panose="020B0502020202020204" pitchFamily="34" charset="0"/>
                <a:cs typeface="Segoe UI" panose="020B0502040204020203" pitchFamily="34" charset="0"/>
              </a:rPr>
              <a:t>አበረታች </a:t>
            </a:r>
            <a:r>
              <a:rPr lang="am-ET" sz="1800" dirty="0" smtClean="0">
                <a:solidFill>
                  <a:srgbClr val="034B64"/>
                </a:solidFill>
                <a:latin typeface="Century Gothic" panose="020B0502020202020204" pitchFamily="34" charset="0"/>
                <a:cs typeface="Segoe UI" panose="020B0502040204020203" pitchFamily="34" charset="0"/>
              </a:rPr>
              <a:t>/ </a:t>
            </a:r>
            <a:r>
              <a:rPr lang="am-ET" sz="1800" dirty="0">
                <a:solidFill>
                  <a:srgbClr val="034B64"/>
                </a:solidFill>
                <a:latin typeface="Century Gothic" panose="020B0502020202020204" pitchFamily="34" charset="0"/>
                <a:cs typeface="Segoe UI" panose="020B0502040204020203" pitchFamily="34" charset="0"/>
              </a:rPr>
              <a:t>ወለድ እንዲከፍሉ </a:t>
            </a:r>
            <a:r>
              <a:rPr lang="am-ET" sz="1800" dirty="0" smtClean="0">
                <a:solidFill>
                  <a:srgbClr val="034B64"/>
                </a:solidFill>
                <a:latin typeface="Century Gothic" panose="020B0502020202020204" pitchFamily="34" charset="0"/>
                <a:cs typeface="Segoe UI" panose="020B0502040204020203" pitchFamily="34" charset="0"/>
              </a:rPr>
              <a:t>መፍቀድ</a:t>
            </a:r>
            <a:r>
              <a:rPr lang="am-ET" sz="1800" dirty="0">
                <a:solidFill>
                  <a:srgbClr val="034B64"/>
                </a:solidFill>
                <a:latin typeface="Century Gothic" panose="020B0502020202020204" pitchFamily="34" charset="0"/>
                <a:cs typeface="Segoe UI" panose="020B0502040204020203" pitchFamily="34" charset="0"/>
              </a:rPr>
              <a:t>፣ </a:t>
            </a:r>
          </a:p>
          <a:p>
            <a:pPr marL="285750" indent="-285750">
              <a:lnSpc>
                <a:spcPct val="150000"/>
              </a:lnSpc>
              <a:buClr>
                <a:srgbClr val="034B64"/>
              </a:buClr>
              <a:buFont typeface="Wingdings" panose="05000000000000000000" pitchFamily="2" charset="2"/>
              <a:buChar char="§"/>
            </a:pPr>
            <a:r>
              <a:rPr lang="am-ET" sz="1800" dirty="0" smtClean="0">
                <a:solidFill>
                  <a:srgbClr val="034B64"/>
                </a:solidFill>
                <a:latin typeface="Century Gothic" panose="020B0502020202020204" pitchFamily="34" charset="0"/>
                <a:cs typeface="Segoe UI" panose="020B0502040204020203" pitchFamily="34" charset="0"/>
              </a:rPr>
              <a:t>ለግሉ </a:t>
            </a:r>
            <a:r>
              <a:rPr lang="am-ET" sz="1800" dirty="0">
                <a:solidFill>
                  <a:srgbClr val="034B64"/>
                </a:solidFill>
                <a:latin typeface="Century Gothic" panose="020B0502020202020204" pitchFamily="34" charset="0"/>
                <a:cs typeface="Segoe UI" panose="020B0502040204020203" pitchFamily="34" charset="0"/>
              </a:rPr>
              <a:t>ዘርፍ አስመጪዎች የውጭ ምንዛሬ ሽያጭ </a:t>
            </a:r>
            <a:r>
              <a:rPr lang="cy-GB" sz="1800" dirty="0" smtClean="0">
                <a:solidFill>
                  <a:srgbClr val="034B64"/>
                </a:solidFill>
                <a:latin typeface="Century Gothic" panose="020B0502020202020204" pitchFamily="34" charset="0"/>
                <a:cs typeface="Segoe UI" panose="020B0502040204020203" pitchFamily="34" charset="0"/>
              </a:rPr>
              <a:t>አቅርቦትን ማሳለጥ</a:t>
            </a:r>
            <a:r>
              <a:rPr lang="am-ET" sz="1800" dirty="0" smtClean="0">
                <a:solidFill>
                  <a:srgbClr val="034B64"/>
                </a:solidFill>
                <a:latin typeface="Century Gothic" panose="020B0502020202020204" pitchFamily="34" charset="0"/>
                <a:cs typeface="Segoe UI" panose="020B0502040204020203" pitchFamily="34" charset="0"/>
              </a:rPr>
              <a:t>፣</a:t>
            </a:r>
            <a:endParaRPr lang="am-ET" sz="1800" dirty="0">
              <a:solidFill>
                <a:srgbClr val="034B64"/>
              </a:solidFill>
              <a:latin typeface="Century Gothic" panose="020B0502020202020204" pitchFamily="34" charset="0"/>
              <a:cs typeface="Segoe UI" panose="020B0502040204020203" pitchFamily="34" charset="0"/>
            </a:endParaRPr>
          </a:p>
          <a:p>
            <a:pPr marL="285750" indent="-285750">
              <a:lnSpc>
                <a:spcPct val="150000"/>
              </a:lnSpc>
              <a:buClr>
                <a:srgbClr val="034B64"/>
              </a:buClr>
              <a:buFont typeface="Wingdings" panose="05000000000000000000" pitchFamily="2" charset="2"/>
              <a:buChar char="§"/>
            </a:pPr>
            <a:r>
              <a:rPr lang="am-ET" sz="1800" dirty="0">
                <a:solidFill>
                  <a:srgbClr val="034B64"/>
                </a:solidFill>
                <a:latin typeface="Century Gothic" panose="020B0502020202020204" pitchFamily="34" charset="0"/>
                <a:cs typeface="Segoe UI" panose="020B0502040204020203" pitchFamily="34" charset="0"/>
              </a:rPr>
              <a:t>የውጭ ምንዛሬ ገበያ አሰራርን </a:t>
            </a:r>
            <a:r>
              <a:rPr lang="am-ET" sz="1800" dirty="0" smtClean="0">
                <a:solidFill>
                  <a:srgbClr val="034B64"/>
                </a:solidFill>
                <a:latin typeface="Century Gothic" panose="020B0502020202020204" pitchFamily="34" charset="0"/>
                <a:cs typeface="Segoe UI" panose="020B0502040204020203" pitchFamily="34" charset="0"/>
              </a:rPr>
              <a:t>በማሻሻል</a:t>
            </a:r>
            <a:r>
              <a:rPr lang="en-US" sz="1800" dirty="0" smtClean="0">
                <a:solidFill>
                  <a:srgbClr val="034B64"/>
                </a:solidFill>
                <a:latin typeface="Century Gothic" panose="020B0502020202020204" pitchFamily="34" charset="0"/>
                <a:cs typeface="Segoe UI" panose="020B0502040204020203" pitchFamily="34" charset="0"/>
              </a:rPr>
              <a:t> እንዲሁም</a:t>
            </a:r>
            <a:r>
              <a:rPr lang="am-ET" sz="1800" dirty="0" smtClean="0">
                <a:solidFill>
                  <a:srgbClr val="034B64"/>
                </a:solidFill>
                <a:latin typeface="Century Gothic" panose="020B0502020202020204" pitchFamily="34" charset="0"/>
                <a:cs typeface="Segoe UI" panose="020B0502040204020203" pitchFamily="34" charset="0"/>
              </a:rPr>
              <a:t> </a:t>
            </a:r>
            <a:r>
              <a:rPr lang="am-ET" sz="1800" dirty="0">
                <a:solidFill>
                  <a:srgbClr val="034B64"/>
                </a:solidFill>
                <a:latin typeface="Century Gothic" panose="020B0502020202020204" pitchFamily="34" charset="0"/>
                <a:cs typeface="Segoe UI" panose="020B0502040204020203" pitchFamily="34" charset="0"/>
              </a:rPr>
              <a:t>በባንኮች መካከል የሚደረግ ግብይት በጥናት ላይ </a:t>
            </a:r>
            <a:r>
              <a:rPr lang="am-ET" sz="1800" dirty="0" smtClean="0">
                <a:solidFill>
                  <a:srgbClr val="034B64"/>
                </a:solidFill>
                <a:latin typeface="Century Gothic" panose="020B0502020202020204" pitchFamily="34" charset="0"/>
                <a:cs typeface="Segoe UI" panose="020B0502040204020203" pitchFamily="34" charset="0"/>
              </a:rPr>
              <a:t>በ</a:t>
            </a:r>
            <a:r>
              <a:rPr lang="cy-GB" sz="1800" dirty="0" smtClean="0">
                <a:solidFill>
                  <a:srgbClr val="034B64"/>
                </a:solidFill>
                <a:latin typeface="Century Gothic" panose="020B0502020202020204" pitchFamily="34" charset="0"/>
                <a:cs typeface="Segoe UI" panose="020B0502040204020203" pitchFamily="34" charset="0"/>
              </a:rPr>
              <a:t>መ</a:t>
            </a:r>
            <a:r>
              <a:rPr lang="am-ET" sz="1800" dirty="0" smtClean="0">
                <a:solidFill>
                  <a:srgbClr val="034B64"/>
                </a:solidFill>
                <a:latin typeface="Century Gothic" panose="020B0502020202020204" pitchFamily="34" charset="0"/>
                <a:cs typeface="Segoe UI" panose="020B0502040204020203" pitchFamily="34" charset="0"/>
              </a:rPr>
              <a:t>መስረት </a:t>
            </a:r>
            <a:r>
              <a:rPr lang="am-ET" sz="1800" dirty="0">
                <a:solidFill>
                  <a:srgbClr val="034B64"/>
                </a:solidFill>
                <a:latin typeface="Century Gothic" panose="020B0502020202020204" pitchFamily="34" charset="0"/>
                <a:cs typeface="Segoe UI" panose="020B0502040204020203" pitchFamily="34" charset="0"/>
              </a:rPr>
              <a:t>ተግባራዊ </a:t>
            </a:r>
            <a:r>
              <a:rPr lang="am-ET" sz="1800" dirty="0" smtClean="0">
                <a:solidFill>
                  <a:srgbClr val="034B64"/>
                </a:solidFill>
                <a:latin typeface="Century Gothic" panose="020B0502020202020204" pitchFamily="34" charset="0"/>
                <a:cs typeface="Segoe UI" panose="020B0502040204020203" pitchFamily="34" charset="0"/>
              </a:rPr>
              <a:t>ማድረግ</a:t>
            </a:r>
            <a:r>
              <a:rPr lang="am-ET" sz="1800" dirty="0">
                <a:solidFill>
                  <a:srgbClr val="034B64"/>
                </a:solidFill>
                <a:latin typeface="Century Gothic" panose="020B0502020202020204" pitchFamily="34" charset="0"/>
                <a:cs typeface="Segoe UI" panose="020B0502040204020203" pitchFamily="34" charset="0"/>
              </a:rPr>
              <a:t>፣</a:t>
            </a:r>
          </a:p>
        </p:txBody>
      </p:sp>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Century Gothic" panose="020B0502020202020204" pitchFamily="34" charset="0"/>
                <a:cs typeface="Segoe UI" panose="020B0502040204020203" pitchFamily="34" charset="0"/>
                <a:sym typeface="Barlow"/>
              </a:rPr>
              <a:t>… የ</a:t>
            </a:r>
            <a:r>
              <a:rPr lang="am-ET" sz="2400" b="1" dirty="0">
                <a:solidFill>
                  <a:schemeClr val="bg1"/>
                </a:solidFill>
                <a:latin typeface="Century Gothic" panose="020B0502020202020204" pitchFamily="34" charset="0"/>
                <a:cs typeface="Segoe UI" panose="020B0502040204020203" pitchFamily="34" charset="0"/>
                <a:sym typeface="Barlow"/>
              </a:rPr>
              <a:t>ማክሮ-ኢኮኖሚያዊ ማሻሻያዎች</a:t>
            </a:r>
            <a:r>
              <a:rPr lang="en-US" sz="2400" b="1" dirty="0">
                <a:solidFill>
                  <a:schemeClr val="bg1"/>
                </a:solidFill>
                <a:latin typeface="Century Gothic" panose="020B0502020202020204" pitchFamily="34" charset="0"/>
                <a:cs typeface="Segoe UI" panose="020B0502040204020203" pitchFamily="34" charset="0"/>
                <a:sym typeface="Barlow"/>
              </a:rPr>
              <a:t>   (የቀጠለ…)</a:t>
            </a: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22</a:t>
            </a:r>
          </a:p>
        </p:txBody>
      </p:sp>
      <p:grpSp>
        <p:nvGrpSpPr>
          <p:cNvPr id="31" name="Group 30">
            <a:extLst>
              <a:ext uri="{FF2B5EF4-FFF2-40B4-BE49-F238E27FC236}">
                <a16:creationId xmlns="" xmlns:a16="http://schemas.microsoft.com/office/drawing/2014/main" id="{26B1B7D4-48A1-4B5F-8AB6-61CC69D27A0C}"/>
              </a:ext>
            </a:extLst>
          </p:cNvPr>
          <p:cNvGrpSpPr/>
          <p:nvPr/>
        </p:nvGrpSpPr>
        <p:grpSpPr>
          <a:xfrm>
            <a:off x="645726" y="863855"/>
            <a:ext cx="969029" cy="878381"/>
            <a:chOff x="3763122" y="1852064"/>
            <a:chExt cx="4019536" cy="4036137"/>
          </a:xfrm>
        </p:grpSpPr>
        <p:sp>
          <p:nvSpPr>
            <p:cNvPr id="32" name="Freeform 52">
              <a:extLst>
                <a:ext uri="{FF2B5EF4-FFF2-40B4-BE49-F238E27FC236}">
                  <a16:creationId xmlns="" xmlns:a16="http://schemas.microsoft.com/office/drawing/2014/main" id="{913E044C-CC3F-44EF-8B31-477F84B89A07}"/>
                </a:ext>
              </a:extLst>
            </p:cNvPr>
            <p:cNvSpPr>
              <a:spLocks/>
            </p:cNvSpPr>
            <p:nvPr/>
          </p:nvSpPr>
          <p:spPr bwMode="auto">
            <a:xfrm>
              <a:off x="4592007" y="3370652"/>
              <a:ext cx="1199060" cy="2231034"/>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chemeClr val="bg1">
                <a:lumMod val="85000"/>
              </a:schemeClr>
            </a:solidFill>
            <a:ln>
              <a:solidFill>
                <a:schemeClr val="bg1">
                  <a:lumMod val="95000"/>
                </a:schemeClr>
              </a:solid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33" name="Group 32">
              <a:extLst>
                <a:ext uri="{FF2B5EF4-FFF2-40B4-BE49-F238E27FC236}">
                  <a16:creationId xmlns="" xmlns:a16="http://schemas.microsoft.com/office/drawing/2014/main" id="{CF184EB6-DF6A-45DB-A623-795AC2A11CA9}"/>
                </a:ext>
              </a:extLst>
            </p:cNvPr>
            <p:cNvGrpSpPr/>
            <p:nvPr/>
          </p:nvGrpSpPr>
          <p:grpSpPr>
            <a:xfrm>
              <a:off x="4310327" y="2607555"/>
              <a:ext cx="2816160" cy="2889781"/>
              <a:chOff x="2983887" y="2297131"/>
              <a:chExt cx="2930416" cy="3007025"/>
            </a:xfrm>
            <a:solidFill>
              <a:srgbClr val="FFFFFF">
                <a:lumMod val="75000"/>
              </a:srgbClr>
            </a:solidFill>
          </p:grpSpPr>
          <p:sp>
            <p:nvSpPr>
              <p:cNvPr id="76" name="Freeform 45">
                <a:extLst>
                  <a:ext uri="{FF2B5EF4-FFF2-40B4-BE49-F238E27FC236}">
                    <a16:creationId xmlns="" xmlns:a16="http://schemas.microsoft.com/office/drawing/2014/main" id="{B6FE0A5E-D072-47F2-9BC0-EE112950B568}"/>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0" name="Freeform 46">
                <a:extLst>
                  <a:ext uri="{FF2B5EF4-FFF2-40B4-BE49-F238E27FC236}">
                    <a16:creationId xmlns="" xmlns:a16="http://schemas.microsoft.com/office/drawing/2014/main" id="{B54C5469-254B-4095-B84D-F4A26117A091}"/>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2" name="Freeform 47">
                <a:extLst>
                  <a:ext uri="{FF2B5EF4-FFF2-40B4-BE49-F238E27FC236}">
                    <a16:creationId xmlns="" xmlns:a16="http://schemas.microsoft.com/office/drawing/2014/main" id="{9D31802C-F459-4EBC-9FE0-96080827CB9D}"/>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3" name="Freeform 48">
                <a:extLst>
                  <a:ext uri="{FF2B5EF4-FFF2-40B4-BE49-F238E27FC236}">
                    <a16:creationId xmlns="" xmlns:a16="http://schemas.microsoft.com/office/drawing/2014/main" id="{A74B9576-DA55-4A76-8562-541791901EDD}"/>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rgbClr val="034B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4" name="Freeform 49">
                <a:extLst>
                  <a:ext uri="{FF2B5EF4-FFF2-40B4-BE49-F238E27FC236}">
                    <a16:creationId xmlns="" xmlns:a16="http://schemas.microsoft.com/office/drawing/2014/main" id="{0FDE6B07-EAA7-4E13-9B81-22F2673AB794}"/>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grpSp>
        <p:sp>
          <p:nvSpPr>
            <p:cNvPr id="34" name="Freeform 51">
              <a:extLst>
                <a:ext uri="{FF2B5EF4-FFF2-40B4-BE49-F238E27FC236}">
                  <a16:creationId xmlns="" xmlns:a16="http://schemas.microsoft.com/office/drawing/2014/main" id="{A3B85345-8BD5-40E7-927A-B2FEAE21E1C9}"/>
                </a:ext>
              </a:extLst>
            </p:cNvPr>
            <p:cNvSpPr>
              <a:spLocks/>
            </p:cNvSpPr>
            <p:nvPr/>
          </p:nvSpPr>
          <p:spPr bwMode="auto">
            <a:xfrm>
              <a:off x="4121472" y="2952612"/>
              <a:ext cx="2257281" cy="1515311"/>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5" name="Line 50">
              <a:extLst>
                <a:ext uri="{FF2B5EF4-FFF2-40B4-BE49-F238E27FC236}">
                  <a16:creationId xmlns="" xmlns:a16="http://schemas.microsoft.com/office/drawing/2014/main" id="{8D01651B-D66B-4D52-984C-683ED0A36E7A}"/>
                </a:ext>
              </a:extLst>
            </p:cNvPr>
            <p:cNvSpPr>
              <a:spLocks noChangeShapeType="1"/>
            </p:cNvSpPr>
            <p:nvPr/>
          </p:nvSpPr>
          <p:spPr bwMode="auto">
            <a:xfrm>
              <a:off x="6280164" y="4463441"/>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6" name="Line 54">
              <a:extLst>
                <a:ext uri="{FF2B5EF4-FFF2-40B4-BE49-F238E27FC236}">
                  <a16:creationId xmlns="" xmlns:a16="http://schemas.microsoft.com/office/drawing/2014/main" id="{38C4FF42-3B3B-4D06-99F0-507C6B088087}"/>
                </a:ext>
              </a:extLst>
            </p:cNvPr>
            <p:cNvSpPr>
              <a:spLocks noChangeShapeType="1"/>
            </p:cNvSpPr>
            <p:nvPr/>
          </p:nvSpPr>
          <p:spPr bwMode="auto">
            <a:xfrm>
              <a:off x="5241791" y="4094057"/>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7" name="Freeform 56">
              <a:extLst>
                <a:ext uri="{FF2B5EF4-FFF2-40B4-BE49-F238E27FC236}">
                  <a16:creationId xmlns="" xmlns:a16="http://schemas.microsoft.com/office/drawing/2014/main" id="{1021D3D5-67E9-4159-B4FA-72422E718981}"/>
                </a:ext>
              </a:extLst>
            </p:cNvPr>
            <p:cNvSpPr>
              <a:spLocks/>
            </p:cNvSpPr>
            <p:nvPr/>
          </p:nvSpPr>
          <p:spPr bwMode="auto">
            <a:xfrm>
              <a:off x="4937064" y="4184962"/>
              <a:ext cx="2120922" cy="1277162"/>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9" name="Freeform 55">
              <a:extLst>
                <a:ext uri="{FF2B5EF4-FFF2-40B4-BE49-F238E27FC236}">
                  <a16:creationId xmlns="" xmlns:a16="http://schemas.microsoft.com/office/drawing/2014/main" id="{93F9EECA-31EA-412B-B4D1-BF31CDD96911}"/>
                </a:ext>
              </a:extLst>
            </p:cNvPr>
            <p:cNvSpPr>
              <a:spLocks/>
            </p:cNvSpPr>
            <p:nvPr/>
          </p:nvSpPr>
          <p:spPr bwMode="auto">
            <a:xfrm>
              <a:off x="5695679" y="3099214"/>
              <a:ext cx="1719529" cy="2058825"/>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0" name="Freeform 53">
              <a:extLst>
                <a:ext uri="{FF2B5EF4-FFF2-40B4-BE49-F238E27FC236}">
                  <a16:creationId xmlns="" xmlns:a16="http://schemas.microsoft.com/office/drawing/2014/main" id="{63835303-7D76-4556-B4D9-CF485708C229}"/>
                </a:ext>
              </a:extLst>
            </p:cNvPr>
            <p:cNvSpPr>
              <a:spLocks/>
            </p:cNvSpPr>
            <p:nvPr/>
          </p:nvSpPr>
          <p:spPr bwMode="auto">
            <a:xfrm>
              <a:off x="5109913" y="2362366"/>
              <a:ext cx="1850125" cy="2105559"/>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41" name="Freeform 74">
              <a:extLst>
                <a:ext uri="{FF2B5EF4-FFF2-40B4-BE49-F238E27FC236}">
                  <a16:creationId xmlns="" xmlns:a16="http://schemas.microsoft.com/office/drawing/2014/main" id="{13B69AF8-4966-4506-95D7-6D5074B4D589}"/>
                </a:ext>
              </a:extLst>
            </p:cNvPr>
            <p:cNvSpPr>
              <a:spLocks noEditPoints="1"/>
            </p:cNvSpPr>
            <p:nvPr/>
          </p:nvSpPr>
          <p:spPr bwMode="auto">
            <a:xfrm>
              <a:off x="3763122" y="3197880"/>
              <a:ext cx="313840" cy="249462"/>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2" name="Freeform 75">
              <a:extLst>
                <a:ext uri="{FF2B5EF4-FFF2-40B4-BE49-F238E27FC236}">
                  <a16:creationId xmlns="" xmlns:a16="http://schemas.microsoft.com/office/drawing/2014/main" id="{595281CD-DF56-47CA-9276-4D782107D220}"/>
                </a:ext>
              </a:extLst>
            </p:cNvPr>
            <p:cNvSpPr>
              <a:spLocks/>
            </p:cNvSpPr>
            <p:nvPr/>
          </p:nvSpPr>
          <p:spPr bwMode="auto">
            <a:xfrm>
              <a:off x="3822135" y="3460755"/>
              <a:ext cx="195815" cy="13412"/>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3" name="Freeform 76">
              <a:extLst>
                <a:ext uri="{FF2B5EF4-FFF2-40B4-BE49-F238E27FC236}">
                  <a16:creationId xmlns="" xmlns:a16="http://schemas.microsoft.com/office/drawing/2014/main" id="{931D05E1-6848-4732-AAA9-4CB7E560AA96}"/>
                </a:ext>
              </a:extLst>
            </p:cNvPr>
            <p:cNvSpPr>
              <a:spLocks/>
            </p:cNvSpPr>
            <p:nvPr/>
          </p:nvSpPr>
          <p:spPr bwMode="auto">
            <a:xfrm>
              <a:off x="3906631" y="3433930"/>
              <a:ext cx="13412" cy="40236"/>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4" name="Oval 77">
              <a:extLst>
                <a:ext uri="{FF2B5EF4-FFF2-40B4-BE49-F238E27FC236}">
                  <a16:creationId xmlns="" xmlns:a16="http://schemas.microsoft.com/office/drawing/2014/main" id="{832ED5B3-202B-4A9C-972A-040CF94D9C69}"/>
                </a:ext>
              </a:extLst>
            </p:cNvPr>
            <p:cNvSpPr>
              <a:spLocks noChangeArrowheads="1"/>
            </p:cNvSpPr>
            <p:nvPr/>
          </p:nvSpPr>
          <p:spPr bwMode="auto">
            <a:xfrm>
              <a:off x="3906631" y="3401741"/>
              <a:ext cx="26824" cy="254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7" name="Rectangle 78">
              <a:extLst>
                <a:ext uri="{FF2B5EF4-FFF2-40B4-BE49-F238E27FC236}">
                  <a16:creationId xmlns="" xmlns:a16="http://schemas.microsoft.com/office/drawing/2014/main" id="{0DB23884-4416-489C-B093-E40E74CA1A20}"/>
                </a:ext>
              </a:extLst>
            </p:cNvPr>
            <p:cNvSpPr>
              <a:spLocks noChangeArrowheads="1"/>
            </p:cNvSpPr>
            <p:nvPr/>
          </p:nvSpPr>
          <p:spPr bwMode="auto">
            <a:xfrm>
              <a:off x="3769828" y="3381624"/>
              <a:ext cx="300429" cy="13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8" name="Freeform 79">
              <a:extLst>
                <a:ext uri="{FF2B5EF4-FFF2-40B4-BE49-F238E27FC236}">
                  <a16:creationId xmlns="" xmlns:a16="http://schemas.microsoft.com/office/drawing/2014/main" id="{9AF337BB-4B34-460A-AC6D-C663E1E707AE}"/>
                </a:ext>
              </a:extLst>
            </p:cNvPr>
            <p:cNvSpPr>
              <a:spLocks noEditPoints="1"/>
            </p:cNvSpPr>
            <p:nvPr/>
          </p:nvSpPr>
          <p:spPr bwMode="auto">
            <a:xfrm>
              <a:off x="3842253" y="3302493"/>
              <a:ext cx="52307" cy="65720"/>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9" name="Freeform 80">
              <a:extLst>
                <a:ext uri="{FF2B5EF4-FFF2-40B4-BE49-F238E27FC236}">
                  <a16:creationId xmlns="" xmlns:a16="http://schemas.microsoft.com/office/drawing/2014/main" id="{CE2167BF-3E98-4E00-ABC6-74DAED24072B}"/>
                </a:ext>
              </a:extLst>
            </p:cNvPr>
            <p:cNvSpPr>
              <a:spLocks noEditPoints="1"/>
            </p:cNvSpPr>
            <p:nvPr/>
          </p:nvSpPr>
          <p:spPr bwMode="auto">
            <a:xfrm>
              <a:off x="3906631" y="3263599"/>
              <a:ext cx="52307" cy="104614"/>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0" name="Freeform 81">
              <a:extLst>
                <a:ext uri="{FF2B5EF4-FFF2-40B4-BE49-F238E27FC236}">
                  <a16:creationId xmlns="" xmlns:a16="http://schemas.microsoft.com/office/drawing/2014/main" id="{67AD81A4-486B-41F1-BBBA-81C181EDB397}"/>
                </a:ext>
              </a:extLst>
            </p:cNvPr>
            <p:cNvSpPr>
              <a:spLocks noEditPoints="1"/>
            </p:cNvSpPr>
            <p:nvPr/>
          </p:nvSpPr>
          <p:spPr bwMode="auto">
            <a:xfrm>
              <a:off x="3972348" y="3236775"/>
              <a:ext cx="52307" cy="131437"/>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1" name="Rectangle 82">
              <a:extLst>
                <a:ext uri="{FF2B5EF4-FFF2-40B4-BE49-F238E27FC236}">
                  <a16:creationId xmlns="" xmlns:a16="http://schemas.microsoft.com/office/drawing/2014/main" id="{EFDA5B5B-D3D6-4B12-98BD-309B89498D0D}"/>
                </a:ext>
              </a:extLst>
            </p:cNvPr>
            <p:cNvSpPr>
              <a:spLocks noChangeArrowheads="1"/>
            </p:cNvSpPr>
            <p:nvPr/>
          </p:nvSpPr>
          <p:spPr bwMode="auto">
            <a:xfrm>
              <a:off x="3815428" y="3236775"/>
              <a:ext cx="13412" cy="131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52" name="Group 51">
              <a:extLst>
                <a:ext uri="{FF2B5EF4-FFF2-40B4-BE49-F238E27FC236}">
                  <a16:creationId xmlns="" xmlns:a16="http://schemas.microsoft.com/office/drawing/2014/main" id="{B61A4E0C-FE8E-46D6-9071-C955C3F03035}"/>
                </a:ext>
              </a:extLst>
            </p:cNvPr>
            <p:cNvGrpSpPr>
              <a:grpSpLocks noChangeAspect="1"/>
            </p:cNvGrpSpPr>
            <p:nvPr/>
          </p:nvGrpSpPr>
          <p:grpSpPr>
            <a:xfrm>
              <a:off x="5727082" y="1852064"/>
              <a:ext cx="219636" cy="219636"/>
              <a:chOff x="6523038" y="1803400"/>
              <a:chExt cx="293688" cy="293688"/>
            </a:xfrm>
            <a:solidFill>
              <a:srgbClr val="FFFFFF"/>
            </a:solidFill>
          </p:grpSpPr>
          <p:sp>
            <p:nvSpPr>
              <p:cNvPr id="72" name="Freeform 94">
                <a:extLst>
                  <a:ext uri="{FF2B5EF4-FFF2-40B4-BE49-F238E27FC236}">
                    <a16:creationId xmlns="" xmlns:a16="http://schemas.microsoft.com/office/drawing/2014/main" id="{D8DDF2D7-0914-4FE3-8EDF-931C8CC7A119}"/>
                  </a:ext>
                </a:extLst>
              </p:cNvPr>
              <p:cNvSpPr>
                <a:spLocks noEditPoints="1"/>
              </p:cNvSpPr>
              <p:nvPr/>
            </p:nvSpPr>
            <p:spPr bwMode="auto">
              <a:xfrm>
                <a:off x="6523038" y="1989138"/>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4" name="Freeform 96">
                <a:extLst>
                  <a:ext uri="{FF2B5EF4-FFF2-40B4-BE49-F238E27FC236}">
                    <a16:creationId xmlns="" xmlns:a16="http://schemas.microsoft.com/office/drawing/2014/main" id="{3B90DC79-277A-4594-A0A4-E297461F1864}"/>
                  </a:ext>
                </a:extLst>
              </p:cNvPr>
              <p:cNvSpPr>
                <a:spLocks noEditPoints="1"/>
              </p:cNvSpPr>
              <p:nvPr/>
            </p:nvSpPr>
            <p:spPr bwMode="auto">
              <a:xfrm>
                <a:off x="6708775" y="1849438"/>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5" name="Freeform 97">
                <a:extLst>
                  <a:ext uri="{FF2B5EF4-FFF2-40B4-BE49-F238E27FC236}">
                    <a16:creationId xmlns="" xmlns:a16="http://schemas.microsoft.com/office/drawing/2014/main" id="{36E2E361-D058-4DF0-A6AF-376CA74DAAFB}"/>
                  </a:ext>
                </a:extLst>
              </p:cNvPr>
              <p:cNvSpPr>
                <a:spLocks noEditPoints="1"/>
              </p:cNvSpPr>
              <p:nvPr/>
            </p:nvSpPr>
            <p:spPr bwMode="auto">
              <a:xfrm>
                <a:off x="6662738" y="1803400"/>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3" name="Group 52">
              <a:extLst>
                <a:ext uri="{FF2B5EF4-FFF2-40B4-BE49-F238E27FC236}">
                  <a16:creationId xmlns="" xmlns:a16="http://schemas.microsoft.com/office/drawing/2014/main" id="{2F6677C1-6E92-4FA1-B80B-3FB4C621435E}"/>
                </a:ext>
              </a:extLst>
            </p:cNvPr>
            <p:cNvGrpSpPr>
              <a:grpSpLocks noChangeAspect="1"/>
            </p:cNvGrpSpPr>
            <p:nvPr/>
          </p:nvGrpSpPr>
          <p:grpSpPr>
            <a:xfrm>
              <a:off x="7504849" y="3350480"/>
              <a:ext cx="277809" cy="277809"/>
              <a:chOff x="3903073" y="3496769"/>
              <a:chExt cx="360000" cy="360000"/>
            </a:xfrm>
          </p:grpSpPr>
          <p:sp>
            <p:nvSpPr>
              <p:cNvPr id="70" name="Freeform 79">
                <a:extLst>
                  <a:ext uri="{FF2B5EF4-FFF2-40B4-BE49-F238E27FC236}">
                    <a16:creationId xmlns="" xmlns:a16="http://schemas.microsoft.com/office/drawing/2014/main" id="{E8E64D4F-0641-4F49-8018-F165F069E2E1}"/>
                  </a:ext>
                </a:extLst>
              </p:cNvPr>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1" name="Freeform 80">
                <a:extLst>
                  <a:ext uri="{FF2B5EF4-FFF2-40B4-BE49-F238E27FC236}">
                    <a16:creationId xmlns="" xmlns:a16="http://schemas.microsoft.com/office/drawing/2014/main" id="{FF1FB8E2-D6F2-4419-A0B6-B68848C2E0CD}"/>
                  </a:ext>
                </a:extLst>
              </p:cNvPr>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4" name="Group 53">
              <a:extLst>
                <a:ext uri="{FF2B5EF4-FFF2-40B4-BE49-F238E27FC236}">
                  <a16:creationId xmlns="" xmlns:a16="http://schemas.microsoft.com/office/drawing/2014/main" id="{ACCF745D-DD77-4CDB-A9EA-B3A0CA001AF0}"/>
                </a:ext>
              </a:extLst>
            </p:cNvPr>
            <p:cNvGrpSpPr>
              <a:grpSpLocks noChangeAspect="1"/>
            </p:cNvGrpSpPr>
            <p:nvPr/>
          </p:nvGrpSpPr>
          <p:grpSpPr>
            <a:xfrm>
              <a:off x="6761396" y="5610392"/>
              <a:ext cx="223197" cy="277809"/>
              <a:chOff x="5653088" y="1797050"/>
              <a:chExt cx="298450" cy="371475"/>
            </a:xfrm>
            <a:solidFill>
              <a:srgbClr val="FFFFFF"/>
            </a:solidFill>
          </p:grpSpPr>
          <p:sp>
            <p:nvSpPr>
              <p:cNvPr id="58" name="Freeform 84">
                <a:extLst>
                  <a:ext uri="{FF2B5EF4-FFF2-40B4-BE49-F238E27FC236}">
                    <a16:creationId xmlns="" xmlns:a16="http://schemas.microsoft.com/office/drawing/2014/main" id="{579F3CF8-92A2-4F60-8E8E-C1C4ACBB3AD7}"/>
                  </a:ext>
                </a:extLst>
              </p:cNvPr>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9" name="Freeform 85">
                <a:extLst>
                  <a:ext uri="{FF2B5EF4-FFF2-40B4-BE49-F238E27FC236}">
                    <a16:creationId xmlns="" xmlns:a16="http://schemas.microsoft.com/office/drawing/2014/main" id="{C04C48A8-A672-4C2D-9FCE-3DF98A61C7DC}"/>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0" name="Freeform 86">
                <a:extLst>
                  <a:ext uri="{FF2B5EF4-FFF2-40B4-BE49-F238E27FC236}">
                    <a16:creationId xmlns="" xmlns:a16="http://schemas.microsoft.com/office/drawing/2014/main" id="{1643D1A0-A6F2-473F-82A3-F30B37FA36B8}"/>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1" name="Freeform 87">
                <a:extLst>
                  <a:ext uri="{FF2B5EF4-FFF2-40B4-BE49-F238E27FC236}">
                    <a16:creationId xmlns="" xmlns:a16="http://schemas.microsoft.com/office/drawing/2014/main" id="{B67305AE-0F28-4782-9DBA-33FF16775462}"/>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2" name="Freeform 88">
                <a:extLst>
                  <a:ext uri="{FF2B5EF4-FFF2-40B4-BE49-F238E27FC236}">
                    <a16:creationId xmlns="" xmlns:a16="http://schemas.microsoft.com/office/drawing/2014/main" id="{E379222D-C1B5-419A-9FF0-F0D3FA169CE2}"/>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3" name="Freeform 89">
                <a:extLst>
                  <a:ext uri="{FF2B5EF4-FFF2-40B4-BE49-F238E27FC236}">
                    <a16:creationId xmlns="" xmlns:a16="http://schemas.microsoft.com/office/drawing/2014/main" id="{93A732AC-C85F-48A2-9201-EE9CD273A0A1}"/>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4" name="Freeform 90">
                <a:extLst>
                  <a:ext uri="{FF2B5EF4-FFF2-40B4-BE49-F238E27FC236}">
                    <a16:creationId xmlns="" xmlns:a16="http://schemas.microsoft.com/office/drawing/2014/main" id="{901A7BD9-F2EF-4563-894E-E64CD6483FB1}"/>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5" name="Freeform 91">
                <a:extLst>
                  <a:ext uri="{FF2B5EF4-FFF2-40B4-BE49-F238E27FC236}">
                    <a16:creationId xmlns="" xmlns:a16="http://schemas.microsoft.com/office/drawing/2014/main" id="{263B4297-FD37-4FC0-AB98-AB2BAA823297}"/>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6" name="Freeform 92">
                <a:extLst>
                  <a:ext uri="{FF2B5EF4-FFF2-40B4-BE49-F238E27FC236}">
                    <a16:creationId xmlns="" xmlns:a16="http://schemas.microsoft.com/office/drawing/2014/main" id="{BFA31FAB-B61D-4264-80A6-44C8BA1179F9}"/>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7" name="Freeform 93">
                <a:extLst>
                  <a:ext uri="{FF2B5EF4-FFF2-40B4-BE49-F238E27FC236}">
                    <a16:creationId xmlns="" xmlns:a16="http://schemas.microsoft.com/office/drawing/2014/main" id="{63CFD744-B2D5-4873-AF28-797705A46A4D}"/>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8" name="Freeform 94">
                <a:extLst>
                  <a:ext uri="{FF2B5EF4-FFF2-40B4-BE49-F238E27FC236}">
                    <a16:creationId xmlns="" xmlns:a16="http://schemas.microsoft.com/office/drawing/2014/main" id="{F2E9E1B9-B8A4-444F-A8F1-9609C6C7A3F2}"/>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9" name="Freeform 95">
                <a:extLst>
                  <a:ext uri="{FF2B5EF4-FFF2-40B4-BE49-F238E27FC236}">
                    <a16:creationId xmlns="" xmlns:a16="http://schemas.microsoft.com/office/drawing/2014/main" id="{34653CDB-47E0-47E7-927F-E5E6DA22EB45}"/>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5" name="Group 54">
              <a:extLst>
                <a:ext uri="{FF2B5EF4-FFF2-40B4-BE49-F238E27FC236}">
                  <a16:creationId xmlns="" xmlns:a16="http://schemas.microsoft.com/office/drawing/2014/main" id="{F71F15A3-36D7-4805-9123-C35141A3F9A9}"/>
                </a:ext>
              </a:extLst>
            </p:cNvPr>
            <p:cNvGrpSpPr>
              <a:grpSpLocks noChangeAspect="1"/>
            </p:cNvGrpSpPr>
            <p:nvPr/>
          </p:nvGrpSpPr>
          <p:grpSpPr>
            <a:xfrm>
              <a:off x="4414827" y="5477869"/>
              <a:ext cx="266393" cy="266392"/>
              <a:chOff x="2182813" y="2376488"/>
              <a:chExt cx="371476" cy="371475"/>
            </a:xfrm>
            <a:solidFill>
              <a:srgbClr val="FFFFFF"/>
            </a:solidFill>
          </p:grpSpPr>
          <p:sp>
            <p:nvSpPr>
              <p:cNvPr id="56" name="Freeform 101">
                <a:extLst>
                  <a:ext uri="{FF2B5EF4-FFF2-40B4-BE49-F238E27FC236}">
                    <a16:creationId xmlns="" xmlns:a16="http://schemas.microsoft.com/office/drawing/2014/main" id="{C4242493-723D-4CDA-BF1A-C5EBA141BC13}"/>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7" name="Freeform 102">
                <a:extLst>
                  <a:ext uri="{FF2B5EF4-FFF2-40B4-BE49-F238E27FC236}">
                    <a16:creationId xmlns="" xmlns:a16="http://schemas.microsoft.com/office/drawing/2014/main" id="{4B583481-7BEC-45A5-8010-7FAB83845D66}"/>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sp>
        <p:nvSpPr>
          <p:cNvPr id="7" name="Rectangle 6">
            <a:extLst>
              <a:ext uri="{FF2B5EF4-FFF2-40B4-BE49-F238E27FC236}">
                <a16:creationId xmlns="" xmlns:a16="http://schemas.microsoft.com/office/drawing/2014/main" id="{62C06062-01F2-48A4-8075-0D3D0D912C62}"/>
              </a:ext>
            </a:extLst>
          </p:cNvPr>
          <p:cNvSpPr/>
          <p:nvPr/>
        </p:nvSpPr>
        <p:spPr>
          <a:xfrm>
            <a:off x="1653425" y="763436"/>
            <a:ext cx="6011175" cy="504818"/>
          </a:xfrm>
          <a:prstGeom prst="rect">
            <a:avLst/>
          </a:prstGeom>
        </p:spPr>
        <p:txBody>
          <a:bodyPr wrap="square">
            <a:spAutoFit/>
          </a:bodyPr>
          <a:lstStyle/>
          <a:p>
            <a:pPr>
              <a:lnSpc>
                <a:spcPct val="150000"/>
              </a:lnSpc>
            </a:pPr>
            <a:r>
              <a:rPr lang="am-ET" sz="2000" b="1" dirty="0">
                <a:solidFill>
                  <a:srgbClr val="034B64"/>
                </a:solidFill>
                <a:latin typeface="Century Gothic" panose="020B0502020202020204" pitchFamily="34" charset="0"/>
                <a:cs typeface="Segoe UI" panose="020B0502040204020203" pitchFamily="34" charset="0"/>
              </a:rPr>
              <a:t>የወጭ ምንዛሬ አቅርቦት ችግርን </a:t>
            </a:r>
            <a:r>
              <a:rPr lang="am-ET" sz="2000" b="1" dirty="0" smtClean="0">
                <a:solidFill>
                  <a:srgbClr val="034B64"/>
                </a:solidFill>
                <a:latin typeface="Century Gothic" panose="020B0502020202020204" pitchFamily="34" charset="0"/>
                <a:cs typeface="Segoe UI" panose="020B0502040204020203" pitchFamily="34" charset="0"/>
              </a:rPr>
              <a:t>ለመቅረፍ</a:t>
            </a:r>
            <a:r>
              <a:rPr lang="en-US" sz="2000" b="1" dirty="0" smtClean="0">
                <a:solidFill>
                  <a:srgbClr val="034B64"/>
                </a:solidFill>
                <a:latin typeface="Century Gothic" panose="020B0502020202020204" pitchFamily="34" charset="0"/>
                <a:cs typeface="Segoe UI" panose="020B0502040204020203" pitchFamily="34" charset="0"/>
              </a:rPr>
              <a:t> ፡-</a:t>
            </a:r>
            <a:endParaRPr lang="en-US" sz="2000" b="1" dirty="0">
              <a:solidFill>
                <a:srgbClr val="034B64"/>
              </a:solidFill>
              <a:latin typeface="Century Gothic" panose="020B0502020202020204" pitchFamily="34" charset="0"/>
              <a:cs typeface="Segoe UI" panose="020B0502040204020203" pitchFamily="34" charset="0"/>
            </a:endParaRPr>
          </a:p>
        </p:txBody>
      </p:sp>
      <p:sp>
        <p:nvSpPr>
          <p:cNvPr id="77" name="TextBox 76">
            <a:extLst>
              <a:ext uri="{FF2B5EF4-FFF2-40B4-BE49-F238E27FC236}">
                <a16:creationId xmlns="" xmlns:a16="http://schemas.microsoft.com/office/drawing/2014/main" id="{CE1CC38F-F25A-4ED1-A906-43443E5D7504}"/>
              </a:ext>
            </a:extLst>
          </p:cNvPr>
          <p:cNvSpPr txBox="1"/>
          <p:nvPr/>
        </p:nvSpPr>
        <p:spPr>
          <a:xfrm>
            <a:off x="1004209" y="1175979"/>
            <a:ext cx="285656" cy="307777"/>
          </a:xfrm>
          <a:prstGeom prst="rect">
            <a:avLst/>
          </a:prstGeom>
          <a:noFill/>
        </p:spPr>
        <p:txBody>
          <a:bodyPr wrap="none" rtlCol="0">
            <a:spAutoFit/>
          </a:bodyPr>
          <a:lstStyle/>
          <a:p>
            <a:r>
              <a:rPr lang="en-GB" b="1" dirty="0">
                <a:solidFill>
                  <a:srgbClr val="034B64"/>
                </a:solidFill>
                <a:latin typeface="Century Gothic" panose="020B0502020202020204" pitchFamily="34" charset="0"/>
              </a:rPr>
              <a:t>2</a:t>
            </a:r>
          </a:p>
        </p:txBody>
      </p:sp>
      <p:grpSp>
        <p:nvGrpSpPr>
          <p:cNvPr id="78" name="Group 77">
            <a:extLst>
              <a:ext uri="{FF2B5EF4-FFF2-40B4-BE49-F238E27FC236}">
                <a16:creationId xmlns="" xmlns:a16="http://schemas.microsoft.com/office/drawing/2014/main" id="{FDD8681A-9130-4A17-8894-4454657D0FB9}"/>
              </a:ext>
            </a:extLst>
          </p:cNvPr>
          <p:cNvGrpSpPr/>
          <p:nvPr/>
        </p:nvGrpSpPr>
        <p:grpSpPr>
          <a:xfrm>
            <a:off x="8563755" y="318903"/>
            <a:ext cx="420428" cy="366088"/>
            <a:chOff x="8563755" y="318903"/>
            <a:chExt cx="420428" cy="366088"/>
          </a:xfrm>
        </p:grpSpPr>
        <p:sp>
          <p:nvSpPr>
            <p:cNvPr id="79" name="Rectangle: Rounded Corners 10">
              <a:extLst>
                <a:ext uri="{FF2B5EF4-FFF2-40B4-BE49-F238E27FC236}">
                  <a16:creationId xmlns="" xmlns:a16="http://schemas.microsoft.com/office/drawing/2014/main" id="{9DC2534E-6671-4C7E-8AA6-45873334A942}"/>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1">
              <a:extLst>
                <a:ext uri="{FF2B5EF4-FFF2-40B4-BE49-F238E27FC236}">
                  <a16:creationId xmlns="" xmlns:a16="http://schemas.microsoft.com/office/drawing/2014/main" id="{CBCAFFF9-B171-4581-A17E-E4B95E244B0A}"/>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85" name="Group 84">
              <a:extLst>
                <a:ext uri="{FF2B5EF4-FFF2-40B4-BE49-F238E27FC236}">
                  <a16:creationId xmlns="" xmlns:a16="http://schemas.microsoft.com/office/drawing/2014/main" id="{C94C4F47-F888-42D4-BC9D-DBB168743122}"/>
                </a:ext>
              </a:extLst>
            </p:cNvPr>
            <p:cNvGrpSpPr/>
            <p:nvPr/>
          </p:nvGrpSpPr>
          <p:grpSpPr>
            <a:xfrm>
              <a:off x="8715521" y="415630"/>
              <a:ext cx="166991" cy="155987"/>
              <a:chOff x="4141788" y="3251201"/>
              <a:chExt cx="346075" cy="355600"/>
            </a:xfrm>
          </p:grpSpPr>
          <p:sp>
            <p:nvSpPr>
              <p:cNvPr id="86" name="Rectangle 85">
                <a:extLst>
                  <a:ext uri="{FF2B5EF4-FFF2-40B4-BE49-F238E27FC236}">
                    <a16:creationId xmlns="" xmlns:a16="http://schemas.microsoft.com/office/drawing/2014/main" id="{154A5A65-453A-4A38-A5B5-34CD5C97E7E0}"/>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7" name="Rectangle 86">
                <a:extLst>
                  <a:ext uri="{FF2B5EF4-FFF2-40B4-BE49-F238E27FC236}">
                    <a16:creationId xmlns="" xmlns:a16="http://schemas.microsoft.com/office/drawing/2014/main" id="{B68E5593-E4FD-44FA-90DD-BE29C669F48B}"/>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8" name="Rectangle 87">
                <a:extLst>
                  <a:ext uri="{FF2B5EF4-FFF2-40B4-BE49-F238E27FC236}">
                    <a16:creationId xmlns="" xmlns:a16="http://schemas.microsoft.com/office/drawing/2014/main" id="{18F93A27-7CA2-4BB0-A263-474547523DB2}"/>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9" name="Line 21">
                <a:extLst>
                  <a:ext uri="{FF2B5EF4-FFF2-40B4-BE49-F238E27FC236}">
                    <a16:creationId xmlns="" xmlns:a16="http://schemas.microsoft.com/office/drawing/2014/main" id="{401E9467-BB1B-45EE-9EF7-CDDF53A9CF81}"/>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0" name="Freeform 213">
                <a:extLst>
                  <a:ext uri="{FF2B5EF4-FFF2-40B4-BE49-F238E27FC236}">
                    <a16:creationId xmlns="" xmlns:a16="http://schemas.microsoft.com/office/drawing/2014/main" id="{C57FA51B-BCC5-4EC5-9225-88B4475672E3}"/>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3809196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Century Gothic" panose="020B0502020202020204" pitchFamily="34" charset="0"/>
                <a:cs typeface="Segoe UI" panose="020B0502040204020203" pitchFamily="34" charset="0"/>
                <a:sym typeface="Barlow"/>
              </a:rPr>
              <a:t>… የ</a:t>
            </a:r>
            <a:r>
              <a:rPr lang="am-ET" sz="2400" b="1" dirty="0">
                <a:solidFill>
                  <a:schemeClr val="bg1"/>
                </a:solidFill>
                <a:latin typeface="Century Gothic" panose="020B0502020202020204" pitchFamily="34" charset="0"/>
                <a:cs typeface="Segoe UI" panose="020B0502040204020203" pitchFamily="34" charset="0"/>
                <a:sym typeface="Barlow"/>
              </a:rPr>
              <a:t>ማክሮ-ኢኮኖሚያዊ ማሻሻያዎች</a:t>
            </a:r>
            <a:r>
              <a:rPr lang="en-US" sz="2400" b="1" dirty="0">
                <a:solidFill>
                  <a:schemeClr val="bg1"/>
                </a:solidFill>
                <a:latin typeface="Century Gothic" panose="020B0502020202020204" pitchFamily="34" charset="0"/>
                <a:cs typeface="Segoe UI" panose="020B0502040204020203" pitchFamily="34" charset="0"/>
                <a:sym typeface="Barlow"/>
              </a:rPr>
              <a:t>   (የቀጠለ…)</a:t>
            </a: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23</a:t>
            </a:r>
          </a:p>
        </p:txBody>
      </p:sp>
      <p:grpSp>
        <p:nvGrpSpPr>
          <p:cNvPr id="4" name="Group 3">
            <a:extLst>
              <a:ext uri="{FF2B5EF4-FFF2-40B4-BE49-F238E27FC236}">
                <a16:creationId xmlns="" xmlns:a16="http://schemas.microsoft.com/office/drawing/2014/main" id="{074B40A4-0DD0-42AE-A149-F4FFD55B2013}"/>
              </a:ext>
            </a:extLst>
          </p:cNvPr>
          <p:cNvGrpSpPr/>
          <p:nvPr/>
        </p:nvGrpSpPr>
        <p:grpSpPr>
          <a:xfrm>
            <a:off x="1318573" y="908078"/>
            <a:ext cx="7127704" cy="2361596"/>
            <a:chOff x="1409124" y="1183119"/>
            <a:chExt cx="7127704" cy="2361596"/>
          </a:xfrm>
        </p:grpSpPr>
        <p:cxnSp>
          <p:nvCxnSpPr>
            <p:cNvPr id="16" name="Straight Connector 15">
              <a:extLst>
                <a:ext uri="{FF2B5EF4-FFF2-40B4-BE49-F238E27FC236}">
                  <a16:creationId xmlns="" xmlns:a16="http://schemas.microsoft.com/office/drawing/2014/main" id="{27EEBAAB-429E-4B59-9EAE-2EFAAC2F757D}"/>
                </a:ext>
              </a:extLst>
            </p:cNvPr>
            <p:cNvCxnSpPr>
              <a:cxnSpLocks/>
            </p:cNvCxnSpPr>
            <p:nvPr/>
          </p:nvCxnSpPr>
          <p:spPr>
            <a:xfrm>
              <a:off x="1533017" y="1672601"/>
              <a:ext cx="0" cy="153446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 xmlns:a16="http://schemas.microsoft.com/office/drawing/2014/main" id="{FB313EE5-5DCB-461B-8BD8-F86100A5BF23}"/>
                </a:ext>
              </a:extLst>
            </p:cNvPr>
            <p:cNvSpPr/>
            <p:nvPr/>
          </p:nvSpPr>
          <p:spPr>
            <a:xfrm>
              <a:off x="1409124" y="1605723"/>
              <a:ext cx="7127704" cy="1938992"/>
            </a:xfrm>
            <a:prstGeom prst="rect">
              <a:avLst/>
            </a:prstGeom>
          </p:spPr>
          <p:txBody>
            <a:bodyPr wrap="square">
              <a:spAutoFit/>
            </a:bodyPr>
            <a:lstStyle/>
            <a:p>
              <a:pPr marL="285750" lvl="0" indent="-285750">
                <a:lnSpc>
                  <a:spcPct val="150000"/>
                </a:lnSpc>
                <a:buClr>
                  <a:srgbClr val="034B64"/>
                </a:buClr>
                <a:buFont typeface="Wingdings" panose="05000000000000000000" pitchFamily="2" charset="2"/>
                <a:buChar char="§"/>
              </a:pPr>
              <a:r>
                <a:rPr lang="am-ET" sz="1600" dirty="0">
                  <a:solidFill>
                    <a:srgbClr val="034B64"/>
                  </a:solidFill>
                  <a:latin typeface="Century Gothic" panose="020B0502020202020204" pitchFamily="34" charset="0"/>
                  <a:cs typeface="Segoe UI" panose="020B0502040204020203" pitchFamily="34" charset="0"/>
                </a:rPr>
                <a:t>የገንዘብ ፖሊሲ ማዕቀፉን </a:t>
              </a:r>
              <a:r>
                <a:rPr lang="cy-GB" sz="1600" dirty="0" smtClean="0">
                  <a:solidFill>
                    <a:srgbClr val="034B64"/>
                  </a:solidFill>
                  <a:latin typeface="Century Gothic" panose="020B0502020202020204" pitchFamily="34" charset="0"/>
                  <a:cs typeface="Segoe UI" panose="020B0502040204020203" pitchFamily="34" charset="0"/>
                </a:rPr>
                <a:t>አተገባበር ማሻሻል</a:t>
              </a:r>
              <a:r>
                <a:rPr lang="am-ET" sz="1600" dirty="0" smtClean="0">
                  <a:solidFill>
                    <a:srgbClr val="034B64"/>
                  </a:solidFill>
                  <a:latin typeface="Century Gothic" panose="020B0502020202020204" pitchFamily="34" charset="0"/>
                  <a:cs typeface="Segoe UI" panose="020B0502040204020203" pitchFamily="34" charset="0"/>
                </a:rPr>
                <a:t> </a:t>
              </a:r>
              <a:r>
                <a:rPr lang="am-ET" sz="1600" dirty="0">
                  <a:solidFill>
                    <a:srgbClr val="034B64"/>
                  </a:solidFill>
                  <a:latin typeface="Century Gothic" panose="020B0502020202020204" pitchFamily="34" charset="0"/>
                  <a:cs typeface="Segoe UI" panose="020B0502040204020203" pitchFamily="34" charset="0"/>
                </a:rPr>
                <a:t>(የመጠባበቂያ ገንዘብ፣ የመንግሥት በጀት ለመሸፈን ከብሔራዊ ባንክ በቀጥታ ብድር መልክ የሚወሰደውን </a:t>
              </a:r>
              <a:r>
                <a:rPr lang="am-ET" sz="1600" dirty="0" smtClean="0">
                  <a:solidFill>
                    <a:srgbClr val="034B64"/>
                  </a:solidFill>
                  <a:latin typeface="Century Gothic" panose="020B0502020202020204" pitchFamily="34" charset="0"/>
                  <a:cs typeface="Segoe UI" panose="020B0502040204020203" pitchFamily="34" charset="0"/>
                </a:rPr>
                <a:t>መቀነስ</a:t>
              </a:r>
              <a:r>
                <a:rPr lang="am-ET" sz="1600" dirty="0">
                  <a:solidFill>
                    <a:srgbClr val="034B64"/>
                  </a:solidFill>
                  <a:latin typeface="Century Gothic" panose="020B0502020202020204" pitchFamily="34" charset="0"/>
                  <a:cs typeface="Segoe UI" panose="020B0502040204020203" pitchFamily="34" charset="0"/>
                </a:rPr>
                <a:t>)፣</a:t>
              </a:r>
            </a:p>
            <a:p>
              <a:pPr marL="285750" lvl="0" indent="-285750">
                <a:lnSpc>
                  <a:spcPct val="150000"/>
                </a:lnSpc>
                <a:buClr>
                  <a:srgbClr val="034B64"/>
                </a:buClr>
                <a:buFont typeface="Wingdings" panose="05000000000000000000" pitchFamily="2" charset="2"/>
                <a:buChar char="§"/>
              </a:pPr>
              <a:r>
                <a:rPr lang="am-ET" sz="1600" dirty="0">
                  <a:solidFill>
                    <a:srgbClr val="034B64"/>
                  </a:solidFill>
                  <a:latin typeface="Century Gothic" panose="020B0502020202020204" pitchFamily="34" charset="0"/>
                  <a:cs typeface="Segoe UI" panose="020B0502040204020203" pitchFamily="34" charset="0"/>
                </a:rPr>
                <a:t>ውጤታማ የገንዘብ ፖሊሲ መሳሪያዎችን ሥራ ላይ </a:t>
              </a:r>
              <a:r>
                <a:rPr lang="am-ET" sz="1600" dirty="0" smtClean="0">
                  <a:solidFill>
                    <a:srgbClr val="034B64"/>
                  </a:solidFill>
                  <a:latin typeface="Century Gothic" panose="020B0502020202020204" pitchFamily="34" charset="0"/>
                  <a:cs typeface="Segoe UI" panose="020B0502040204020203" pitchFamily="34" charset="0"/>
                </a:rPr>
                <a:t>ማዋል</a:t>
              </a:r>
              <a:r>
                <a:rPr lang="am-ET" sz="1600" dirty="0">
                  <a:solidFill>
                    <a:srgbClr val="034B64"/>
                  </a:solidFill>
                  <a:latin typeface="Century Gothic" panose="020B0502020202020204" pitchFamily="34" charset="0"/>
                  <a:cs typeface="Segoe UI" panose="020B0502040204020203" pitchFamily="34" charset="0"/>
                </a:rPr>
                <a:t>፣ </a:t>
              </a:r>
            </a:p>
            <a:p>
              <a:pPr marL="285750" lvl="0" indent="-285750">
                <a:lnSpc>
                  <a:spcPct val="150000"/>
                </a:lnSpc>
                <a:buClr>
                  <a:srgbClr val="034B64"/>
                </a:buClr>
                <a:buFont typeface="Wingdings" panose="05000000000000000000" pitchFamily="2" charset="2"/>
                <a:buChar char="§"/>
              </a:pPr>
              <a:r>
                <a:rPr lang="am-ET" sz="1600" dirty="0">
                  <a:solidFill>
                    <a:srgbClr val="034B64"/>
                  </a:solidFill>
                  <a:latin typeface="Century Gothic" panose="020B0502020202020204" pitchFamily="34" charset="0"/>
                  <a:cs typeface="Segoe UI" panose="020B0502040204020203" pitchFamily="34" charset="0"/>
                </a:rPr>
                <a:t>ብሔራዊ ባንክ የተለያዩ ትንተናዎችን ለማድረግ </a:t>
              </a:r>
              <a:r>
                <a:rPr lang="am-ET" sz="1600" dirty="0" smtClean="0">
                  <a:solidFill>
                    <a:srgbClr val="034B64"/>
                  </a:solidFill>
                  <a:latin typeface="Century Gothic" panose="020B0502020202020204" pitchFamily="34" charset="0"/>
                  <a:cs typeface="Segoe UI" panose="020B0502040204020203" pitchFamily="34" charset="0"/>
                </a:rPr>
                <a:t>የሚያ</a:t>
              </a:r>
              <a:r>
                <a:rPr lang="cy-GB" sz="1600" dirty="0">
                  <a:solidFill>
                    <a:srgbClr val="034B64"/>
                  </a:solidFill>
                  <a:latin typeface="Century Gothic" panose="020B0502020202020204" pitchFamily="34" charset="0"/>
                  <a:cs typeface="Segoe UI" panose="020B0502040204020203" pitchFamily="34" charset="0"/>
                </a:rPr>
                <a:t>ስ</a:t>
              </a:r>
              <a:r>
                <a:rPr lang="am-ET" sz="1600" dirty="0" smtClean="0">
                  <a:solidFill>
                    <a:srgbClr val="034B64"/>
                  </a:solidFill>
                  <a:latin typeface="Century Gothic" panose="020B0502020202020204" pitchFamily="34" charset="0"/>
                  <a:cs typeface="Segoe UI" panose="020B0502040204020203" pitchFamily="34" charset="0"/>
                </a:rPr>
                <a:t>ችል አቅም</a:t>
              </a:r>
              <a:r>
                <a:rPr lang="cy-GB" sz="1600" dirty="0">
                  <a:solidFill>
                    <a:srgbClr val="034B64"/>
                  </a:solidFill>
                  <a:latin typeface="Century Gothic" panose="020B0502020202020204" pitchFamily="34" charset="0"/>
                  <a:cs typeface="Segoe UI" panose="020B0502040204020203" pitchFamily="34" charset="0"/>
                </a:rPr>
                <a:t>ም</a:t>
              </a:r>
              <a:r>
                <a:rPr lang="am-ET" sz="1600" dirty="0" smtClean="0">
                  <a:solidFill>
                    <a:srgbClr val="034B64"/>
                  </a:solidFill>
                  <a:latin typeface="Century Gothic" panose="020B0502020202020204" pitchFamily="34" charset="0"/>
                  <a:cs typeface="Segoe UI" panose="020B0502040204020203" pitchFamily="34" charset="0"/>
                </a:rPr>
                <a:t> ማጎልበት</a:t>
              </a:r>
              <a:r>
                <a:rPr lang="am-ET" sz="1600" dirty="0">
                  <a:solidFill>
                    <a:srgbClr val="034B64"/>
                  </a:solidFill>
                  <a:latin typeface="Century Gothic" panose="020B0502020202020204" pitchFamily="34" charset="0"/>
                  <a:cs typeface="Segoe UI" panose="020B0502040204020203" pitchFamily="34" charset="0"/>
                </a:rPr>
                <a:t>፣</a:t>
              </a:r>
            </a:p>
            <a:p>
              <a:pPr marL="285750" lvl="0" indent="-285750">
                <a:lnSpc>
                  <a:spcPct val="150000"/>
                </a:lnSpc>
                <a:buClr>
                  <a:srgbClr val="034B64"/>
                </a:buClr>
                <a:buFont typeface="Wingdings" panose="05000000000000000000" pitchFamily="2" charset="2"/>
                <a:buChar char="§"/>
              </a:pPr>
              <a:r>
                <a:rPr lang="am-ET" sz="1600" dirty="0">
                  <a:solidFill>
                    <a:srgbClr val="034B64"/>
                  </a:solidFill>
                  <a:latin typeface="Century Gothic" panose="020B0502020202020204" pitchFamily="34" charset="0"/>
                  <a:cs typeface="Segoe UI" panose="020B0502040204020203" pitchFamily="34" charset="0"/>
                </a:rPr>
                <a:t>አላስፈላጊ </a:t>
              </a:r>
              <a:r>
                <a:rPr lang="am-ET" sz="1600" dirty="0" smtClean="0">
                  <a:solidFill>
                    <a:srgbClr val="034B64"/>
                  </a:solidFill>
                  <a:latin typeface="Century Gothic" panose="020B0502020202020204" pitchFamily="34" charset="0"/>
                  <a:cs typeface="Segoe UI" panose="020B0502040204020203" pitchFamily="34" charset="0"/>
                </a:rPr>
                <a:t>የግ</a:t>
              </a:r>
              <a:r>
                <a:rPr lang="cy-GB" sz="1600" dirty="0" smtClean="0">
                  <a:solidFill>
                    <a:srgbClr val="034B64"/>
                  </a:solidFill>
                  <a:latin typeface="Century Gothic" panose="020B0502020202020204" pitchFamily="34" charset="0"/>
                  <a:cs typeface="Segoe UI" panose="020B0502040204020203" pitchFamily="34" charset="0"/>
                </a:rPr>
                <a:t>ብይ</a:t>
              </a:r>
              <a:r>
                <a:rPr lang="am-ET" sz="1600" dirty="0" smtClean="0">
                  <a:solidFill>
                    <a:srgbClr val="034B64"/>
                  </a:solidFill>
                  <a:latin typeface="Century Gothic" panose="020B0502020202020204" pitchFamily="34" charset="0"/>
                  <a:cs typeface="Segoe UI" panose="020B0502040204020203" pitchFamily="34" charset="0"/>
                </a:rPr>
                <a:t>ይት </a:t>
              </a:r>
              <a:r>
                <a:rPr lang="am-ET" sz="1600" dirty="0">
                  <a:solidFill>
                    <a:srgbClr val="034B64"/>
                  </a:solidFill>
                  <a:latin typeface="Century Gothic" panose="020B0502020202020204" pitchFamily="34" charset="0"/>
                  <a:cs typeface="Segoe UI" panose="020B0502040204020203" pitchFamily="34" charset="0"/>
                </a:rPr>
                <a:t>ሰንሰለት በማስወገድና የሀገር ውስጥ ምርት ግብይት ሥርዓትን </a:t>
              </a:r>
              <a:r>
                <a:rPr lang="am-ET" sz="1600" dirty="0" smtClean="0">
                  <a:solidFill>
                    <a:srgbClr val="034B64"/>
                  </a:solidFill>
                  <a:latin typeface="Century Gothic" panose="020B0502020202020204" pitchFamily="34" charset="0"/>
                  <a:cs typeface="Segoe UI" panose="020B0502040204020203" pitchFamily="34" charset="0"/>
                </a:rPr>
                <a:t>ማሻሻል፣</a:t>
              </a:r>
              <a:endParaRPr lang="am-ET" sz="1600" dirty="0">
                <a:solidFill>
                  <a:srgbClr val="034B64"/>
                </a:solidFill>
                <a:latin typeface="Century Gothic" panose="020B0502020202020204" pitchFamily="34" charset="0"/>
                <a:cs typeface="Segoe UI" panose="020B0502040204020203" pitchFamily="34" charset="0"/>
              </a:endParaRPr>
            </a:p>
          </p:txBody>
        </p:sp>
        <p:sp>
          <p:nvSpPr>
            <p:cNvPr id="7" name="Rectangle 6">
              <a:extLst>
                <a:ext uri="{FF2B5EF4-FFF2-40B4-BE49-F238E27FC236}">
                  <a16:creationId xmlns="" xmlns:a16="http://schemas.microsoft.com/office/drawing/2014/main" id="{62C06062-01F2-48A4-8075-0D3D0D912C62}"/>
                </a:ext>
              </a:extLst>
            </p:cNvPr>
            <p:cNvSpPr/>
            <p:nvPr/>
          </p:nvSpPr>
          <p:spPr>
            <a:xfrm>
              <a:off x="1921683" y="1183119"/>
              <a:ext cx="6465628" cy="463525"/>
            </a:xfrm>
            <a:prstGeom prst="rect">
              <a:avLst/>
            </a:prstGeom>
          </p:spPr>
          <p:txBody>
            <a:bodyPr wrap="square">
              <a:spAutoFit/>
            </a:bodyPr>
            <a:lstStyle/>
            <a:p>
              <a:pPr>
                <a:lnSpc>
                  <a:spcPct val="150000"/>
                </a:lnSpc>
              </a:pPr>
              <a:r>
                <a:rPr lang="en-GB" sz="1800" b="1" dirty="0" smtClean="0">
                  <a:solidFill>
                    <a:srgbClr val="034B64"/>
                  </a:solidFill>
                  <a:latin typeface="Century Gothic" panose="020B0502020202020204" pitchFamily="34" charset="0"/>
                  <a:cs typeface="Segoe UI" panose="020B0502040204020203" pitchFamily="34" charset="0"/>
                </a:rPr>
                <a:t>ከፍተኛ የዋጋ ንረትን ለመቆጣጠር ፡-</a:t>
              </a:r>
              <a:endParaRPr lang="en-US" sz="1800" b="1" dirty="0">
                <a:solidFill>
                  <a:srgbClr val="034B64"/>
                </a:solidFill>
                <a:latin typeface="Century Gothic" panose="020B0502020202020204" pitchFamily="34" charset="0"/>
                <a:cs typeface="Segoe UI" panose="020B0502040204020203" pitchFamily="34" charset="0"/>
              </a:endParaRPr>
            </a:p>
          </p:txBody>
        </p:sp>
      </p:grpSp>
      <p:grpSp>
        <p:nvGrpSpPr>
          <p:cNvPr id="3" name="Group 2">
            <a:extLst>
              <a:ext uri="{FF2B5EF4-FFF2-40B4-BE49-F238E27FC236}">
                <a16:creationId xmlns="" xmlns:a16="http://schemas.microsoft.com/office/drawing/2014/main" id="{EDAEC21C-F6C3-49FB-9789-9F3DBF33FC86}"/>
              </a:ext>
            </a:extLst>
          </p:cNvPr>
          <p:cNvGrpSpPr/>
          <p:nvPr/>
        </p:nvGrpSpPr>
        <p:grpSpPr>
          <a:xfrm>
            <a:off x="1000635" y="837541"/>
            <a:ext cx="894671" cy="690788"/>
            <a:chOff x="1038735" y="837541"/>
            <a:chExt cx="894671" cy="690788"/>
          </a:xfrm>
        </p:grpSpPr>
        <p:sp>
          <p:nvSpPr>
            <p:cNvPr id="32" name="Freeform 52">
              <a:extLst>
                <a:ext uri="{FF2B5EF4-FFF2-40B4-BE49-F238E27FC236}">
                  <a16:creationId xmlns="" xmlns:a16="http://schemas.microsoft.com/office/drawing/2014/main" id="{913E044C-CC3F-44EF-8B31-477F84B89A07}"/>
                </a:ext>
              </a:extLst>
            </p:cNvPr>
            <p:cNvSpPr>
              <a:spLocks/>
            </p:cNvSpPr>
            <p:nvPr/>
          </p:nvSpPr>
          <p:spPr bwMode="auto">
            <a:xfrm>
              <a:off x="1223229" y="1035086"/>
              <a:ext cx="266888" cy="437108"/>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chemeClr val="bg1">
                <a:lumMod val="85000"/>
              </a:schemeClr>
            </a:solidFill>
            <a:ln>
              <a:solidFill>
                <a:schemeClr val="bg1">
                  <a:lumMod val="95000"/>
                </a:schemeClr>
              </a:solid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33" name="Group 32">
              <a:extLst>
                <a:ext uri="{FF2B5EF4-FFF2-40B4-BE49-F238E27FC236}">
                  <a16:creationId xmlns="" xmlns:a16="http://schemas.microsoft.com/office/drawing/2014/main" id="{CF184EB6-DF6A-45DB-A623-795AC2A11CA9}"/>
                </a:ext>
              </a:extLst>
            </p:cNvPr>
            <p:cNvGrpSpPr/>
            <p:nvPr/>
          </p:nvGrpSpPr>
          <p:grpSpPr>
            <a:xfrm>
              <a:off x="1160532" y="885579"/>
              <a:ext cx="626823" cy="566171"/>
              <a:chOff x="2983887" y="2297131"/>
              <a:chExt cx="2930416" cy="3007025"/>
            </a:xfrm>
            <a:solidFill>
              <a:srgbClr val="FFFFFF">
                <a:lumMod val="75000"/>
              </a:srgbClr>
            </a:solidFill>
          </p:grpSpPr>
          <p:sp>
            <p:nvSpPr>
              <p:cNvPr id="76" name="Freeform 45">
                <a:extLst>
                  <a:ext uri="{FF2B5EF4-FFF2-40B4-BE49-F238E27FC236}">
                    <a16:creationId xmlns="" xmlns:a16="http://schemas.microsoft.com/office/drawing/2014/main" id="{B6FE0A5E-D072-47F2-9BC0-EE112950B568}"/>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0" name="Freeform 46">
                <a:extLst>
                  <a:ext uri="{FF2B5EF4-FFF2-40B4-BE49-F238E27FC236}">
                    <a16:creationId xmlns="" xmlns:a16="http://schemas.microsoft.com/office/drawing/2014/main" id="{B54C5469-254B-4095-B84D-F4A26117A091}"/>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2" name="Freeform 47">
                <a:extLst>
                  <a:ext uri="{FF2B5EF4-FFF2-40B4-BE49-F238E27FC236}">
                    <a16:creationId xmlns="" xmlns:a16="http://schemas.microsoft.com/office/drawing/2014/main" id="{9D31802C-F459-4EBC-9FE0-96080827CB9D}"/>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3" name="Freeform 48">
                <a:extLst>
                  <a:ext uri="{FF2B5EF4-FFF2-40B4-BE49-F238E27FC236}">
                    <a16:creationId xmlns="" xmlns:a16="http://schemas.microsoft.com/office/drawing/2014/main" id="{A74B9576-DA55-4A76-8562-541791901EDD}"/>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4" name="Freeform 49">
                <a:extLst>
                  <a:ext uri="{FF2B5EF4-FFF2-40B4-BE49-F238E27FC236}">
                    <a16:creationId xmlns="" xmlns:a16="http://schemas.microsoft.com/office/drawing/2014/main" id="{0FDE6B07-EAA7-4E13-9B81-22F2673AB794}"/>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rgbClr val="034B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grpSp>
        <p:sp>
          <p:nvSpPr>
            <p:cNvPr id="34" name="Freeform 51">
              <a:extLst>
                <a:ext uri="{FF2B5EF4-FFF2-40B4-BE49-F238E27FC236}">
                  <a16:creationId xmlns="" xmlns:a16="http://schemas.microsoft.com/office/drawing/2014/main" id="{A3B85345-8BD5-40E7-927A-B2FEAE21E1C9}"/>
                </a:ext>
              </a:extLst>
            </p:cNvPr>
            <p:cNvSpPr>
              <a:spLocks/>
            </p:cNvSpPr>
            <p:nvPr/>
          </p:nvSpPr>
          <p:spPr bwMode="auto">
            <a:xfrm>
              <a:off x="1118497" y="953183"/>
              <a:ext cx="502427" cy="296882"/>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5" name="Line 50">
              <a:extLst>
                <a:ext uri="{FF2B5EF4-FFF2-40B4-BE49-F238E27FC236}">
                  <a16:creationId xmlns="" xmlns:a16="http://schemas.microsoft.com/office/drawing/2014/main" id="{8D01651B-D66B-4D52-984C-683ED0A36E7A}"/>
                </a:ext>
              </a:extLst>
            </p:cNvPr>
            <p:cNvSpPr>
              <a:spLocks noChangeShapeType="1"/>
            </p:cNvSpPr>
            <p:nvPr/>
          </p:nvSpPr>
          <p:spPr bwMode="auto">
            <a:xfrm>
              <a:off x="1598980" y="1249188"/>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6" name="Line 54">
              <a:extLst>
                <a:ext uri="{FF2B5EF4-FFF2-40B4-BE49-F238E27FC236}">
                  <a16:creationId xmlns="" xmlns:a16="http://schemas.microsoft.com/office/drawing/2014/main" id="{38C4FF42-3B3B-4D06-99F0-507C6B088087}"/>
                </a:ext>
              </a:extLst>
            </p:cNvPr>
            <p:cNvSpPr>
              <a:spLocks noChangeShapeType="1"/>
            </p:cNvSpPr>
            <p:nvPr/>
          </p:nvSpPr>
          <p:spPr bwMode="auto">
            <a:xfrm>
              <a:off x="1367858" y="1176817"/>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7" name="Freeform 56">
              <a:extLst>
                <a:ext uri="{FF2B5EF4-FFF2-40B4-BE49-F238E27FC236}">
                  <a16:creationId xmlns="" xmlns:a16="http://schemas.microsoft.com/office/drawing/2014/main" id="{1021D3D5-67E9-4159-B4FA-72422E718981}"/>
                </a:ext>
              </a:extLst>
            </p:cNvPr>
            <p:cNvSpPr>
              <a:spLocks/>
            </p:cNvSpPr>
            <p:nvPr/>
          </p:nvSpPr>
          <p:spPr bwMode="auto">
            <a:xfrm>
              <a:off x="1300032" y="1194627"/>
              <a:ext cx="472076" cy="250224"/>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9" name="Freeform 55">
              <a:extLst>
                <a:ext uri="{FF2B5EF4-FFF2-40B4-BE49-F238E27FC236}">
                  <a16:creationId xmlns="" xmlns:a16="http://schemas.microsoft.com/office/drawing/2014/main" id="{93F9EECA-31EA-412B-B4D1-BF31CDD96911}"/>
                </a:ext>
              </a:extLst>
            </p:cNvPr>
            <p:cNvSpPr>
              <a:spLocks/>
            </p:cNvSpPr>
            <p:nvPr/>
          </p:nvSpPr>
          <p:spPr bwMode="auto">
            <a:xfrm>
              <a:off x="1468885" y="981906"/>
              <a:ext cx="382734" cy="403369"/>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0" name="Freeform 53">
              <a:extLst>
                <a:ext uri="{FF2B5EF4-FFF2-40B4-BE49-F238E27FC236}">
                  <a16:creationId xmlns="" xmlns:a16="http://schemas.microsoft.com/office/drawing/2014/main" id="{63835303-7D76-4556-B4D9-CF485708C229}"/>
                </a:ext>
              </a:extLst>
            </p:cNvPr>
            <p:cNvSpPr>
              <a:spLocks/>
            </p:cNvSpPr>
            <p:nvPr/>
          </p:nvSpPr>
          <p:spPr bwMode="auto">
            <a:xfrm>
              <a:off x="1338505" y="837541"/>
              <a:ext cx="411802" cy="412525"/>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41" name="Freeform 74">
              <a:extLst>
                <a:ext uri="{FF2B5EF4-FFF2-40B4-BE49-F238E27FC236}">
                  <a16:creationId xmlns="" xmlns:a16="http://schemas.microsoft.com/office/drawing/2014/main" id="{13B69AF8-4966-4506-95D7-6D5074B4D589}"/>
                </a:ext>
              </a:extLst>
            </p:cNvPr>
            <p:cNvSpPr>
              <a:spLocks noEditPoints="1"/>
            </p:cNvSpPr>
            <p:nvPr/>
          </p:nvSpPr>
          <p:spPr bwMode="auto">
            <a:xfrm>
              <a:off x="1038735" y="1001237"/>
              <a:ext cx="69855" cy="48875"/>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2" name="Freeform 75">
              <a:extLst>
                <a:ext uri="{FF2B5EF4-FFF2-40B4-BE49-F238E27FC236}">
                  <a16:creationId xmlns="" xmlns:a16="http://schemas.microsoft.com/office/drawing/2014/main" id="{595281CD-DF56-47CA-9276-4D782107D220}"/>
                </a:ext>
              </a:extLst>
            </p:cNvPr>
            <p:cNvSpPr>
              <a:spLocks/>
            </p:cNvSpPr>
            <p:nvPr/>
          </p:nvSpPr>
          <p:spPr bwMode="auto">
            <a:xfrm>
              <a:off x="1051870" y="1052740"/>
              <a:ext cx="43585" cy="2628"/>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3" name="Freeform 76">
              <a:extLst>
                <a:ext uri="{FF2B5EF4-FFF2-40B4-BE49-F238E27FC236}">
                  <a16:creationId xmlns="" xmlns:a16="http://schemas.microsoft.com/office/drawing/2014/main" id="{931D05E1-6848-4732-AAA9-4CB7E560AA96}"/>
                </a:ext>
              </a:extLst>
            </p:cNvPr>
            <p:cNvSpPr>
              <a:spLocks/>
            </p:cNvSpPr>
            <p:nvPr/>
          </p:nvSpPr>
          <p:spPr bwMode="auto">
            <a:xfrm>
              <a:off x="1070677" y="1047484"/>
              <a:ext cx="2985" cy="7883"/>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4" name="Oval 77">
              <a:extLst>
                <a:ext uri="{FF2B5EF4-FFF2-40B4-BE49-F238E27FC236}">
                  <a16:creationId xmlns="" xmlns:a16="http://schemas.microsoft.com/office/drawing/2014/main" id="{832ED5B3-202B-4A9C-972A-040CF94D9C69}"/>
                </a:ext>
              </a:extLst>
            </p:cNvPr>
            <p:cNvSpPr>
              <a:spLocks noChangeArrowheads="1"/>
            </p:cNvSpPr>
            <p:nvPr/>
          </p:nvSpPr>
          <p:spPr bwMode="auto">
            <a:xfrm>
              <a:off x="1070677" y="1041177"/>
              <a:ext cx="5971" cy="499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7" name="Rectangle 78">
              <a:extLst>
                <a:ext uri="{FF2B5EF4-FFF2-40B4-BE49-F238E27FC236}">
                  <a16:creationId xmlns="" xmlns:a16="http://schemas.microsoft.com/office/drawing/2014/main" id="{0DB23884-4416-489C-B093-E40E74CA1A20}"/>
                </a:ext>
              </a:extLst>
            </p:cNvPr>
            <p:cNvSpPr>
              <a:spLocks noChangeArrowheads="1"/>
            </p:cNvSpPr>
            <p:nvPr/>
          </p:nvSpPr>
          <p:spPr bwMode="auto">
            <a:xfrm>
              <a:off x="1040228" y="1037236"/>
              <a:ext cx="66870" cy="26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8" name="Freeform 79">
              <a:extLst>
                <a:ext uri="{FF2B5EF4-FFF2-40B4-BE49-F238E27FC236}">
                  <a16:creationId xmlns="" xmlns:a16="http://schemas.microsoft.com/office/drawing/2014/main" id="{9AF337BB-4B34-460A-AC6D-C663E1E707AE}"/>
                </a:ext>
              </a:extLst>
            </p:cNvPr>
            <p:cNvSpPr>
              <a:spLocks noEditPoints="1"/>
            </p:cNvSpPr>
            <p:nvPr/>
          </p:nvSpPr>
          <p:spPr bwMode="auto">
            <a:xfrm>
              <a:off x="1056348" y="1021733"/>
              <a:ext cx="11643" cy="12876"/>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9" name="Freeform 80">
              <a:extLst>
                <a:ext uri="{FF2B5EF4-FFF2-40B4-BE49-F238E27FC236}">
                  <a16:creationId xmlns="" xmlns:a16="http://schemas.microsoft.com/office/drawing/2014/main" id="{CE2167BF-3E98-4E00-ABC6-74DAED24072B}"/>
                </a:ext>
              </a:extLst>
            </p:cNvPr>
            <p:cNvSpPr>
              <a:spLocks noEditPoints="1"/>
            </p:cNvSpPr>
            <p:nvPr/>
          </p:nvSpPr>
          <p:spPr bwMode="auto">
            <a:xfrm>
              <a:off x="1070677" y="1014112"/>
              <a:ext cx="11643" cy="20496"/>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0" name="Freeform 81">
              <a:extLst>
                <a:ext uri="{FF2B5EF4-FFF2-40B4-BE49-F238E27FC236}">
                  <a16:creationId xmlns="" xmlns:a16="http://schemas.microsoft.com/office/drawing/2014/main" id="{67AD81A4-486B-41F1-BBBA-81C181EDB397}"/>
                </a:ext>
              </a:extLst>
            </p:cNvPr>
            <p:cNvSpPr>
              <a:spLocks noEditPoints="1"/>
            </p:cNvSpPr>
            <p:nvPr/>
          </p:nvSpPr>
          <p:spPr bwMode="auto">
            <a:xfrm>
              <a:off x="1085305" y="1008857"/>
              <a:ext cx="11643" cy="25751"/>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1" name="Rectangle 82">
              <a:extLst>
                <a:ext uri="{FF2B5EF4-FFF2-40B4-BE49-F238E27FC236}">
                  <a16:creationId xmlns="" xmlns:a16="http://schemas.microsoft.com/office/drawing/2014/main" id="{EFDA5B5B-D3D6-4B12-98BD-309B89498D0D}"/>
                </a:ext>
              </a:extLst>
            </p:cNvPr>
            <p:cNvSpPr>
              <a:spLocks noChangeArrowheads="1"/>
            </p:cNvSpPr>
            <p:nvPr/>
          </p:nvSpPr>
          <p:spPr bwMode="auto">
            <a:xfrm>
              <a:off x="1050377" y="1008857"/>
              <a:ext cx="2985" cy="257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53" name="Group 52">
              <a:extLst>
                <a:ext uri="{FF2B5EF4-FFF2-40B4-BE49-F238E27FC236}">
                  <a16:creationId xmlns="" xmlns:a16="http://schemas.microsoft.com/office/drawing/2014/main" id="{2F6677C1-6E92-4FA1-B80B-3FB4C621435E}"/>
                </a:ext>
              </a:extLst>
            </p:cNvPr>
            <p:cNvGrpSpPr>
              <a:grpSpLocks noChangeAspect="1"/>
            </p:cNvGrpSpPr>
            <p:nvPr/>
          </p:nvGrpSpPr>
          <p:grpSpPr>
            <a:xfrm>
              <a:off x="1871571" y="1031134"/>
              <a:ext cx="61835" cy="54429"/>
              <a:chOff x="3903073" y="3496769"/>
              <a:chExt cx="360000" cy="360000"/>
            </a:xfrm>
          </p:grpSpPr>
          <p:sp>
            <p:nvSpPr>
              <p:cNvPr id="70" name="Freeform 79">
                <a:extLst>
                  <a:ext uri="{FF2B5EF4-FFF2-40B4-BE49-F238E27FC236}">
                    <a16:creationId xmlns="" xmlns:a16="http://schemas.microsoft.com/office/drawing/2014/main" id="{E8E64D4F-0641-4F49-8018-F165F069E2E1}"/>
                  </a:ext>
                </a:extLst>
              </p:cNvPr>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1" name="Freeform 80">
                <a:extLst>
                  <a:ext uri="{FF2B5EF4-FFF2-40B4-BE49-F238E27FC236}">
                    <a16:creationId xmlns="" xmlns:a16="http://schemas.microsoft.com/office/drawing/2014/main" id="{FF1FB8E2-D6F2-4419-A0B6-B68848C2E0CD}"/>
                  </a:ext>
                </a:extLst>
              </p:cNvPr>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4" name="Group 53">
              <a:extLst>
                <a:ext uri="{FF2B5EF4-FFF2-40B4-BE49-F238E27FC236}">
                  <a16:creationId xmlns="" xmlns:a16="http://schemas.microsoft.com/office/drawing/2014/main" id="{ACCF745D-DD77-4CDB-A9EA-B3A0CA001AF0}"/>
                </a:ext>
              </a:extLst>
            </p:cNvPr>
            <p:cNvGrpSpPr>
              <a:grpSpLocks noChangeAspect="1"/>
            </p:cNvGrpSpPr>
            <p:nvPr/>
          </p:nvGrpSpPr>
          <p:grpSpPr>
            <a:xfrm>
              <a:off x="1706093" y="1473900"/>
              <a:ext cx="49679" cy="54429"/>
              <a:chOff x="5653088" y="1797050"/>
              <a:chExt cx="298450" cy="371475"/>
            </a:xfrm>
            <a:solidFill>
              <a:srgbClr val="FFFFFF"/>
            </a:solidFill>
          </p:grpSpPr>
          <p:sp>
            <p:nvSpPr>
              <p:cNvPr id="58" name="Freeform 84">
                <a:extLst>
                  <a:ext uri="{FF2B5EF4-FFF2-40B4-BE49-F238E27FC236}">
                    <a16:creationId xmlns="" xmlns:a16="http://schemas.microsoft.com/office/drawing/2014/main" id="{579F3CF8-92A2-4F60-8E8E-C1C4ACBB3AD7}"/>
                  </a:ext>
                </a:extLst>
              </p:cNvPr>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9" name="Freeform 85">
                <a:extLst>
                  <a:ext uri="{FF2B5EF4-FFF2-40B4-BE49-F238E27FC236}">
                    <a16:creationId xmlns="" xmlns:a16="http://schemas.microsoft.com/office/drawing/2014/main" id="{C04C48A8-A672-4C2D-9FCE-3DF98A61C7DC}"/>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0" name="Freeform 86">
                <a:extLst>
                  <a:ext uri="{FF2B5EF4-FFF2-40B4-BE49-F238E27FC236}">
                    <a16:creationId xmlns="" xmlns:a16="http://schemas.microsoft.com/office/drawing/2014/main" id="{1643D1A0-A6F2-473F-82A3-F30B37FA36B8}"/>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1" name="Freeform 87">
                <a:extLst>
                  <a:ext uri="{FF2B5EF4-FFF2-40B4-BE49-F238E27FC236}">
                    <a16:creationId xmlns="" xmlns:a16="http://schemas.microsoft.com/office/drawing/2014/main" id="{B67305AE-0F28-4782-9DBA-33FF16775462}"/>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2" name="Freeform 88">
                <a:extLst>
                  <a:ext uri="{FF2B5EF4-FFF2-40B4-BE49-F238E27FC236}">
                    <a16:creationId xmlns="" xmlns:a16="http://schemas.microsoft.com/office/drawing/2014/main" id="{E379222D-C1B5-419A-9FF0-F0D3FA169CE2}"/>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3" name="Freeform 89">
                <a:extLst>
                  <a:ext uri="{FF2B5EF4-FFF2-40B4-BE49-F238E27FC236}">
                    <a16:creationId xmlns="" xmlns:a16="http://schemas.microsoft.com/office/drawing/2014/main" id="{93A732AC-C85F-48A2-9201-EE9CD273A0A1}"/>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4" name="Freeform 90">
                <a:extLst>
                  <a:ext uri="{FF2B5EF4-FFF2-40B4-BE49-F238E27FC236}">
                    <a16:creationId xmlns="" xmlns:a16="http://schemas.microsoft.com/office/drawing/2014/main" id="{901A7BD9-F2EF-4563-894E-E64CD6483FB1}"/>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5" name="Freeform 91">
                <a:extLst>
                  <a:ext uri="{FF2B5EF4-FFF2-40B4-BE49-F238E27FC236}">
                    <a16:creationId xmlns="" xmlns:a16="http://schemas.microsoft.com/office/drawing/2014/main" id="{263B4297-FD37-4FC0-AB98-AB2BAA823297}"/>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6" name="Freeform 92">
                <a:extLst>
                  <a:ext uri="{FF2B5EF4-FFF2-40B4-BE49-F238E27FC236}">
                    <a16:creationId xmlns="" xmlns:a16="http://schemas.microsoft.com/office/drawing/2014/main" id="{BFA31FAB-B61D-4264-80A6-44C8BA1179F9}"/>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7" name="Freeform 93">
                <a:extLst>
                  <a:ext uri="{FF2B5EF4-FFF2-40B4-BE49-F238E27FC236}">
                    <a16:creationId xmlns="" xmlns:a16="http://schemas.microsoft.com/office/drawing/2014/main" id="{63CFD744-B2D5-4873-AF28-797705A46A4D}"/>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8" name="Freeform 94">
                <a:extLst>
                  <a:ext uri="{FF2B5EF4-FFF2-40B4-BE49-F238E27FC236}">
                    <a16:creationId xmlns="" xmlns:a16="http://schemas.microsoft.com/office/drawing/2014/main" id="{F2E9E1B9-B8A4-444F-A8F1-9609C6C7A3F2}"/>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9" name="Freeform 95">
                <a:extLst>
                  <a:ext uri="{FF2B5EF4-FFF2-40B4-BE49-F238E27FC236}">
                    <a16:creationId xmlns="" xmlns:a16="http://schemas.microsoft.com/office/drawing/2014/main" id="{34653CDB-47E0-47E7-927F-E5E6DA22EB45}"/>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5" name="Group 54">
              <a:extLst>
                <a:ext uri="{FF2B5EF4-FFF2-40B4-BE49-F238E27FC236}">
                  <a16:creationId xmlns="" xmlns:a16="http://schemas.microsoft.com/office/drawing/2014/main" id="{F71F15A3-36D7-4805-9123-C35141A3F9A9}"/>
                </a:ext>
              </a:extLst>
            </p:cNvPr>
            <p:cNvGrpSpPr>
              <a:grpSpLocks noChangeAspect="1"/>
            </p:cNvGrpSpPr>
            <p:nvPr/>
          </p:nvGrpSpPr>
          <p:grpSpPr>
            <a:xfrm>
              <a:off x="1183792" y="1447936"/>
              <a:ext cx="59294" cy="52192"/>
              <a:chOff x="2182813" y="2376488"/>
              <a:chExt cx="371476" cy="371475"/>
            </a:xfrm>
            <a:solidFill>
              <a:srgbClr val="FFFFFF"/>
            </a:solidFill>
          </p:grpSpPr>
          <p:sp>
            <p:nvSpPr>
              <p:cNvPr id="56" name="Freeform 101">
                <a:extLst>
                  <a:ext uri="{FF2B5EF4-FFF2-40B4-BE49-F238E27FC236}">
                    <a16:creationId xmlns="" xmlns:a16="http://schemas.microsoft.com/office/drawing/2014/main" id="{C4242493-723D-4CDA-BF1A-C5EBA141BC13}"/>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7" name="Freeform 102">
                <a:extLst>
                  <a:ext uri="{FF2B5EF4-FFF2-40B4-BE49-F238E27FC236}">
                    <a16:creationId xmlns="" xmlns:a16="http://schemas.microsoft.com/office/drawing/2014/main" id="{4B583481-7BEC-45A5-8010-7FAB83845D66}"/>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sp>
          <p:nvSpPr>
            <p:cNvPr id="143" name="TextBox 142">
              <a:extLst>
                <a:ext uri="{FF2B5EF4-FFF2-40B4-BE49-F238E27FC236}">
                  <a16:creationId xmlns="" xmlns:a16="http://schemas.microsoft.com/office/drawing/2014/main" id="{EF168DD6-9364-481A-B594-C92ACC909743}"/>
                </a:ext>
              </a:extLst>
            </p:cNvPr>
            <p:cNvSpPr txBox="1"/>
            <p:nvPr/>
          </p:nvSpPr>
          <p:spPr>
            <a:xfrm>
              <a:off x="1361555" y="1013194"/>
              <a:ext cx="285656" cy="307777"/>
            </a:xfrm>
            <a:prstGeom prst="rect">
              <a:avLst/>
            </a:prstGeom>
            <a:noFill/>
          </p:spPr>
          <p:txBody>
            <a:bodyPr wrap="none" rtlCol="0">
              <a:spAutoFit/>
            </a:bodyPr>
            <a:lstStyle/>
            <a:p>
              <a:r>
                <a:rPr lang="en-GB" b="1" dirty="0">
                  <a:solidFill>
                    <a:srgbClr val="034B64"/>
                  </a:solidFill>
                  <a:latin typeface="Century Gothic" panose="020B0502020202020204" pitchFamily="34" charset="0"/>
                </a:rPr>
                <a:t>3</a:t>
              </a:r>
            </a:p>
          </p:txBody>
        </p:sp>
      </p:grpSp>
      <p:grpSp>
        <p:nvGrpSpPr>
          <p:cNvPr id="89" name="Group 88">
            <a:extLst>
              <a:ext uri="{FF2B5EF4-FFF2-40B4-BE49-F238E27FC236}">
                <a16:creationId xmlns="" xmlns:a16="http://schemas.microsoft.com/office/drawing/2014/main" id="{511E13B5-36B1-4947-A033-9A4B27FBE308}"/>
              </a:ext>
            </a:extLst>
          </p:cNvPr>
          <p:cNvGrpSpPr/>
          <p:nvPr/>
        </p:nvGrpSpPr>
        <p:grpSpPr>
          <a:xfrm>
            <a:off x="1034069" y="3156230"/>
            <a:ext cx="7951360" cy="1915095"/>
            <a:chOff x="933952" y="297393"/>
            <a:chExt cx="7951360" cy="1730446"/>
          </a:xfrm>
        </p:grpSpPr>
        <p:cxnSp>
          <p:nvCxnSpPr>
            <p:cNvPr id="90" name="Straight Connector 89">
              <a:extLst>
                <a:ext uri="{FF2B5EF4-FFF2-40B4-BE49-F238E27FC236}">
                  <a16:creationId xmlns="" xmlns:a16="http://schemas.microsoft.com/office/drawing/2014/main" id="{47C9E390-46CD-4558-A1A7-FF23204462E4}"/>
                </a:ext>
              </a:extLst>
            </p:cNvPr>
            <p:cNvCxnSpPr>
              <a:cxnSpLocks/>
            </p:cNvCxnSpPr>
            <p:nvPr/>
          </p:nvCxnSpPr>
          <p:spPr>
            <a:xfrm>
              <a:off x="933952" y="724328"/>
              <a:ext cx="3159" cy="789421"/>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 xmlns:a16="http://schemas.microsoft.com/office/drawing/2014/main" id="{AA83DAA8-59AE-460F-9928-B3E9A9E5A653}"/>
                </a:ext>
              </a:extLst>
            </p:cNvPr>
            <p:cNvSpPr/>
            <p:nvPr/>
          </p:nvSpPr>
          <p:spPr>
            <a:xfrm>
              <a:off x="935445" y="609522"/>
              <a:ext cx="7444753" cy="1418317"/>
            </a:xfrm>
            <a:prstGeom prst="rect">
              <a:avLst/>
            </a:prstGeom>
          </p:spPr>
          <p:txBody>
            <a:bodyPr wrap="square">
              <a:spAutoFit/>
            </a:bodyPr>
            <a:lstStyle/>
            <a:p>
              <a:pPr marL="285750" indent="-285750">
                <a:lnSpc>
                  <a:spcPct val="150000"/>
                </a:lnSpc>
                <a:buClr>
                  <a:srgbClr val="034B64"/>
                </a:buClr>
                <a:buFont typeface="Wingdings" panose="05000000000000000000" pitchFamily="2" charset="2"/>
                <a:buChar char="§"/>
              </a:pPr>
              <a:r>
                <a:rPr lang="am-ET" sz="1600" dirty="0">
                  <a:solidFill>
                    <a:srgbClr val="034B64"/>
                  </a:solidFill>
                  <a:latin typeface="Century Gothic" panose="020B0502020202020204" pitchFamily="34" charset="0"/>
                  <a:cs typeface="Segoe UI" panose="020B0502040204020203" pitchFamily="34" charset="0"/>
                </a:rPr>
                <a:t>የኢትዮጵያ ንግድ ባንክና የልማት ባንክ አሰራራቸውንና አገልግሎት አሰጣጣቸውን በማዘመን ኢንዱስትሪው </a:t>
              </a:r>
              <a:r>
                <a:rPr lang="am-ET" sz="1600" dirty="0" smtClean="0">
                  <a:solidFill>
                    <a:srgbClr val="034B64"/>
                  </a:solidFill>
                  <a:latin typeface="Century Gothic" panose="020B0502020202020204" pitchFamily="34" charset="0"/>
                  <a:cs typeface="Segoe UI" panose="020B0502040204020203" pitchFamily="34" charset="0"/>
                </a:rPr>
                <a:t>ዓለም </a:t>
              </a:r>
              <a:r>
                <a:rPr lang="am-ET" sz="1600" dirty="0">
                  <a:solidFill>
                    <a:srgbClr val="034B64"/>
                  </a:solidFill>
                  <a:latin typeface="Century Gothic" panose="020B0502020202020204" pitchFamily="34" charset="0"/>
                  <a:cs typeface="Segoe UI" panose="020B0502040204020203" pitchFamily="34" charset="0"/>
                </a:rPr>
                <a:t>ዓቀፍ </a:t>
              </a:r>
              <a:r>
                <a:rPr lang="am-ET" sz="1600" dirty="0" smtClean="0">
                  <a:solidFill>
                    <a:srgbClr val="034B64"/>
                  </a:solidFill>
                  <a:latin typeface="Century Gothic" panose="020B0502020202020204" pitchFamily="34" charset="0"/>
                  <a:cs typeface="Segoe UI" panose="020B0502040204020203" pitchFamily="34" charset="0"/>
                </a:rPr>
                <a:t>ደረጃ</a:t>
              </a:r>
              <a:r>
                <a:rPr lang="cy-GB" sz="1600" dirty="0" smtClean="0">
                  <a:solidFill>
                    <a:srgbClr val="034B64"/>
                  </a:solidFill>
                  <a:latin typeface="Century Gothic" panose="020B0502020202020204" pitchFamily="34" charset="0"/>
                  <a:cs typeface="Segoe UI" panose="020B0502040204020203" pitchFamily="34" charset="0"/>
                </a:rPr>
                <a:t>ን እንዲላበስ </a:t>
              </a:r>
              <a:r>
                <a:rPr lang="am-ET" sz="1600" dirty="0" smtClean="0">
                  <a:solidFill>
                    <a:srgbClr val="034B64"/>
                  </a:solidFill>
                  <a:latin typeface="Century Gothic" panose="020B0502020202020204" pitchFamily="34" charset="0"/>
                  <a:cs typeface="Segoe UI" panose="020B0502040204020203" pitchFamily="34" charset="0"/>
                </a:rPr>
                <a:t>ማስቻል</a:t>
              </a:r>
              <a:r>
                <a:rPr lang="am-ET" sz="1600" dirty="0">
                  <a:solidFill>
                    <a:srgbClr val="034B64"/>
                  </a:solidFill>
                  <a:latin typeface="Century Gothic" panose="020B0502020202020204" pitchFamily="34" charset="0"/>
                  <a:cs typeface="Segoe UI" panose="020B0502040204020203" pitchFamily="34" charset="0"/>
                </a:rPr>
                <a:t>፣</a:t>
              </a:r>
            </a:p>
            <a:p>
              <a:pPr marL="285750" lvl="0" indent="-285750">
                <a:lnSpc>
                  <a:spcPct val="150000"/>
                </a:lnSpc>
                <a:buClr>
                  <a:srgbClr val="034B64"/>
                </a:buClr>
                <a:buFont typeface="Wingdings" panose="05000000000000000000" pitchFamily="2" charset="2"/>
                <a:buChar char="§"/>
              </a:pPr>
              <a:r>
                <a:rPr lang="am-ET" sz="1600" dirty="0">
                  <a:solidFill>
                    <a:srgbClr val="034B64"/>
                  </a:solidFill>
                  <a:latin typeface="Century Gothic" panose="020B0502020202020204" pitchFamily="34" charset="0"/>
                  <a:cs typeface="Segoe UI" panose="020B0502040204020203" pitchFamily="34" charset="0"/>
                </a:rPr>
                <a:t>የብሔራዊ ባንክን የፋይናንስ </a:t>
              </a:r>
              <a:r>
                <a:rPr lang="am-ET" sz="1600" dirty="0" smtClean="0">
                  <a:solidFill>
                    <a:srgbClr val="034B64"/>
                  </a:solidFill>
                  <a:latin typeface="Century Gothic" panose="020B0502020202020204" pitchFamily="34" charset="0"/>
                  <a:cs typeface="Segoe UI" panose="020B0502040204020203" pitchFamily="34" charset="0"/>
                </a:rPr>
                <a:t>ቁጥጥር</a:t>
              </a:r>
              <a:r>
                <a:rPr lang="cy-GB" sz="1600" dirty="0" smtClean="0">
                  <a:solidFill>
                    <a:srgbClr val="034B64"/>
                  </a:solidFill>
                  <a:latin typeface="Century Gothic" panose="020B0502020202020204" pitchFamily="34" charset="0"/>
                  <a:cs typeface="Segoe UI" panose="020B0502040204020203" pitchFamily="34" charset="0"/>
                </a:rPr>
                <a:t>ና ክትትል</a:t>
              </a:r>
              <a:r>
                <a:rPr lang="am-ET" sz="1600" dirty="0" smtClean="0">
                  <a:solidFill>
                    <a:srgbClr val="034B64"/>
                  </a:solidFill>
                  <a:latin typeface="Century Gothic" panose="020B0502020202020204" pitchFamily="34" charset="0"/>
                  <a:cs typeface="Segoe UI" panose="020B0502040204020203" pitchFamily="34" charset="0"/>
                </a:rPr>
                <a:t> </a:t>
              </a:r>
              <a:r>
                <a:rPr lang="am-ET" sz="1600" dirty="0">
                  <a:solidFill>
                    <a:srgbClr val="034B64"/>
                  </a:solidFill>
                  <a:latin typeface="Century Gothic" panose="020B0502020202020204" pitchFamily="34" charset="0"/>
                  <a:cs typeface="Segoe UI" panose="020B0502040204020203" pitchFamily="34" charset="0"/>
                </a:rPr>
                <a:t>ማዕቀፍን ዓለም አቀፍ ደረጃውን እንዲያሟላ ማስቻል</a:t>
              </a:r>
              <a:r>
                <a:rPr lang="am-ET" sz="1600" dirty="0" smtClean="0">
                  <a:solidFill>
                    <a:srgbClr val="034B64"/>
                  </a:solidFill>
                  <a:latin typeface="Century Gothic" panose="020B0502020202020204" pitchFamily="34" charset="0"/>
                  <a:cs typeface="Segoe UI" panose="020B0502040204020203" pitchFamily="34" charset="0"/>
                </a:rPr>
                <a:t>፣</a:t>
              </a:r>
              <a:r>
                <a:rPr lang="en-GB" sz="1600" dirty="0" smtClean="0">
                  <a:solidFill>
                    <a:srgbClr val="034B64"/>
                  </a:solidFill>
                  <a:latin typeface="Century Gothic" panose="020B0502020202020204" pitchFamily="34" charset="0"/>
                  <a:cs typeface="Segoe UI" panose="020B0502040204020203" pitchFamily="34" charset="0"/>
                </a:rPr>
                <a:t> </a:t>
              </a:r>
              <a:endParaRPr lang="en-GB" sz="1600" dirty="0">
                <a:solidFill>
                  <a:srgbClr val="034B64"/>
                </a:solidFill>
                <a:latin typeface="Century Gothic" panose="020B0502020202020204" pitchFamily="34" charset="0"/>
                <a:cs typeface="Segoe UI" panose="020B0502040204020203" pitchFamily="34" charset="0"/>
              </a:endParaRPr>
            </a:p>
            <a:p>
              <a:pPr marL="285750" lvl="0" indent="-285750">
                <a:lnSpc>
                  <a:spcPct val="150000"/>
                </a:lnSpc>
                <a:buClr>
                  <a:srgbClr val="034B64"/>
                </a:buClr>
                <a:buFont typeface="Wingdings" panose="05000000000000000000" pitchFamily="2" charset="2"/>
                <a:buChar char="§"/>
              </a:pPr>
              <a:r>
                <a:rPr lang="am-ET" sz="1600" dirty="0" smtClean="0">
                  <a:solidFill>
                    <a:srgbClr val="034B64"/>
                  </a:solidFill>
                  <a:latin typeface="Century Gothic" panose="020B0502020202020204" pitchFamily="34" charset="0"/>
                  <a:cs typeface="Segoe UI" panose="020B0502040204020203" pitchFamily="34" charset="0"/>
                </a:rPr>
                <a:t>የቁጥጥር</a:t>
              </a:r>
              <a:r>
                <a:rPr lang="cy-GB" sz="1600" dirty="0" smtClean="0">
                  <a:solidFill>
                    <a:srgbClr val="034B64"/>
                  </a:solidFill>
                  <a:latin typeface="Century Gothic" panose="020B0502020202020204" pitchFamily="34" charset="0"/>
                  <a:cs typeface="Segoe UI" panose="020B0502040204020203" pitchFamily="34" charset="0"/>
                </a:rPr>
                <a:t>ና ክትትል </a:t>
              </a:r>
              <a:r>
                <a:rPr lang="am-ET" sz="1600" dirty="0" smtClean="0">
                  <a:solidFill>
                    <a:srgbClr val="034B64"/>
                  </a:solidFill>
                  <a:latin typeface="Century Gothic" panose="020B0502020202020204" pitchFamily="34" charset="0"/>
                  <a:cs typeface="Segoe UI" panose="020B0502040204020203" pitchFamily="34" charset="0"/>
                </a:rPr>
                <a:t> </a:t>
              </a:r>
              <a:r>
                <a:rPr lang="am-ET" sz="1600" dirty="0">
                  <a:solidFill>
                    <a:srgbClr val="034B64"/>
                  </a:solidFill>
                  <a:latin typeface="Century Gothic" panose="020B0502020202020204" pitchFamily="34" charset="0"/>
                  <a:cs typeface="Segoe UI" panose="020B0502040204020203" pitchFamily="34" charset="0"/>
                </a:rPr>
                <a:t>ህጎቹን ለሁሉም ባንኮች ወጥነት ባለው መልኩ ተግባራዊ ማድረግ፣ </a:t>
              </a:r>
            </a:p>
          </p:txBody>
        </p:sp>
        <p:sp>
          <p:nvSpPr>
            <p:cNvPr id="91" name="Freeform 64">
              <a:extLst>
                <a:ext uri="{FF2B5EF4-FFF2-40B4-BE49-F238E27FC236}">
                  <a16:creationId xmlns="" xmlns:a16="http://schemas.microsoft.com/office/drawing/2014/main" id="{0B61787B-1FF7-4EE6-BA71-875872BAB26B}"/>
                </a:ext>
              </a:extLst>
            </p:cNvPr>
            <p:cNvSpPr>
              <a:spLocks noEditPoints="1"/>
            </p:cNvSpPr>
            <p:nvPr/>
          </p:nvSpPr>
          <p:spPr bwMode="auto">
            <a:xfrm>
              <a:off x="8724310" y="393899"/>
              <a:ext cx="161002" cy="207309"/>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Rectangle 91">
              <a:extLst>
                <a:ext uri="{FF2B5EF4-FFF2-40B4-BE49-F238E27FC236}">
                  <a16:creationId xmlns="" xmlns:a16="http://schemas.microsoft.com/office/drawing/2014/main" id="{A123785D-B88C-4679-9CF1-61F8FAD1D77F}"/>
                </a:ext>
              </a:extLst>
            </p:cNvPr>
            <p:cNvSpPr/>
            <p:nvPr/>
          </p:nvSpPr>
          <p:spPr>
            <a:xfrm>
              <a:off x="1601700" y="297393"/>
              <a:ext cx="6322453" cy="417152"/>
            </a:xfrm>
            <a:prstGeom prst="rect">
              <a:avLst/>
            </a:prstGeom>
          </p:spPr>
          <p:txBody>
            <a:bodyPr wrap="square">
              <a:spAutoFit/>
            </a:bodyPr>
            <a:lstStyle/>
            <a:p>
              <a:pPr>
                <a:lnSpc>
                  <a:spcPct val="150000"/>
                </a:lnSpc>
              </a:pPr>
              <a:r>
                <a:rPr lang="am-ET" sz="1600" b="1" dirty="0">
                  <a:solidFill>
                    <a:srgbClr val="034B64"/>
                  </a:solidFill>
                  <a:latin typeface="Century Gothic" panose="020B0502020202020204" pitchFamily="34" charset="0"/>
                  <a:cs typeface="Segoe UI" panose="020B0502040204020203" pitchFamily="34" charset="0"/>
                </a:rPr>
                <a:t>የተረጋጋ የገንዘብ እንቅስቃሴ ስርዓት እንዲኖር </a:t>
              </a:r>
              <a:r>
                <a:rPr lang="en-US" sz="1600" b="1" dirty="0" smtClean="0">
                  <a:solidFill>
                    <a:srgbClr val="034B64"/>
                  </a:solidFill>
                  <a:latin typeface="Century Gothic" panose="020B0502020202020204" pitchFamily="34" charset="0"/>
                  <a:cs typeface="Segoe UI" panose="020B0502040204020203" pitchFamily="34" charset="0"/>
                </a:rPr>
                <a:t> ማስቻል </a:t>
              </a:r>
              <a:r>
                <a:rPr lang="en-GB" sz="1600" b="1" i="1" dirty="0" smtClean="0">
                  <a:solidFill>
                    <a:srgbClr val="034B64"/>
                  </a:solidFill>
                  <a:latin typeface="Century Gothic" panose="020B0502020202020204" pitchFamily="34" charset="0"/>
                  <a:cs typeface="Segoe UI" panose="020B0502040204020203" pitchFamily="34" charset="0"/>
                </a:rPr>
                <a:t>:-</a:t>
              </a:r>
              <a:endParaRPr lang="en-GB" sz="1600" b="1" i="1" dirty="0">
                <a:solidFill>
                  <a:srgbClr val="034B64"/>
                </a:solidFill>
                <a:latin typeface="Century Gothic" panose="020B0502020202020204" pitchFamily="34" charset="0"/>
                <a:cs typeface="Segoe UI" panose="020B0502040204020203" pitchFamily="34" charset="0"/>
              </a:endParaRPr>
            </a:p>
          </p:txBody>
        </p:sp>
      </p:grpSp>
      <p:grpSp>
        <p:nvGrpSpPr>
          <p:cNvPr id="8" name="Group 7">
            <a:extLst>
              <a:ext uri="{FF2B5EF4-FFF2-40B4-BE49-F238E27FC236}">
                <a16:creationId xmlns="" xmlns:a16="http://schemas.microsoft.com/office/drawing/2014/main" id="{01F90713-46AC-4805-8D77-CE4815503257}"/>
              </a:ext>
            </a:extLst>
          </p:cNvPr>
          <p:cNvGrpSpPr/>
          <p:nvPr/>
        </p:nvGrpSpPr>
        <p:grpSpPr>
          <a:xfrm>
            <a:off x="628326" y="2839641"/>
            <a:ext cx="874768" cy="878381"/>
            <a:chOff x="1017019" y="3178460"/>
            <a:chExt cx="874768" cy="878381"/>
          </a:xfrm>
        </p:grpSpPr>
        <p:grpSp>
          <p:nvGrpSpPr>
            <p:cNvPr id="88" name="Group 87">
              <a:extLst>
                <a:ext uri="{FF2B5EF4-FFF2-40B4-BE49-F238E27FC236}">
                  <a16:creationId xmlns="" xmlns:a16="http://schemas.microsoft.com/office/drawing/2014/main" id="{BB9ECB1A-40C0-4157-A50C-07DBAC04233F}"/>
                </a:ext>
              </a:extLst>
            </p:cNvPr>
            <p:cNvGrpSpPr/>
            <p:nvPr/>
          </p:nvGrpSpPr>
          <p:grpSpPr>
            <a:xfrm>
              <a:off x="1017019" y="3178460"/>
              <a:ext cx="874768" cy="878381"/>
              <a:chOff x="3763122" y="1852064"/>
              <a:chExt cx="4019536" cy="4036137"/>
            </a:xfrm>
          </p:grpSpPr>
          <p:sp>
            <p:nvSpPr>
              <p:cNvPr id="95" name="Freeform 52">
                <a:extLst>
                  <a:ext uri="{FF2B5EF4-FFF2-40B4-BE49-F238E27FC236}">
                    <a16:creationId xmlns="" xmlns:a16="http://schemas.microsoft.com/office/drawing/2014/main" id="{F78A5BCC-57D9-45EB-8A3E-3AEB9DC6372C}"/>
                  </a:ext>
                </a:extLst>
              </p:cNvPr>
              <p:cNvSpPr>
                <a:spLocks/>
              </p:cNvSpPr>
              <p:nvPr/>
            </p:nvSpPr>
            <p:spPr bwMode="auto">
              <a:xfrm>
                <a:off x="4592005" y="3370652"/>
                <a:ext cx="1199058" cy="2231034"/>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chemeClr val="accent4"/>
              </a:solidFill>
              <a:ln>
                <a:solidFill>
                  <a:schemeClr val="bg1">
                    <a:lumMod val="95000"/>
                  </a:schemeClr>
                </a:solid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96" name="Group 95">
                <a:extLst>
                  <a:ext uri="{FF2B5EF4-FFF2-40B4-BE49-F238E27FC236}">
                    <a16:creationId xmlns="" xmlns:a16="http://schemas.microsoft.com/office/drawing/2014/main" id="{E123FD08-A0F0-4628-A906-150DFC6635DA}"/>
                  </a:ext>
                </a:extLst>
              </p:cNvPr>
              <p:cNvGrpSpPr/>
              <p:nvPr/>
            </p:nvGrpSpPr>
            <p:grpSpPr>
              <a:xfrm>
                <a:off x="4310327" y="2607555"/>
                <a:ext cx="2816160" cy="2889781"/>
                <a:chOff x="2983887" y="2297131"/>
                <a:chExt cx="2930416" cy="3007025"/>
              </a:xfrm>
              <a:solidFill>
                <a:srgbClr val="FFFFFF">
                  <a:lumMod val="75000"/>
                </a:srgbClr>
              </a:solidFill>
            </p:grpSpPr>
            <p:sp>
              <p:nvSpPr>
                <p:cNvPr id="137" name="Freeform 45">
                  <a:extLst>
                    <a:ext uri="{FF2B5EF4-FFF2-40B4-BE49-F238E27FC236}">
                      <a16:creationId xmlns="" xmlns:a16="http://schemas.microsoft.com/office/drawing/2014/main" id="{68CE773E-53F8-44F0-98C8-09F872152144}"/>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138" name="Freeform 46">
                  <a:extLst>
                    <a:ext uri="{FF2B5EF4-FFF2-40B4-BE49-F238E27FC236}">
                      <a16:creationId xmlns="" xmlns:a16="http://schemas.microsoft.com/office/drawing/2014/main" id="{E8E51902-489E-46E1-BF57-6990C3599BDA}"/>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rgbClr val="034B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139" name="Freeform 47">
                  <a:extLst>
                    <a:ext uri="{FF2B5EF4-FFF2-40B4-BE49-F238E27FC236}">
                      <a16:creationId xmlns="" xmlns:a16="http://schemas.microsoft.com/office/drawing/2014/main" id="{258068F0-F47A-411C-8EB8-0E56BF325A80}"/>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140" name="Freeform 48">
                  <a:extLst>
                    <a:ext uri="{FF2B5EF4-FFF2-40B4-BE49-F238E27FC236}">
                      <a16:creationId xmlns="" xmlns:a16="http://schemas.microsoft.com/office/drawing/2014/main" id="{E1C20E3E-B5AB-4EF9-934C-60C4681F8106}"/>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141" name="Freeform 49">
                  <a:extLst>
                    <a:ext uri="{FF2B5EF4-FFF2-40B4-BE49-F238E27FC236}">
                      <a16:creationId xmlns="" xmlns:a16="http://schemas.microsoft.com/office/drawing/2014/main" id="{614F36D8-BEA4-45A0-BC8A-8E1CBCE7DD1C}"/>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grpSp>
          <p:sp>
            <p:nvSpPr>
              <p:cNvPr id="97" name="Freeform 51">
                <a:extLst>
                  <a:ext uri="{FF2B5EF4-FFF2-40B4-BE49-F238E27FC236}">
                    <a16:creationId xmlns="" xmlns:a16="http://schemas.microsoft.com/office/drawing/2014/main" id="{4BAADEE5-97CA-46C8-B2CA-0EA4BFD3481D}"/>
                  </a:ext>
                </a:extLst>
              </p:cNvPr>
              <p:cNvSpPr>
                <a:spLocks/>
              </p:cNvSpPr>
              <p:nvPr/>
            </p:nvSpPr>
            <p:spPr bwMode="auto">
              <a:xfrm>
                <a:off x="4121472" y="2952612"/>
                <a:ext cx="2257281" cy="1515311"/>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98" name="Line 50">
                <a:extLst>
                  <a:ext uri="{FF2B5EF4-FFF2-40B4-BE49-F238E27FC236}">
                    <a16:creationId xmlns="" xmlns:a16="http://schemas.microsoft.com/office/drawing/2014/main" id="{C5AD2372-0343-40A3-A00C-E3382EF9836D}"/>
                  </a:ext>
                </a:extLst>
              </p:cNvPr>
              <p:cNvSpPr>
                <a:spLocks noChangeShapeType="1"/>
              </p:cNvSpPr>
              <p:nvPr/>
            </p:nvSpPr>
            <p:spPr bwMode="auto">
              <a:xfrm>
                <a:off x="6280164" y="4463441"/>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99" name="Line 54">
                <a:extLst>
                  <a:ext uri="{FF2B5EF4-FFF2-40B4-BE49-F238E27FC236}">
                    <a16:creationId xmlns="" xmlns:a16="http://schemas.microsoft.com/office/drawing/2014/main" id="{20B974B2-1A0F-452E-AB58-4FD5FF185ACB}"/>
                  </a:ext>
                </a:extLst>
              </p:cNvPr>
              <p:cNvSpPr>
                <a:spLocks noChangeShapeType="1"/>
              </p:cNvSpPr>
              <p:nvPr/>
            </p:nvSpPr>
            <p:spPr bwMode="auto">
              <a:xfrm>
                <a:off x="5241791" y="4094057"/>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0" name="Freeform 56">
                <a:extLst>
                  <a:ext uri="{FF2B5EF4-FFF2-40B4-BE49-F238E27FC236}">
                    <a16:creationId xmlns="" xmlns:a16="http://schemas.microsoft.com/office/drawing/2014/main" id="{AF9FF7DB-9A3D-4608-8AFF-69E5871C8E70}"/>
                  </a:ext>
                </a:extLst>
              </p:cNvPr>
              <p:cNvSpPr>
                <a:spLocks/>
              </p:cNvSpPr>
              <p:nvPr/>
            </p:nvSpPr>
            <p:spPr bwMode="auto">
              <a:xfrm>
                <a:off x="4937064" y="4184962"/>
                <a:ext cx="2120922" cy="1277162"/>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1" name="Freeform 55">
                <a:extLst>
                  <a:ext uri="{FF2B5EF4-FFF2-40B4-BE49-F238E27FC236}">
                    <a16:creationId xmlns="" xmlns:a16="http://schemas.microsoft.com/office/drawing/2014/main" id="{37A70A35-E7B9-4053-BF71-84E7CBB0D334}"/>
                  </a:ext>
                </a:extLst>
              </p:cNvPr>
              <p:cNvSpPr>
                <a:spLocks/>
              </p:cNvSpPr>
              <p:nvPr/>
            </p:nvSpPr>
            <p:spPr bwMode="auto">
              <a:xfrm>
                <a:off x="5695679" y="3099214"/>
                <a:ext cx="1719529" cy="2058825"/>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4" name="Freeform 53">
                <a:extLst>
                  <a:ext uri="{FF2B5EF4-FFF2-40B4-BE49-F238E27FC236}">
                    <a16:creationId xmlns="" xmlns:a16="http://schemas.microsoft.com/office/drawing/2014/main" id="{39A27AE6-F187-4489-8896-E83A71DAD1E4}"/>
                  </a:ext>
                </a:extLst>
              </p:cNvPr>
              <p:cNvSpPr>
                <a:spLocks/>
              </p:cNvSpPr>
              <p:nvPr/>
            </p:nvSpPr>
            <p:spPr bwMode="auto">
              <a:xfrm>
                <a:off x="5109913" y="2362368"/>
                <a:ext cx="1850125" cy="2105559"/>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105" name="Freeform 74">
                <a:extLst>
                  <a:ext uri="{FF2B5EF4-FFF2-40B4-BE49-F238E27FC236}">
                    <a16:creationId xmlns="" xmlns:a16="http://schemas.microsoft.com/office/drawing/2014/main" id="{C4686AEA-0266-4772-AA97-BD40CAD0E35C}"/>
                  </a:ext>
                </a:extLst>
              </p:cNvPr>
              <p:cNvSpPr>
                <a:spLocks noEditPoints="1"/>
              </p:cNvSpPr>
              <p:nvPr/>
            </p:nvSpPr>
            <p:spPr bwMode="auto">
              <a:xfrm>
                <a:off x="3763122" y="3197880"/>
                <a:ext cx="313840" cy="249462"/>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6" name="Freeform 75">
                <a:extLst>
                  <a:ext uri="{FF2B5EF4-FFF2-40B4-BE49-F238E27FC236}">
                    <a16:creationId xmlns="" xmlns:a16="http://schemas.microsoft.com/office/drawing/2014/main" id="{AD05A369-1CA5-47C4-BCE8-4242363A17F6}"/>
                  </a:ext>
                </a:extLst>
              </p:cNvPr>
              <p:cNvSpPr>
                <a:spLocks/>
              </p:cNvSpPr>
              <p:nvPr/>
            </p:nvSpPr>
            <p:spPr bwMode="auto">
              <a:xfrm>
                <a:off x="3822135" y="3460755"/>
                <a:ext cx="195815" cy="13412"/>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7" name="Freeform 76">
                <a:extLst>
                  <a:ext uri="{FF2B5EF4-FFF2-40B4-BE49-F238E27FC236}">
                    <a16:creationId xmlns="" xmlns:a16="http://schemas.microsoft.com/office/drawing/2014/main" id="{9E6EE3CF-99AE-405D-9615-1EA725E6D20C}"/>
                  </a:ext>
                </a:extLst>
              </p:cNvPr>
              <p:cNvSpPr>
                <a:spLocks/>
              </p:cNvSpPr>
              <p:nvPr/>
            </p:nvSpPr>
            <p:spPr bwMode="auto">
              <a:xfrm>
                <a:off x="3906631" y="3433930"/>
                <a:ext cx="13412" cy="40236"/>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8" name="Oval 77">
                <a:extLst>
                  <a:ext uri="{FF2B5EF4-FFF2-40B4-BE49-F238E27FC236}">
                    <a16:creationId xmlns="" xmlns:a16="http://schemas.microsoft.com/office/drawing/2014/main" id="{87F08387-A7F7-46CE-99D2-14BE0140E44B}"/>
                  </a:ext>
                </a:extLst>
              </p:cNvPr>
              <p:cNvSpPr>
                <a:spLocks noChangeArrowheads="1"/>
              </p:cNvSpPr>
              <p:nvPr/>
            </p:nvSpPr>
            <p:spPr bwMode="auto">
              <a:xfrm>
                <a:off x="3906631" y="3401741"/>
                <a:ext cx="26824" cy="254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9" name="Rectangle 78">
                <a:extLst>
                  <a:ext uri="{FF2B5EF4-FFF2-40B4-BE49-F238E27FC236}">
                    <a16:creationId xmlns="" xmlns:a16="http://schemas.microsoft.com/office/drawing/2014/main" id="{881264E4-85ED-4B48-B62A-0D951FF35E3F}"/>
                  </a:ext>
                </a:extLst>
              </p:cNvPr>
              <p:cNvSpPr>
                <a:spLocks noChangeArrowheads="1"/>
              </p:cNvSpPr>
              <p:nvPr/>
            </p:nvSpPr>
            <p:spPr bwMode="auto">
              <a:xfrm>
                <a:off x="3769828" y="3381624"/>
                <a:ext cx="300429" cy="13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10" name="Freeform 79">
                <a:extLst>
                  <a:ext uri="{FF2B5EF4-FFF2-40B4-BE49-F238E27FC236}">
                    <a16:creationId xmlns="" xmlns:a16="http://schemas.microsoft.com/office/drawing/2014/main" id="{A9D78E4E-9F06-4B06-AE9B-149A1CEC9409}"/>
                  </a:ext>
                </a:extLst>
              </p:cNvPr>
              <p:cNvSpPr>
                <a:spLocks noEditPoints="1"/>
              </p:cNvSpPr>
              <p:nvPr/>
            </p:nvSpPr>
            <p:spPr bwMode="auto">
              <a:xfrm>
                <a:off x="3842253" y="3302493"/>
                <a:ext cx="52307" cy="65720"/>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11" name="Freeform 80">
                <a:extLst>
                  <a:ext uri="{FF2B5EF4-FFF2-40B4-BE49-F238E27FC236}">
                    <a16:creationId xmlns="" xmlns:a16="http://schemas.microsoft.com/office/drawing/2014/main" id="{866C1E16-8FB5-41A6-AD06-FFD6187CE6D6}"/>
                  </a:ext>
                </a:extLst>
              </p:cNvPr>
              <p:cNvSpPr>
                <a:spLocks noEditPoints="1"/>
              </p:cNvSpPr>
              <p:nvPr/>
            </p:nvSpPr>
            <p:spPr bwMode="auto">
              <a:xfrm>
                <a:off x="3906631" y="3263599"/>
                <a:ext cx="52307" cy="104614"/>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12" name="Freeform 81">
                <a:extLst>
                  <a:ext uri="{FF2B5EF4-FFF2-40B4-BE49-F238E27FC236}">
                    <a16:creationId xmlns="" xmlns:a16="http://schemas.microsoft.com/office/drawing/2014/main" id="{85FA0F0B-65AC-4F6E-8762-60CC45942A8A}"/>
                  </a:ext>
                </a:extLst>
              </p:cNvPr>
              <p:cNvSpPr>
                <a:spLocks noEditPoints="1"/>
              </p:cNvSpPr>
              <p:nvPr/>
            </p:nvSpPr>
            <p:spPr bwMode="auto">
              <a:xfrm>
                <a:off x="3972348" y="3236775"/>
                <a:ext cx="52307" cy="131437"/>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13" name="Rectangle 82">
                <a:extLst>
                  <a:ext uri="{FF2B5EF4-FFF2-40B4-BE49-F238E27FC236}">
                    <a16:creationId xmlns="" xmlns:a16="http://schemas.microsoft.com/office/drawing/2014/main" id="{903CB7B6-93A8-4B63-B583-F44573C71D80}"/>
                  </a:ext>
                </a:extLst>
              </p:cNvPr>
              <p:cNvSpPr>
                <a:spLocks noChangeArrowheads="1"/>
              </p:cNvSpPr>
              <p:nvPr/>
            </p:nvSpPr>
            <p:spPr bwMode="auto">
              <a:xfrm>
                <a:off x="3815428" y="3236775"/>
                <a:ext cx="13412" cy="131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114" name="Group 113">
                <a:extLst>
                  <a:ext uri="{FF2B5EF4-FFF2-40B4-BE49-F238E27FC236}">
                    <a16:creationId xmlns="" xmlns:a16="http://schemas.microsoft.com/office/drawing/2014/main" id="{B3797B7B-165D-4208-A8F4-ADF1C16B4FD2}"/>
                  </a:ext>
                </a:extLst>
              </p:cNvPr>
              <p:cNvGrpSpPr>
                <a:grpSpLocks noChangeAspect="1"/>
              </p:cNvGrpSpPr>
              <p:nvPr/>
            </p:nvGrpSpPr>
            <p:grpSpPr>
              <a:xfrm>
                <a:off x="5727082" y="1852064"/>
                <a:ext cx="219636" cy="219636"/>
                <a:chOff x="6523038" y="1803400"/>
                <a:chExt cx="293688" cy="293688"/>
              </a:xfrm>
              <a:solidFill>
                <a:srgbClr val="FFFFFF"/>
              </a:solidFill>
            </p:grpSpPr>
            <p:sp>
              <p:nvSpPr>
                <p:cNvPr id="134" name="Freeform 94">
                  <a:extLst>
                    <a:ext uri="{FF2B5EF4-FFF2-40B4-BE49-F238E27FC236}">
                      <a16:creationId xmlns="" xmlns:a16="http://schemas.microsoft.com/office/drawing/2014/main" id="{16B0D22B-D10F-4FCB-ADFD-B21F58CF15DC}"/>
                    </a:ext>
                  </a:extLst>
                </p:cNvPr>
                <p:cNvSpPr>
                  <a:spLocks noEditPoints="1"/>
                </p:cNvSpPr>
                <p:nvPr/>
              </p:nvSpPr>
              <p:spPr bwMode="auto">
                <a:xfrm>
                  <a:off x="6523038" y="1989138"/>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35" name="Freeform 96">
                  <a:extLst>
                    <a:ext uri="{FF2B5EF4-FFF2-40B4-BE49-F238E27FC236}">
                      <a16:creationId xmlns="" xmlns:a16="http://schemas.microsoft.com/office/drawing/2014/main" id="{F3263202-5283-4D07-B76B-70A0D54CDC2E}"/>
                    </a:ext>
                  </a:extLst>
                </p:cNvPr>
                <p:cNvSpPr>
                  <a:spLocks noEditPoints="1"/>
                </p:cNvSpPr>
                <p:nvPr/>
              </p:nvSpPr>
              <p:spPr bwMode="auto">
                <a:xfrm>
                  <a:off x="6708775" y="1849438"/>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36" name="Freeform 97">
                  <a:extLst>
                    <a:ext uri="{FF2B5EF4-FFF2-40B4-BE49-F238E27FC236}">
                      <a16:creationId xmlns="" xmlns:a16="http://schemas.microsoft.com/office/drawing/2014/main" id="{65C78AFE-5227-4AB8-9130-E1A9DF585B97}"/>
                    </a:ext>
                  </a:extLst>
                </p:cNvPr>
                <p:cNvSpPr>
                  <a:spLocks noEditPoints="1"/>
                </p:cNvSpPr>
                <p:nvPr/>
              </p:nvSpPr>
              <p:spPr bwMode="auto">
                <a:xfrm>
                  <a:off x="6662738" y="1803400"/>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115" name="Group 114">
                <a:extLst>
                  <a:ext uri="{FF2B5EF4-FFF2-40B4-BE49-F238E27FC236}">
                    <a16:creationId xmlns="" xmlns:a16="http://schemas.microsoft.com/office/drawing/2014/main" id="{DDE17D01-BB34-4E72-99BA-54AB7DD8CB1E}"/>
                  </a:ext>
                </a:extLst>
              </p:cNvPr>
              <p:cNvGrpSpPr>
                <a:grpSpLocks noChangeAspect="1"/>
              </p:cNvGrpSpPr>
              <p:nvPr/>
            </p:nvGrpSpPr>
            <p:grpSpPr>
              <a:xfrm>
                <a:off x="7504849" y="3350480"/>
                <a:ext cx="277809" cy="277809"/>
                <a:chOff x="3903073" y="3496769"/>
                <a:chExt cx="360000" cy="360000"/>
              </a:xfrm>
            </p:grpSpPr>
            <p:sp>
              <p:nvSpPr>
                <p:cNvPr id="132" name="Freeform 79">
                  <a:extLst>
                    <a:ext uri="{FF2B5EF4-FFF2-40B4-BE49-F238E27FC236}">
                      <a16:creationId xmlns="" xmlns:a16="http://schemas.microsoft.com/office/drawing/2014/main" id="{17DD841A-B517-48DD-B365-196C0BD9B514}"/>
                    </a:ext>
                  </a:extLst>
                </p:cNvPr>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33" name="Freeform 80">
                  <a:extLst>
                    <a:ext uri="{FF2B5EF4-FFF2-40B4-BE49-F238E27FC236}">
                      <a16:creationId xmlns="" xmlns:a16="http://schemas.microsoft.com/office/drawing/2014/main" id="{0FAF2091-6ABC-4DAE-9D58-3EEE25201E0A}"/>
                    </a:ext>
                  </a:extLst>
                </p:cNvPr>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116" name="Group 115">
                <a:extLst>
                  <a:ext uri="{FF2B5EF4-FFF2-40B4-BE49-F238E27FC236}">
                    <a16:creationId xmlns="" xmlns:a16="http://schemas.microsoft.com/office/drawing/2014/main" id="{159A8FEA-C5B8-4E50-88A8-E58D7B4B8A63}"/>
                  </a:ext>
                </a:extLst>
              </p:cNvPr>
              <p:cNvGrpSpPr>
                <a:grpSpLocks noChangeAspect="1"/>
              </p:cNvGrpSpPr>
              <p:nvPr/>
            </p:nvGrpSpPr>
            <p:grpSpPr>
              <a:xfrm>
                <a:off x="6761396" y="5610392"/>
                <a:ext cx="223197" cy="277809"/>
                <a:chOff x="5653088" y="1797050"/>
                <a:chExt cx="298450" cy="371475"/>
              </a:xfrm>
              <a:solidFill>
                <a:srgbClr val="FFFFFF"/>
              </a:solidFill>
            </p:grpSpPr>
            <p:sp>
              <p:nvSpPr>
                <p:cNvPr id="120" name="Freeform 84">
                  <a:extLst>
                    <a:ext uri="{FF2B5EF4-FFF2-40B4-BE49-F238E27FC236}">
                      <a16:creationId xmlns="" xmlns:a16="http://schemas.microsoft.com/office/drawing/2014/main" id="{F38ADAE9-06AB-4FD1-A1F0-34DB3D011894}"/>
                    </a:ext>
                  </a:extLst>
                </p:cNvPr>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1" name="Freeform 85">
                  <a:extLst>
                    <a:ext uri="{FF2B5EF4-FFF2-40B4-BE49-F238E27FC236}">
                      <a16:creationId xmlns="" xmlns:a16="http://schemas.microsoft.com/office/drawing/2014/main" id="{28C1CC06-15AE-40A9-A4F0-5164C25D36B5}"/>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2" name="Freeform 86">
                  <a:extLst>
                    <a:ext uri="{FF2B5EF4-FFF2-40B4-BE49-F238E27FC236}">
                      <a16:creationId xmlns="" xmlns:a16="http://schemas.microsoft.com/office/drawing/2014/main" id="{C14ED306-802A-4FF3-B1E6-18FEB01AFF8C}"/>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3" name="Freeform 87">
                  <a:extLst>
                    <a:ext uri="{FF2B5EF4-FFF2-40B4-BE49-F238E27FC236}">
                      <a16:creationId xmlns="" xmlns:a16="http://schemas.microsoft.com/office/drawing/2014/main" id="{40461430-6375-4EA0-92DB-5F707CE70EB0}"/>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4" name="Freeform 88">
                  <a:extLst>
                    <a:ext uri="{FF2B5EF4-FFF2-40B4-BE49-F238E27FC236}">
                      <a16:creationId xmlns="" xmlns:a16="http://schemas.microsoft.com/office/drawing/2014/main" id="{C90B350B-DF35-4D6F-8D20-C973FD2BCC64}"/>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5" name="Freeform 89">
                  <a:extLst>
                    <a:ext uri="{FF2B5EF4-FFF2-40B4-BE49-F238E27FC236}">
                      <a16:creationId xmlns="" xmlns:a16="http://schemas.microsoft.com/office/drawing/2014/main" id="{9AE2DECF-7D36-492B-A1FC-D755761236C2}"/>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6" name="Freeform 90">
                  <a:extLst>
                    <a:ext uri="{FF2B5EF4-FFF2-40B4-BE49-F238E27FC236}">
                      <a16:creationId xmlns="" xmlns:a16="http://schemas.microsoft.com/office/drawing/2014/main" id="{3F79CB32-3FB4-4E45-A4F7-50A9F1A6FA12}"/>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7" name="Freeform 91">
                  <a:extLst>
                    <a:ext uri="{FF2B5EF4-FFF2-40B4-BE49-F238E27FC236}">
                      <a16:creationId xmlns="" xmlns:a16="http://schemas.microsoft.com/office/drawing/2014/main" id="{1F7E1C41-6A71-4A6E-8EBE-752A08870D53}"/>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8" name="Freeform 92">
                  <a:extLst>
                    <a:ext uri="{FF2B5EF4-FFF2-40B4-BE49-F238E27FC236}">
                      <a16:creationId xmlns="" xmlns:a16="http://schemas.microsoft.com/office/drawing/2014/main" id="{CA07353B-AA23-44AE-9AF5-B0CF54B29547}"/>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9" name="Freeform 93">
                  <a:extLst>
                    <a:ext uri="{FF2B5EF4-FFF2-40B4-BE49-F238E27FC236}">
                      <a16:creationId xmlns="" xmlns:a16="http://schemas.microsoft.com/office/drawing/2014/main" id="{C51D8EAE-E35E-427C-8C63-B361E43E67A5}"/>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30" name="Freeform 94">
                  <a:extLst>
                    <a:ext uri="{FF2B5EF4-FFF2-40B4-BE49-F238E27FC236}">
                      <a16:creationId xmlns="" xmlns:a16="http://schemas.microsoft.com/office/drawing/2014/main" id="{CEAB849E-87EE-4379-9798-3E0D0B7701C2}"/>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31" name="Freeform 95">
                  <a:extLst>
                    <a:ext uri="{FF2B5EF4-FFF2-40B4-BE49-F238E27FC236}">
                      <a16:creationId xmlns="" xmlns:a16="http://schemas.microsoft.com/office/drawing/2014/main" id="{27C454AF-6BF1-4C22-A8C3-B9DD786A7EE5}"/>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117" name="Group 116">
                <a:extLst>
                  <a:ext uri="{FF2B5EF4-FFF2-40B4-BE49-F238E27FC236}">
                    <a16:creationId xmlns="" xmlns:a16="http://schemas.microsoft.com/office/drawing/2014/main" id="{B91FD9DD-967A-461B-914A-724BB6329FE9}"/>
                  </a:ext>
                </a:extLst>
              </p:cNvPr>
              <p:cNvGrpSpPr>
                <a:grpSpLocks noChangeAspect="1"/>
              </p:cNvGrpSpPr>
              <p:nvPr/>
            </p:nvGrpSpPr>
            <p:grpSpPr>
              <a:xfrm>
                <a:off x="4414827" y="5477869"/>
                <a:ext cx="266393" cy="266392"/>
                <a:chOff x="2182813" y="2376488"/>
                <a:chExt cx="371476" cy="371475"/>
              </a:xfrm>
              <a:solidFill>
                <a:srgbClr val="FFFFFF"/>
              </a:solidFill>
            </p:grpSpPr>
            <p:sp>
              <p:nvSpPr>
                <p:cNvPr id="118" name="Freeform 101">
                  <a:extLst>
                    <a:ext uri="{FF2B5EF4-FFF2-40B4-BE49-F238E27FC236}">
                      <a16:creationId xmlns="" xmlns:a16="http://schemas.microsoft.com/office/drawing/2014/main" id="{84DC903F-C04F-44DD-9A58-D72E24E60FDA}"/>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19" name="Freeform 102">
                  <a:extLst>
                    <a:ext uri="{FF2B5EF4-FFF2-40B4-BE49-F238E27FC236}">
                      <a16:creationId xmlns="" xmlns:a16="http://schemas.microsoft.com/office/drawing/2014/main" id="{6D2CE328-9223-4BCD-9E54-78FCBBEA9B11}"/>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sp>
          <p:nvSpPr>
            <p:cNvPr id="144" name="TextBox 143">
              <a:extLst>
                <a:ext uri="{FF2B5EF4-FFF2-40B4-BE49-F238E27FC236}">
                  <a16:creationId xmlns="" xmlns:a16="http://schemas.microsoft.com/office/drawing/2014/main" id="{FCACB3FB-AEB1-403A-B121-18191A778865}"/>
                </a:ext>
              </a:extLst>
            </p:cNvPr>
            <p:cNvSpPr txBox="1"/>
            <p:nvPr/>
          </p:nvSpPr>
          <p:spPr>
            <a:xfrm>
              <a:off x="1310120" y="3514957"/>
              <a:ext cx="285656" cy="307777"/>
            </a:xfrm>
            <a:prstGeom prst="rect">
              <a:avLst/>
            </a:prstGeom>
            <a:noFill/>
          </p:spPr>
          <p:txBody>
            <a:bodyPr wrap="none" rtlCol="0">
              <a:spAutoFit/>
            </a:bodyPr>
            <a:lstStyle/>
            <a:p>
              <a:r>
                <a:rPr lang="en-GB" b="1" dirty="0">
                  <a:solidFill>
                    <a:srgbClr val="034B64"/>
                  </a:solidFill>
                  <a:latin typeface="Century Gothic" panose="020B0502020202020204" pitchFamily="34" charset="0"/>
                </a:rPr>
                <a:t>4</a:t>
              </a:r>
            </a:p>
          </p:txBody>
        </p:sp>
      </p:grpSp>
      <p:grpSp>
        <p:nvGrpSpPr>
          <p:cNvPr id="145" name="Group 144">
            <a:extLst>
              <a:ext uri="{FF2B5EF4-FFF2-40B4-BE49-F238E27FC236}">
                <a16:creationId xmlns="" xmlns:a16="http://schemas.microsoft.com/office/drawing/2014/main" id="{2AA348C2-5322-4568-B3B1-C84CF9BEBD9A}"/>
              </a:ext>
            </a:extLst>
          </p:cNvPr>
          <p:cNvGrpSpPr/>
          <p:nvPr/>
        </p:nvGrpSpPr>
        <p:grpSpPr>
          <a:xfrm>
            <a:off x="8563755" y="318903"/>
            <a:ext cx="420428" cy="366088"/>
            <a:chOff x="8563755" y="318903"/>
            <a:chExt cx="420428" cy="366088"/>
          </a:xfrm>
        </p:grpSpPr>
        <p:sp>
          <p:nvSpPr>
            <p:cNvPr id="146" name="Rectangle: Rounded Corners 10">
              <a:extLst>
                <a:ext uri="{FF2B5EF4-FFF2-40B4-BE49-F238E27FC236}">
                  <a16:creationId xmlns="" xmlns:a16="http://schemas.microsoft.com/office/drawing/2014/main" id="{2C9F1D87-D79D-450A-8D32-FD56640AAF0E}"/>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47" name="Rectangle: Rounded Corners 11">
              <a:extLst>
                <a:ext uri="{FF2B5EF4-FFF2-40B4-BE49-F238E27FC236}">
                  <a16:creationId xmlns="" xmlns:a16="http://schemas.microsoft.com/office/drawing/2014/main" id="{4E10D9B4-FFD2-4FF3-A66D-C1FD023EEF9F}"/>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148" name="Group 147">
              <a:extLst>
                <a:ext uri="{FF2B5EF4-FFF2-40B4-BE49-F238E27FC236}">
                  <a16:creationId xmlns="" xmlns:a16="http://schemas.microsoft.com/office/drawing/2014/main" id="{C0723DF8-31A2-4895-B660-306C84E6EFD0}"/>
                </a:ext>
              </a:extLst>
            </p:cNvPr>
            <p:cNvGrpSpPr/>
            <p:nvPr/>
          </p:nvGrpSpPr>
          <p:grpSpPr>
            <a:xfrm>
              <a:off x="8715521" y="415630"/>
              <a:ext cx="166991" cy="155987"/>
              <a:chOff x="4141788" y="3251201"/>
              <a:chExt cx="346075" cy="355600"/>
            </a:xfrm>
          </p:grpSpPr>
          <p:sp>
            <p:nvSpPr>
              <p:cNvPr id="149" name="Rectangle 148">
                <a:extLst>
                  <a:ext uri="{FF2B5EF4-FFF2-40B4-BE49-F238E27FC236}">
                    <a16:creationId xmlns="" xmlns:a16="http://schemas.microsoft.com/office/drawing/2014/main" id="{2850F737-034D-416D-B6EE-BA1DA6602F9A}"/>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0" name="Rectangle 149">
                <a:extLst>
                  <a:ext uri="{FF2B5EF4-FFF2-40B4-BE49-F238E27FC236}">
                    <a16:creationId xmlns="" xmlns:a16="http://schemas.microsoft.com/office/drawing/2014/main" id="{3FE18865-2A93-477E-82F9-48495FC88B52}"/>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1" name="Rectangle 150">
                <a:extLst>
                  <a:ext uri="{FF2B5EF4-FFF2-40B4-BE49-F238E27FC236}">
                    <a16:creationId xmlns="" xmlns:a16="http://schemas.microsoft.com/office/drawing/2014/main" id="{C11ADD55-7C55-4396-AE80-E9D6A53E8F83}"/>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2" name="Line 21">
                <a:extLst>
                  <a:ext uri="{FF2B5EF4-FFF2-40B4-BE49-F238E27FC236}">
                    <a16:creationId xmlns="" xmlns:a16="http://schemas.microsoft.com/office/drawing/2014/main" id="{BBD8EC76-AD6E-4DEB-8943-065D3AC39F0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3" name="Freeform 213">
                <a:extLst>
                  <a:ext uri="{FF2B5EF4-FFF2-40B4-BE49-F238E27FC236}">
                    <a16:creationId xmlns="" xmlns:a16="http://schemas.microsoft.com/office/drawing/2014/main" id="{F9C0ECA6-A226-418F-BE84-EF5D57BE28DC}"/>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3639388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Century Gothic" panose="020B0502020202020204" pitchFamily="34" charset="0"/>
                <a:cs typeface="Segoe UI" panose="020B0502040204020203" pitchFamily="34" charset="0"/>
                <a:sym typeface="Barlow"/>
              </a:rPr>
              <a:t>… የ</a:t>
            </a:r>
            <a:r>
              <a:rPr lang="am-ET" sz="2800" b="1" dirty="0">
                <a:solidFill>
                  <a:schemeClr val="bg1"/>
                </a:solidFill>
                <a:latin typeface="Century Gothic" panose="020B0502020202020204" pitchFamily="34" charset="0"/>
                <a:cs typeface="Segoe UI" panose="020B0502040204020203" pitchFamily="34" charset="0"/>
                <a:sym typeface="Barlow"/>
              </a:rPr>
              <a:t>ማክሮ-ኢኮኖሚያዊ ማሻሻያዎች</a:t>
            </a:r>
            <a:r>
              <a:rPr lang="en-US" sz="2800" b="1" dirty="0">
                <a:solidFill>
                  <a:schemeClr val="bg1"/>
                </a:solidFill>
                <a:latin typeface="Century Gothic" panose="020B0502020202020204" pitchFamily="34" charset="0"/>
                <a:cs typeface="Segoe UI" panose="020B0502040204020203" pitchFamily="34" charset="0"/>
                <a:sym typeface="Barlow"/>
              </a:rPr>
              <a:t>   (የቀጠለ…)</a:t>
            </a: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24</a:t>
            </a:r>
          </a:p>
        </p:txBody>
      </p:sp>
      <p:grpSp>
        <p:nvGrpSpPr>
          <p:cNvPr id="3" name="Group 2">
            <a:extLst>
              <a:ext uri="{FF2B5EF4-FFF2-40B4-BE49-F238E27FC236}">
                <a16:creationId xmlns="" xmlns:a16="http://schemas.microsoft.com/office/drawing/2014/main" id="{20C60A3D-1797-4778-92F9-D32E1A0E8A0C}"/>
              </a:ext>
            </a:extLst>
          </p:cNvPr>
          <p:cNvGrpSpPr/>
          <p:nvPr/>
        </p:nvGrpSpPr>
        <p:grpSpPr>
          <a:xfrm>
            <a:off x="774340" y="1011158"/>
            <a:ext cx="8048892" cy="3746282"/>
            <a:chOff x="1043373" y="876593"/>
            <a:chExt cx="8048892" cy="3746282"/>
          </a:xfrm>
        </p:grpSpPr>
        <p:cxnSp>
          <p:nvCxnSpPr>
            <p:cNvPr id="16" name="Straight Connector 15">
              <a:extLst>
                <a:ext uri="{FF2B5EF4-FFF2-40B4-BE49-F238E27FC236}">
                  <a16:creationId xmlns="" xmlns:a16="http://schemas.microsoft.com/office/drawing/2014/main" id="{27EEBAAB-429E-4B59-9EAE-2EFAAC2F757D}"/>
                </a:ext>
              </a:extLst>
            </p:cNvPr>
            <p:cNvCxnSpPr>
              <a:cxnSpLocks/>
            </p:cNvCxnSpPr>
            <p:nvPr/>
          </p:nvCxnSpPr>
          <p:spPr>
            <a:xfrm>
              <a:off x="1393109" y="1655563"/>
              <a:ext cx="0" cy="2122037"/>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 xmlns:a16="http://schemas.microsoft.com/office/drawing/2014/main" id="{FB313EE5-5DCB-461B-8BD8-F86100A5BF23}"/>
                </a:ext>
              </a:extLst>
            </p:cNvPr>
            <p:cNvSpPr/>
            <p:nvPr/>
          </p:nvSpPr>
          <p:spPr>
            <a:xfrm>
              <a:off x="1463954" y="2037552"/>
              <a:ext cx="7628311" cy="2585323"/>
            </a:xfrm>
            <a:prstGeom prst="rect">
              <a:avLst/>
            </a:prstGeom>
          </p:spPr>
          <p:txBody>
            <a:bodyPr wrap="square">
              <a:spAutoFit/>
            </a:bodyPr>
            <a:lstStyle/>
            <a:p>
              <a:pPr marL="449263" indent="-449263">
                <a:lnSpc>
                  <a:spcPct val="150000"/>
                </a:lnSpc>
                <a:buFont typeface="Wingdings" panose="05000000000000000000" pitchFamily="2" charset="2"/>
                <a:buChar char="§"/>
              </a:pPr>
              <a:r>
                <a:rPr lang="am-ET" sz="1800" dirty="0">
                  <a:solidFill>
                    <a:srgbClr val="034B64"/>
                  </a:solidFill>
                  <a:latin typeface="Century Gothic" panose="020B0502020202020204" pitchFamily="34" charset="0"/>
                  <a:cs typeface="Segoe UI" panose="020B0502040204020203" pitchFamily="34" charset="0"/>
                </a:rPr>
                <a:t>ተወዳዳሪና የተሳለጠ የግምጃ ቤት ሰነድ ገበያ ሥራ ላይ ማዋል፣</a:t>
              </a:r>
            </a:p>
            <a:p>
              <a:pPr marL="449263" indent="-449263">
                <a:lnSpc>
                  <a:spcPct val="150000"/>
                </a:lnSpc>
                <a:buFont typeface="Wingdings" panose="05000000000000000000" pitchFamily="2" charset="2"/>
                <a:buChar char="§"/>
              </a:pPr>
              <a:r>
                <a:rPr lang="am-ET" sz="1800" dirty="0">
                  <a:solidFill>
                    <a:srgbClr val="034B64"/>
                  </a:solidFill>
                  <a:latin typeface="Century Gothic" panose="020B0502020202020204" pitchFamily="34" charset="0"/>
                  <a:cs typeface="Segoe UI" panose="020B0502040204020203" pitchFamily="34" charset="0"/>
                </a:rPr>
                <a:t>የኢትዮጵያ ብሔራዊ ባንክ የሚሰራበትን የግምጃ ቤት ሰነድ የንግድ ባንኮች ሊሳተፉበት በሚችሉበት ወደ እርስ በርስ የገንዘብ ገበያ </a:t>
              </a:r>
              <a:r>
                <a:rPr lang="am-ET" sz="1800" dirty="0" smtClean="0">
                  <a:solidFill>
                    <a:srgbClr val="034B64"/>
                  </a:solidFill>
                  <a:latin typeface="Century Gothic" panose="020B0502020202020204" pitchFamily="34" charset="0"/>
                  <a:cs typeface="Segoe UI" panose="020B0502040204020203" pitchFamily="34" charset="0"/>
                </a:rPr>
                <a:t>በመቀየር </a:t>
              </a:r>
              <a:r>
                <a:rPr lang="am-ET" sz="1800" dirty="0">
                  <a:solidFill>
                    <a:srgbClr val="034B64"/>
                  </a:solidFill>
                  <a:latin typeface="Century Gothic" panose="020B0502020202020204" pitchFamily="34" charset="0"/>
                  <a:cs typeface="Segoe UI" panose="020B0502040204020203" pitchFamily="34" charset="0"/>
                </a:rPr>
                <a:t>የፋይናንስ ገበያ መሰረተ ልማትን ማጎልበት፤ </a:t>
              </a:r>
            </a:p>
            <a:p>
              <a:pPr marL="449263" indent="-449263">
                <a:lnSpc>
                  <a:spcPct val="150000"/>
                </a:lnSpc>
                <a:buFont typeface="Wingdings" panose="05000000000000000000" pitchFamily="2" charset="2"/>
                <a:buChar char="§"/>
              </a:pPr>
              <a:r>
                <a:rPr lang="am-ET" sz="1800" dirty="0">
                  <a:solidFill>
                    <a:srgbClr val="034B64"/>
                  </a:solidFill>
                  <a:latin typeface="Century Gothic" panose="020B0502020202020204" pitchFamily="34" charset="0"/>
                  <a:cs typeface="Segoe UI" panose="020B0502040204020203" pitchFamily="34" charset="0"/>
                </a:rPr>
                <a:t>የግሉን ዘርፍ በማሳተፍና በልማት አጋሮቻችን በመታገዝ የቦንድና የአክሲዮን ገበያን መመስረት፤</a:t>
              </a:r>
            </a:p>
            <a:p>
              <a:pPr marL="449263" indent="-449263">
                <a:lnSpc>
                  <a:spcPct val="150000"/>
                </a:lnSpc>
                <a:buFont typeface="Wingdings" panose="05000000000000000000" pitchFamily="2" charset="2"/>
                <a:buChar char="§"/>
              </a:pPr>
              <a:r>
                <a:rPr lang="am-ET" sz="1800" dirty="0">
                  <a:solidFill>
                    <a:srgbClr val="034B64"/>
                  </a:solidFill>
                  <a:latin typeface="Century Gothic" panose="020B0502020202020204" pitchFamily="34" charset="0"/>
                  <a:cs typeface="Segoe UI" panose="020B0502040204020203" pitchFamily="34" charset="0"/>
                </a:rPr>
                <a:t>የፋይናንስ ተደራሽነትን ለማሳደግ የሞባይል </a:t>
              </a:r>
              <a:r>
                <a:rPr lang="am-ET" sz="1800" dirty="0" smtClean="0">
                  <a:solidFill>
                    <a:srgbClr val="034B64"/>
                  </a:solidFill>
                  <a:latin typeface="Century Gothic" panose="020B0502020202020204" pitchFamily="34" charset="0"/>
                  <a:cs typeface="Segoe UI" panose="020B0502040204020203" pitchFamily="34" charset="0"/>
                </a:rPr>
                <a:t>ባንኪንግ</a:t>
              </a:r>
              <a:r>
                <a:rPr lang="cy-GB" sz="1800" dirty="0" smtClean="0">
                  <a:solidFill>
                    <a:srgbClr val="034B64"/>
                  </a:solidFill>
                  <a:latin typeface="Century Gothic" panose="020B0502020202020204" pitchFamily="34" charset="0"/>
                  <a:cs typeface="Segoe UI" panose="020B0502040204020203" pitchFamily="34" charset="0"/>
                </a:rPr>
                <a:t>ና የዘመናዊ ቴክኖሎጂ </a:t>
              </a:r>
              <a:r>
                <a:rPr lang="am-ET" sz="1800" dirty="0" smtClean="0">
                  <a:solidFill>
                    <a:srgbClr val="034B64"/>
                  </a:solidFill>
                  <a:latin typeface="Century Gothic" panose="020B0502020202020204" pitchFamily="34" charset="0"/>
                  <a:cs typeface="Segoe UI" panose="020B0502040204020203" pitchFamily="34" charset="0"/>
                </a:rPr>
                <a:t> </a:t>
              </a:r>
              <a:r>
                <a:rPr lang="am-ET" sz="1800" dirty="0">
                  <a:solidFill>
                    <a:srgbClr val="034B64"/>
                  </a:solidFill>
                  <a:latin typeface="Century Gothic" panose="020B0502020202020204" pitchFamily="34" charset="0"/>
                  <a:cs typeface="Segoe UI" panose="020B0502040204020203" pitchFamily="34" charset="0"/>
                </a:rPr>
                <a:t>አገልግሎት እንዲስፋፋ ማገዝ፣</a:t>
              </a:r>
            </a:p>
          </p:txBody>
        </p:sp>
        <p:grpSp>
          <p:nvGrpSpPr>
            <p:cNvPr id="31" name="Group 30">
              <a:extLst>
                <a:ext uri="{FF2B5EF4-FFF2-40B4-BE49-F238E27FC236}">
                  <a16:creationId xmlns="" xmlns:a16="http://schemas.microsoft.com/office/drawing/2014/main" id="{26B1B7D4-48A1-4B5F-8AB6-61CC69D27A0C}"/>
                </a:ext>
              </a:extLst>
            </p:cNvPr>
            <p:cNvGrpSpPr/>
            <p:nvPr/>
          </p:nvGrpSpPr>
          <p:grpSpPr>
            <a:xfrm>
              <a:off x="1043373" y="958786"/>
              <a:ext cx="874768" cy="878381"/>
              <a:chOff x="3763122" y="1852064"/>
              <a:chExt cx="4019536" cy="4036137"/>
            </a:xfrm>
          </p:grpSpPr>
          <p:sp>
            <p:nvSpPr>
              <p:cNvPr id="32" name="Freeform 52">
                <a:extLst>
                  <a:ext uri="{FF2B5EF4-FFF2-40B4-BE49-F238E27FC236}">
                    <a16:creationId xmlns="" xmlns:a16="http://schemas.microsoft.com/office/drawing/2014/main" id="{913E044C-CC3F-44EF-8B31-477F84B89A07}"/>
                  </a:ext>
                </a:extLst>
              </p:cNvPr>
              <p:cNvSpPr>
                <a:spLocks/>
              </p:cNvSpPr>
              <p:nvPr/>
            </p:nvSpPr>
            <p:spPr bwMode="auto">
              <a:xfrm>
                <a:off x="4592007" y="3370652"/>
                <a:ext cx="1199060" cy="2231034"/>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chemeClr val="bg1">
                  <a:lumMod val="85000"/>
                </a:schemeClr>
              </a:solidFill>
              <a:ln>
                <a:solidFill>
                  <a:schemeClr val="bg1">
                    <a:lumMod val="95000"/>
                  </a:schemeClr>
                </a:solid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33" name="Group 32">
                <a:extLst>
                  <a:ext uri="{FF2B5EF4-FFF2-40B4-BE49-F238E27FC236}">
                    <a16:creationId xmlns="" xmlns:a16="http://schemas.microsoft.com/office/drawing/2014/main" id="{CF184EB6-DF6A-45DB-A623-795AC2A11CA9}"/>
                  </a:ext>
                </a:extLst>
              </p:cNvPr>
              <p:cNvGrpSpPr/>
              <p:nvPr/>
            </p:nvGrpSpPr>
            <p:grpSpPr>
              <a:xfrm>
                <a:off x="4310327" y="2607555"/>
                <a:ext cx="2816160" cy="2889781"/>
                <a:chOff x="2983887" y="2297131"/>
                <a:chExt cx="2930416" cy="3007025"/>
              </a:xfrm>
              <a:solidFill>
                <a:srgbClr val="FFFFFF">
                  <a:lumMod val="75000"/>
                </a:srgbClr>
              </a:solidFill>
            </p:grpSpPr>
            <p:sp>
              <p:nvSpPr>
                <p:cNvPr id="76" name="Freeform 45">
                  <a:extLst>
                    <a:ext uri="{FF2B5EF4-FFF2-40B4-BE49-F238E27FC236}">
                      <a16:creationId xmlns="" xmlns:a16="http://schemas.microsoft.com/office/drawing/2014/main" id="{B6FE0A5E-D072-47F2-9BC0-EE112950B568}"/>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rgbClr val="034B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0" name="Freeform 46">
                  <a:extLst>
                    <a:ext uri="{FF2B5EF4-FFF2-40B4-BE49-F238E27FC236}">
                      <a16:creationId xmlns="" xmlns:a16="http://schemas.microsoft.com/office/drawing/2014/main" id="{B54C5469-254B-4095-B84D-F4A26117A091}"/>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2" name="Freeform 47">
                  <a:extLst>
                    <a:ext uri="{FF2B5EF4-FFF2-40B4-BE49-F238E27FC236}">
                      <a16:creationId xmlns="" xmlns:a16="http://schemas.microsoft.com/office/drawing/2014/main" id="{9D31802C-F459-4EBC-9FE0-96080827CB9D}"/>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3" name="Freeform 48">
                  <a:extLst>
                    <a:ext uri="{FF2B5EF4-FFF2-40B4-BE49-F238E27FC236}">
                      <a16:creationId xmlns="" xmlns:a16="http://schemas.microsoft.com/office/drawing/2014/main" id="{A74B9576-DA55-4A76-8562-541791901EDD}"/>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4" name="Freeform 49">
                  <a:extLst>
                    <a:ext uri="{FF2B5EF4-FFF2-40B4-BE49-F238E27FC236}">
                      <a16:creationId xmlns="" xmlns:a16="http://schemas.microsoft.com/office/drawing/2014/main" id="{0FDE6B07-EAA7-4E13-9B81-22F2673AB794}"/>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grpSp>
          <p:sp>
            <p:nvSpPr>
              <p:cNvPr id="34" name="Freeform 51">
                <a:extLst>
                  <a:ext uri="{FF2B5EF4-FFF2-40B4-BE49-F238E27FC236}">
                    <a16:creationId xmlns="" xmlns:a16="http://schemas.microsoft.com/office/drawing/2014/main" id="{A3B85345-8BD5-40E7-927A-B2FEAE21E1C9}"/>
                  </a:ext>
                </a:extLst>
              </p:cNvPr>
              <p:cNvSpPr>
                <a:spLocks/>
              </p:cNvSpPr>
              <p:nvPr/>
            </p:nvSpPr>
            <p:spPr bwMode="auto">
              <a:xfrm>
                <a:off x="4121472" y="2952612"/>
                <a:ext cx="2257281" cy="1515311"/>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5" name="Line 50">
                <a:extLst>
                  <a:ext uri="{FF2B5EF4-FFF2-40B4-BE49-F238E27FC236}">
                    <a16:creationId xmlns="" xmlns:a16="http://schemas.microsoft.com/office/drawing/2014/main" id="{8D01651B-D66B-4D52-984C-683ED0A36E7A}"/>
                  </a:ext>
                </a:extLst>
              </p:cNvPr>
              <p:cNvSpPr>
                <a:spLocks noChangeShapeType="1"/>
              </p:cNvSpPr>
              <p:nvPr/>
            </p:nvSpPr>
            <p:spPr bwMode="auto">
              <a:xfrm>
                <a:off x="6280164" y="4463441"/>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6" name="Line 54">
                <a:extLst>
                  <a:ext uri="{FF2B5EF4-FFF2-40B4-BE49-F238E27FC236}">
                    <a16:creationId xmlns="" xmlns:a16="http://schemas.microsoft.com/office/drawing/2014/main" id="{38C4FF42-3B3B-4D06-99F0-507C6B088087}"/>
                  </a:ext>
                </a:extLst>
              </p:cNvPr>
              <p:cNvSpPr>
                <a:spLocks noChangeShapeType="1"/>
              </p:cNvSpPr>
              <p:nvPr/>
            </p:nvSpPr>
            <p:spPr bwMode="auto">
              <a:xfrm>
                <a:off x="5241791" y="4094057"/>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7" name="Freeform 56">
                <a:extLst>
                  <a:ext uri="{FF2B5EF4-FFF2-40B4-BE49-F238E27FC236}">
                    <a16:creationId xmlns="" xmlns:a16="http://schemas.microsoft.com/office/drawing/2014/main" id="{1021D3D5-67E9-4159-B4FA-72422E718981}"/>
                  </a:ext>
                </a:extLst>
              </p:cNvPr>
              <p:cNvSpPr>
                <a:spLocks/>
              </p:cNvSpPr>
              <p:nvPr/>
            </p:nvSpPr>
            <p:spPr bwMode="auto">
              <a:xfrm>
                <a:off x="4937064" y="4184962"/>
                <a:ext cx="2120922" cy="1277162"/>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9" name="Freeform 55">
                <a:extLst>
                  <a:ext uri="{FF2B5EF4-FFF2-40B4-BE49-F238E27FC236}">
                    <a16:creationId xmlns="" xmlns:a16="http://schemas.microsoft.com/office/drawing/2014/main" id="{93F9EECA-31EA-412B-B4D1-BF31CDD96911}"/>
                  </a:ext>
                </a:extLst>
              </p:cNvPr>
              <p:cNvSpPr>
                <a:spLocks/>
              </p:cNvSpPr>
              <p:nvPr/>
            </p:nvSpPr>
            <p:spPr bwMode="auto">
              <a:xfrm>
                <a:off x="5695679" y="3099214"/>
                <a:ext cx="1719529" cy="2058825"/>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0" name="Freeform 53">
                <a:extLst>
                  <a:ext uri="{FF2B5EF4-FFF2-40B4-BE49-F238E27FC236}">
                    <a16:creationId xmlns="" xmlns:a16="http://schemas.microsoft.com/office/drawing/2014/main" id="{63835303-7D76-4556-B4D9-CF485708C229}"/>
                  </a:ext>
                </a:extLst>
              </p:cNvPr>
              <p:cNvSpPr>
                <a:spLocks/>
              </p:cNvSpPr>
              <p:nvPr/>
            </p:nvSpPr>
            <p:spPr bwMode="auto">
              <a:xfrm>
                <a:off x="5109913" y="2362366"/>
                <a:ext cx="1850125" cy="2105559"/>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41" name="Freeform 74">
                <a:extLst>
                  <a:ext uri="{FF2B5EF4-FFF2-40B4-BE49-F238E27FC236}">
                    <a16:creationId xmlns="" xmlns:a16="http://schemas.microsoft.com/office/drawing/2014/main" id="{13B69AF8-4966-4506-95D7-6D5074B4D589}"/>
                  </a:ext>
                </a:extLst>
              </p:cNvPr>
              <p:cNvSpPr>
                <a:spLocks noEditPoints="1"/>
              </p:cNvSpPr>
              <p:nvPr/>
            </p:nvSpPr>
            <p:spPr bwMode="auto">
              <a:xfrm>
                <a:off x="3763122" y="3197880"/>
                <a:ext cx="313840" cy="249462"/>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2" name="Freeform 75">
                <a:extLst>
                  <a:ext uri="{FF2B5EF4-FFF2-40B4-BE49-F238E27FC236}">
                    <a16:creationId xmlns="" xmlns:a16="http://schemas.microsoft.com/office/drawing/2014/main" id="{595281CD-DF56-47CA-9276-4D782107D220}"/>
                  </a:ext>
                </a:extLst>
              </p:cNvPr>
              <p:cNvSpPr>
                <a:spLocks/>
              </p:cNvSpPr>
              <p:nvPr/>
            </p:nvSpPr>
            <p:spPr bwMode="auto">
              <a:xfrm>
                <a:off x="3822135" y="3460755"/>
                <a:ext cx="195815" cy="13412"/>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3" name="Freeform 76">
                <a:extLst>
                  <a:ext uri="{FF2B5EF4-FFF2-40B4-BE49-F238E27FC236}">
                    <a16:creationId xmlns="" xmlns:a16="http://schemas.microsoft.com/office/drawing/2014/main" id="{931D05E1-6848-4732-AAA9-4CB7E560AA96}"/>
                  </a:ext>
                </a:extLst>
              </p:cNvPr>
              <p:cNvSpPr>
                <a:spLocks/>
              </p:cNvSpPr>
              <p:nvPr/>
            </p:nvSpPr>
            <p:spPr bwMode="auto">
              <a:xfrm>
                <a:off x="3906631" y="3433930"/>
                <a:ext cx="13412" cy="40236"/>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4" name="Oval 77">
                <a:extLst>
                  <a:ext uri="{FF2B5EF4-FFF2-40B4-BE49-F238E27FC236}">
                    <a16:creationId xmlns="" xmlns:a16="http://schemas.microsoft.com/office/drawing/2014/main" id="{832ED5B3-202B-4A9C-972A-040CF94D9C69}"/>
                  </a:ext>
                </a:extLst>
              </p:cNvPr>
              <p:cNvSpPr>
                <a:spLocks noChangeArrowheads="1"/>
              </p:cNvSpPr>
              <p:nvPr/>
            </p:nvSpPr>
            <p:spPr bwMode="auto">
              <a:xfrm>
                <a:off x="3906631" y="3401741"/>
                <a:ext cx="26824" cy="254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7" name="Rectangle 78">
                <a:extLst>
                  <a:ext uri="{FF2B5EF4-FFF2-40B4-BE49-F238E27FC236}">
                    <a16:creationId xmlns="" xmlns:a16="http://schemas.microsoft.com/office/drawing/2014/main" id="{0DB23884-4416-489C-B093-E40E74CA1A20}"/>
                  </a:ext>
                </a:extLst>
              </p:cNvPr>
              <p:cNvSpPr>
                <a:spLocks noChangeArrowheads="1"/>
              </p:cNvSpPr>
              <p:nvPr/>
            </p:nvSpPr>
            <p:spPr bwMode="auto">
              <a:xfrm>
                <a:off x="3769828" y="3381624"/>
                <a:ext cx="300429" cy="13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8" name="Freeform 79">
                <a:extLst>
                  <a:ext uri="{FF2B5EF4-FFF2-40B4-BE49-F238E27FC236}">
                    <a16:creationId xmlns="" xmlns:a16="http://schemas.microsoft.com/office/drawing/2014/main" id="{9AF337BB-4B34-460A-AC6D-C663E1E707AE}"/>
                  </a:ext>
                </a:extLst>
              </p:cNvPr>
              <p:cNvSpPr>
                <a:spLocks noEditPoints="1"/>
              </p:cNvSpPr>
              <p:nvPr/>
            </p:nvSpPr>
            <p:spPr bwMode="auto">
              <a:xfrm>
                <a:off x="3842253" y="3302493"/>
                <a:ext cx="52307" cy="65720"/>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9" name="Freeform 80">
                <a:extLst>
                  <a:ext uri="{FF2B5EF4-FFF2-40B4-BE49-F238E27FC236}">
                    <a16:creationId xmlns="" xmlns:a16="http://schemas.microsoft.com/office/drawing/2014/main" id="{CE2167BF-3E98-4E00-ABC6-74DAED24072B}"/>
                  </a:ext>
                </a:extLst>
              </p:cNvPr>
              <p:cNvSpPr>
                <a:spLocks noEditPoints="1"/>
              </p:cNvSpPr>
              <p:nvPr/>
            </p:nvSpPr>
            <p:spPr bwMode="auto">
              <a:xfrm>
                <a:off x="3906631" y="3263599"/>
                <a:ext cx="52307" cy="104614"/>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0" name="Freeform 81">
                <a:extLst>
                  <a:ext uri="{FF2B5EF4-FFF2-40B4-BE49-F238E27FC236}">
                    <a16:creationId xmlns="" xmlns:a16="http://schemas.microsoft.com/office/drawing/2014/main" id="{67AD81A4-486B-41F1-BBBA-81C181EDB397}"/>
                  </a:ext>
                </a:extLst>
              </p:cNvPr>
              <p:cNvSpPr>
                <a:spLocks noEditPoints="1"/>
              </p:cNvSpPr>
              <p:nvPr/>
            </p:nvSpPr>
            <p:spPr bwMode="auto">
              <a:xfrm>
                <a:off x="3972348" y="3236775"/>
                <a:ext cx="52307" cy="131437"/>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1" name="Rectangle 82">
                <a:extLst>
                  <a:ext uri="{FF2B5EF4-FFF2-40B4-BE49-F238E27FC236}">
                    <a16:creationId xmlns="" xmlns:a16="http://schemas.microsoft.com/office/drawing/2014/main" id="{EFDA5B5B-D3D6-4B12-98BD-309B89498D0D}"/>
                  </a:ext>
                </a:extLst>
              </p:cNvPr>
              <p:cNvSpPr>
                <a:spLocks noChangeArrowheads="1"/>
              </p:cNvSpPr>
              <p:nvPr/>
            </p:nvSpPr>
            <p:spPr bwMode="auto">
              <a:xfrm>
                <a:off x="3815428" y="3236775"/>
                <a:ext cx="13412" cy="131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52" name="Group 51">
                <a:extLst>
                  <a:ext uri="{FF2B5EF4-FFF2-40B4-BE49-F238E27FC236}">
                    <a16:creationId xmlns="" xmlns:a16="http://schemas.microsoft.com/office/drawing/2014/main" id="{B61A4E0C-FE8E-46D6-9071-C955C3F03035}"/>
                  </a:ext>
                </a:extLst>
              </p:cNvPr>
              <p:cNvGrpSpPr>
                <a:grpSpLocks noChangeAspect="1"/>
              </p:cNvGrpSpPr>
              <p:nvPr/>
            </p:nvGrpSpPr>
            <p:grpSpPr>
              <a:xfrm>
                <a:off x="5727082" y="1852064"/>
                <a:ext cx="219636" cy="219636"/>
                <a:chOff x="6523038" y="1803400"/>
                <a:chExt cx="293688" cy="293688"/>
              </a:xfrm>
              <a:solidFill>
                <a:srgbClr val="FFFFFF"/>
              </a:solidFill>
            </p:grpSpPr>
            <p:sp>
              <p:nvSpPr>
                <p:cNvPr id="72" name="Freeform 94">
                  <a:extLst>
                    <a:ext uri="{FF2B5EF4-FFF2-40B4-BE49-F238E27FC236}">
                      <a16:creationId xmlns="" xmlns:a16="http://schemas.microsoft.com/office/drawing/2014/main" id="{D8DDF2D7-0914-4FE3-8EDF-931C8CC7A119}"/>
                    </a:ext>
                  </a:extLst>
                </p:cNvPr>
                <p:cNvSpPr>
                  <a:spLocks noEditPoints="1"/>
                </p:cNvSpPr>
                <p:nvPr/>
              </p:nvSpPr>
              <p:spPr bwMode="auto">
                <a:xfrm>
                  <a:off x="6523038" y="1989138"/>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4" name="Freeform 96">
                  <a:extLst>
                    <a:ext uri="{FF2B5EF4-FFF2-40B4-BE49-F238E27FC236}">
                      <a16:creationId xmlns="" xmlns:a16="http://schemas.microsoft.com/office/drawing/2014/main" id="{3B90DC79-277A-4594-A0A4-E297461F1864}"/>
                    </a:ext>
                  </a:extLst>
                </p:cNvPr>
                <p:cNvSpPr>
                  <a:spLocks noEditPoints="1"/>
                </p:cNvSpPr>
                <p:nvPr/>
              </p:nvSpPr>
              <p:spPr bwMode="auto">
                <a:xfrm>
                  <a:off x="6708775" y="1849438"/>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5" name="Freeform 97">
                  <a:extLst>
                    <a:ext uri="{FF2B5EF4-FFF2-40B4-BE49-F238E27FC236}">
                      <a16:creationId xmlns="" xmlns:a16="http://schemas.microsoft.com/office/drawing/2014/main" id="{36E2E361-D058-4DF0-A6AF-376CA74DAAFB}"/>
                    </a:ext>
                  </a:extLst>
                </p:cNvPr>
                <p:cNvSpPr>
                  <a:spLocks noEditPoints="1"/>
                </p:cNvSpPr>
                <p:nvPr/>
              </p:nvSpPr>
              <p:spPr bwMode="auto">
                <a:xfrm>
                  <a:off x="6662738" y="1803400"/>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3" name="Group 52">
                <a:extLst>
                  <a:ext uri="{FF2B5EF4-FFF2-40B4-BE49-F238E27FC236}">
                    <a16:creationId xmlns="" xmlns:a16="http://schemas.microsoft.com/office/drawing/2014/main" id="{2F6677C1-6E92-4FA1-B80B-3FB4C621435E}"/>
                  </a:ext>
                </a:extLst>
              </p:cNvPr>
              <p:cNvGrpSpPr>
                <a:grpSpLocks noChangeAspect="1"/>
              </p:cNvGrpSpPr>
              <p:nvPr/>
            </p:nvGrpSpPr>
            <p:grpSpPr>
              <a:xfrm>
                <a:off x="7504849" y="3350480"/>
                <a:ext cx="277809" cy="277809"/>
                <a:chOff x="3903073" y="3496769"/>
                <a:chExt cx="360000" cy="360000"/>
              </a:xfrm>
            </p:grpSpPr>
            <p:sp>
              <p:nvSpPr>
                <p:cNvPr id="70" name="Freeform 79">
                  <a:extLst>
                    <a:ext uri="{FF2B5EF4-FFF2-40B4-BE49-F238E27FC236}">
                      <a16:creationId xmlns="" xmlns:a16="http://schemas.microsoft.com/office/drawing/2014/main" id="{E8E64D4F-0641-4F49-8018-F165F069E2E1}"/>
                    </a:ext>
                  </a:extLst>
                </p:cNvPr>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1" name="Freeform 80">
                  <a:extLst>
                    <a:ext uri="{FF2B5EF4-FFF2-40B4-BE49-F238E27FC236}">
                      <a16:creationId xmlns="" xmlns:a16="http://schemas.microsoft.com/office/drawing/2014/main" id="{FF1FB8E2-D6F2-4419-A0B6-B68848C2E0CD}"/>
                    </a:ext>
                  </a:extLst>
                </p:cNvPr>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4" name="Group 53">
                <a:extLst>
                  <a:ext uri="{FF2B5EF4-FFF2-40B4-BE49-F238E27FC236}">
                    <a16:creationId xmlns="" xmlns:a16="http://schemas.microsoft.com/office/drawing/2014/main" id="{ACCF745D-DD77-4CDB-A9EA-B3A0CA001AF0}"/>
                  </a:ext>
                </a:extLst>
              </p:cNvPr>
              <p:cNvGrpSpPr>
                <a:grpSpLocks noChangeAspect="1"/>
              </p:cNvGrpSpPr>
              <p:nvPr/>
            </p:nvGrpSpPr>
            <p:grpSpPr>
              <a:xfrm>
                <a:off x="6761396" y="5610392"/>
                <a:ext cx="223197" cy="277809"/>
                <a:chOff x="5653088" y="1797050"/>
                <a:chExt cx="298450" cy="371475"/>
              </a:xfrm>
              <a:solidFill>
                <a:srgbClr val="FFFFFF"/>
              </a:solidFill>
            </p:grpSpPr>
            <p:sp>
              <p:nvSpPr>
                <p:cNvPr id="58" name="Freeform 84">
                  <a:extLst>
                    <a:ext uri="{FF2B5EF4-FFF2-40B4-BE49-F238E27FC236}">
                      <a16:creationId xmlns="" xmlns:a16="http://schemas.microsoft.com/office/drawing/2014/main" id="{579F3CF8-92A2-4F60-8E8E-C1C4ACBB3AD7}"/>
                    </a:ext>
                  </a:extLst>
                </p:cNvPr>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9" name="Freeform 85">
                  <a:extLst>
                    <a:ext uri="{FF2B5EF4-FFF2-40B4-BE49-F238E27FC236}">
                      <a16:creationId xmlns="" xmlns:a16="http://schemas.microsoft.com/office/drawing/2014/main" id="{C04C48A8-A672-4C2D-9FCE-3DF98A61C7DC}"/>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0" name="Freeform 86">
                  <a:extLst>
                    <a:ext uri="{FF2B5EF4-FFF2-40B4-BE49-F238E27FC236}">
                      <a16:creationId xmlns="" xmlns:a16="http://schemas.microsoft.com/office/drawing/2014/main" id="{1643D1A0-A6F2-473F-82A3-F30B37FA36B8}"/>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1" name="Freeform 87">
                  <a:extLst>
                    <a:ext uri="{FF2B5EF4-FFF2-40B4-BE49-F238E27FC236}">
                      <a16:creationId xmlns="" xmlns:a16="http://schemas.microsoft.com/office/drawing/2014/main" id="{B67305AE-0F28-4782-9DBA-33FF16775462}"/>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2" name="Freeform 88">
                  <a:extLst>
                    <a:ext uri="{FF2B5EF4-FFF2-40B4-BE49-F238E27FC236}">
                      <a16:creationId xmlns="" xmlns:a16="http://schemas.microsoft.com/office/drawing/2014/main" id="{E379222D-C1B5-419A-9FF0-F0D3FA169CE2}"/>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3" name="Freeform 89">
                  <a:extLst>
                    <a:ext uri="{FF2B5EF4-FFF2-40B4-BE49-F238E27FC236}">
                      <a16:creationId xmlns="" xmlns:a16="http://schemas.microsoft.com/office/drawing/2014/main" id="{93A732AC-C85F-48A2-9201-EE9CD273A0A1}"/>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4" name="Freeform 90">
                  <a:extLst>
                    <a:ext uri="{FF2B5EF4-FFF2-40B4-BE49-F238E27FC236}">
                      <a16:creationId xmlns="" xmlns:a16="http://schemas.microsoft.com/office/drawing/2014/main" id="{901A7BD9-F2EF-4563-894E-E64CD6483FB1}"/>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5" name="Freeform 91">
                  <a:extLst>
                    <a:ext uri="{FF2B5EF4-FFF2-40B4-BE49-F238E27FC236}">
                      <a16:creationId xmlns="" xmlns:a16="http://schemas.microsoft.com/office/drawing/2014/main" id="{263B4297-FD37-4FC0-AB98-AB2BAA823297}"/>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6" name="Freeform 92">
                  <a:extLst>
                    <a:ext uri="{FF2B5EF4-FFF2-40B4-BE49-F238E27FC236}">
                      <a16:creationId xmlns="" xmlns:a16="http://schemas.microsoft.com/office/drawing/2014/main" id="{BFA31FAB-B61D-4264-80A6-44C8BA1179F9}"/>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7" name="Freeform 93">
                  <a:extLst>
                    <a:ext uri="{FF2B5EF4-FFF2-40B4-BE49-F238E27FC236}">
                      <a16:creationId xmlns="" xmlns:a16="http://schemas.microsoft.com/office/drawing/2014/main" id="{63CFD744-B2D5-4873-AF28-797705A46A4D}"/>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8" name="Freeform 94">
                  <a:extLst>
                    <a:ext uri="{FF2B5EF4-FFF2-40B4-BE49-F238E27FC236}">
                      <a16:creationId xmlns="" xmlns:a16="http://schemas.microsoft.com/office/drawing/2014/main" id="{F2E9E1B9-B8A4-444F-A8F1-9609C6C7A3F2}"/>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9" name="Freeform 95">
                  <a:extLst>
                    <a:ext uri="{FF2B5EF4-FFF2-40B4-BE49-F238E27FC236}">
                      <a16:creationId xmlns="" xmlns:a16="http://schemas.microsoft.com/office/drawing/2014/main" id="{34653CDB-47E0-47E7-927F-E5E6DA22EB45}"/>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5" name="Group 54">
                <a:extLst>
                  <a:ext uri="{FF2B5EF4-FFF2-40B4-BE49-F238E27FC236}">
                    <a16:creationId xmlns="" xmlns:a16="http://schemas.microsoft.com/office/drawing/2014/main" id="{F71F15A3-36D7-4805-9123-C35141A3F9A9}"/>
                  </a:ext>
                </a:extLst>
              </p:cNvPr>
              <p:cNvGrpSpPr>
                <a:grpSpLocks noChangeAspect="1"/>
              </p:cNvGrpSpPr>
              <p:nvPr/>
            </p:nvGrpSpPr>
            <p:grpSpPr>
              <a:xfrm>
                <a:off x="4414827" y="5477869"/>
                <a:ext cx="266393" cy="266392"/>
                <a:chOff x="2182813" y="2376488"/>
                <a:chExt cx="371476" cy="371475"/>
              </a:xfrm>
              <a:solidFill>
                <a:srgbClr val="FFFFFF"/>
              </a:solidFill>
            </p:grpSpPr>
            <p:sp>
              <p:nvSpPr>
                <p:cNvPr id="56" name="Freeform 101">
                  <a:extLst>
                    <a:ext uri="{FF2B5EF4-FFF2-40B4-BE49-F238E27FC236}">
                      <a16:creationId xmlns="" xmlns:a16="http://schemas.microsoft.com/office/drawing/2014/main" id="{C4242493-723D-4CDA-BF1A-C5EBA141BC13}"/>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7" name="Freeform 102">
                  <a:extLst>
                    <a:ext uri="{FF2B5EF4-FFF2-40B4-BE49-F238E27FC236}">
                      <a16:creationId xmlns="" xmlns:a16="http://schemas.microsoft.com/office/drawing/2014/main" id="{4B583481-7BEC-45A5-8010-7FAB83845D66}"/>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sp>
          <p:nvSpPr>
            <p:cNvPr id="7" name="Rectangle 6">
              <a:extLst>
                <a:ext uri="{FF2B5EF4-FFF2-40B4-BE49-F238E27FC236}">
                  <a16:creationId xmlns="" xmlns:a16="http://schemas.microsoft.com/office/drawing/2014/main" id="{62C06062-01F2-48A4-8075-0D3D0D912C62}"/>
                </a:ext>
              </a:extLst>
            </p:cNvPr>
            <p:cNvSpPr/>
            <p:nvPr/>
          </p:nvSpPr>
          <p:spPr>
            <a:xfrm>
              <a:off x="1794894" y="876593"/>
              <a:ext cx="7004225" cy="1338828"/>
            </a:xfrm>
            <a:prstGeom prst="rect">
              <a:avLst/>
            </a:prstGeom>
          </p:spPr>
          <p:txBody>
            <a:bodyPr wrap="square">
              <a:spAutoFit/>
            </a:bodyPr>
            <a:lstStyle/>
            <a:p>
              <a:pPr>
                <a:lnSpc>
                  <a:spcPct val="150000"/>
                </a:lnSpc>
              </a:pPr>
              <a:r>
                <a:rPr lang="am-ET" sz="1800" b="1" dirty="0">
                  <a:solidFill>
                    <a:srgbClr val="034B64"/>
                  </a:solidFill>
                  <a:latin typeface="Century Gothic" panose="020B0502020202020204" pitchFamily="34" charset="0"/>
                  <a:cs typeface="Segoe UI" panose="020B0502040204020203" pitchFamily="34" charset="0"/>
                </a:rPr>
                <a:t>የአገር </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ውስጥ</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 ቁጠባን</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 ለማሳደግና</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 </a:t>
              </a:r>
              <a:r>
                <a:rPr lang="am-ET" sz="1800" b="1" dirty="0">
                  <a:solidFill>
                    <a:srgbClr val="034B64"/>
                  </a:solidFill>
                  <a:latin typeface="Century Gothic" panose="020B0502020202020204" pitchFamily="34" charset="0"/>
                  <a:cs typeface="Segoe UI" panose="020B0502040204020203" pitchFamily="34" charset="0"/>
                </a:rPr>
                <a:t>የፋይናንስ </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ተደራሽነትን </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ለማጎልበት</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 </a:t>
              </a:r>
              <a:r>
                <a:rPr lang="am-ET" sz="1800" b="1" dirty="0">
                  <a:solidFill>
                    <a:srgbClr val="034B64"/>
                  </a:solidFill>
                  <a:latin typeface="Century Gothic" panose="020B0502020202020204" pitchFamily="34" charset="0"/>
                  <a:cs typeface="Segoe UI" panose="020B0502040204020203" pitchFamily="34" charset="0"/>
                </a:rPr>
                <a:t>የሚያስችሉ </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የፋይናንስና</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 የካፒታል</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 ገበያ</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 ደረጃ</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 በደረጃ</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 ተግባራዊ</a:t>
              </a:r>
              <a:r>
                <a:rPr lang="en-US" sz="1800" b="1" dirty="0" smtClean="0">
                  <a:solidFill>
                    <a:srgbClr val="034B64"/>
                  </a:solidFill>
                  <a:latin typeface="Century Gothic" panose="020B0502020202020204" pitchFamily="34" charset="0"/>
                  <a:cs typeface="Segoe UI" panose="020B0502040204020203" pitchFamily="34" charset="0"/>
                </a:rPr>
                <a:t>  </a:t>
              </a:r>
              <a:r>
                <a:rPr lang="am-ET" sz="1800" b="1" dirty="0" smtClean="0">
                  <a:solidFill>
                    <a:srgbClr val="034B64"/>
                  </a:solidFill>
                  <a:latin typeface="Century Gothic" panose="020B0502020202020204" pitchFamily="34" charset="0"/>
                  <a:cs typeface="Segoe UI" panose="020B0502040204020203" pitchFamily="34" charset="0"/>
                </a:rPr>
                <a:t> </a:t>
              </a:r>
              <a:r>
                <a:rPr lang="cy-GB" sz="1800" b="1" dirty="0" smtClean="0">
                  <a:solidFill>
                    <a:srgbClr val="034B64"/>
                  </a:solidFill>
                  <a:latin typeface="Century Gothic" panose="020B0502020202020204" pitchFamily="34" charset="0"/>
                  <a:cs typeface="Segoe UI" panose="020B0502040204020203" pitchFamily="34" charset="0"/>
                </a:rPr>
                <a:t>ማድ</a:t>
              </a:r>
              <a:r>
                <a:rPr lang="am-ET" sz="1800" b="1" dirty="0" smtClean="0">
                  <a:solidFill>
                    <a:srgbClr val="034B64"/>
                  </a:solidFill>
                  <a:latin typeface="Century Gothic" panose="020B0502020202020204" pitchFamily="34" charset="0"/>
                  <a:cs typeface="Segoe UI" panose="020B0502040204020203" pitchFamily="34" charset="0"/>
                </a:rPr>
                <a:t>ረ</a:t>
              </a:r>
              <a:r>
                <a:rPr lang="cy-GB" sz="1800" b="1" dirty="0" smtClean="0">
                  <a:solidFill>
                    <a:srgbClr val="034B64"/>
                  </a:solidFill>
                  <a:latin typeface="Century Gothic" panose="020B0502020202020204" pitchFamily="34" charset="0"/>
                  <a:cs typeface="Segoe UI" panose="020B0502040204020203" pitchFamily="34" charset="0"/>
                </a:rPr>
                <a:t>ግ</a:t>
              </a:r>
              <a:r>
                <a:rPr lang="am-ET" sz="1800" b="1" dirty="0" smtClean="0">
                  <a:solidFill>
                    <a:srgbClr val="034B64"/>
                  </a:solidFill>
                  <a:latin typeface="Century Gothic" panose="020B0502020202020204" pitchFamily="34" charset="0"/>
                  <a:cs typeface="Segoe UI" panose="020B0502040204020203" pitchFamily="34" charset="0"/>
                </a:rPr>
                <a:t>፡፡ </a:t>
              </a:r>
              <a:endParaRPr lang="en-US" sz="1800" b="1" dirty="0" smtClean="0">
                <a:solidFill>
                  <a:srgbClr val="034B64"/>
                </a:solidFill>
                <a:latin typeface="Century Gothic" panose="020B0502020202020204" pitchFamily="34" charset="0"/>
                <a:cs typeface="Segoe UI" panose="020B0502040204020203" pitchFamily="34" charset="0"/>
              </a:endParaRPr>
            </a:p>
            <a:p>
              <a:pPr>
                <a:lnSpc>
                  <a:spcPct val="150000"/>
                </a:lnSpc>
              </a:pPr>
              <a:r>
                <a:rPr lang="am-ET" sz="1800" dirty="0" smtClean="0">
                  <a:solidFill>
                    <a:srgbClr val="034B64"/>
                  </a:solidFill>
                  <a:latin typeface="Century Gothic" panose="020B0502020202020204" pitchFamily="34" charset="0"/>
                  <a:cs typeface="Segoe UI" panose="020B0502040204020203" pitchFamily="34" charset="0"/>
                </a:rPr>
                <a:t>እነዚህ </a:t>
              </a:r>
              <a:r>
                <a:rPr lang="am-ET" sz="1800" dirty="0">
                  <a:solidFill>
                    <a:srgbClr val="034B64"/>
                  </a:solidFill>
                  <a:latin typeface="Century Gothic" panose="020B0502020202020204" pitchFamily="34" charset="0"/>
                  <a:cs typeface="Segoe UI" panose="020B0502040204020203" pitchFamily="34" charset="0"/>
                </a:rPr>
                <a:t>የማሻሻያ እርምጃዎችም የሚከተሉትን ያካትታሉ፣</a:t>
              </a:r>
              <a:endParaRPr lang="en-GB" sz="1800" dirty="0">
                <a:solidFill>
                  <a:srgbClr val="034B64"/>
                </a:solidFill>
                <a:latin typeface="Century Gothic" panose="020B0502020202020204" pitchFamily="34" charset="0"/>
                <a:cs typeface="Segoe UI" panose="020B0502040204020203" pitchFamily="34" charset="0"/>
              </a:endParaRPr>
            </a:p>
          </p:txBody>
        </p:sp>
        <p:sp>
          <p:nvSpPr>
            <p:cNvPr id="73" name="TextBox 72">
              <a:extLst>
                <a:ext uri="{FF2B5EF4-FFF2-40B4-BE49-F238E27FC236}">
                  <a16:creationId xmlns="" xmlns:a16="http://schemas.microsoft.com/office/drawing/2014/main" id="{DF8ED7DF-2124-43F8-9BD2-C79873FCBD0F}"/>
                </a:ext>
              </a:extLst>
            </p:cNvPr>
            <p:cNvSpPr txBox="1"/>
            <p:nvPr/>
          </p:nvSpPr>
          <p:spPr>
            <a:xfrm>
              <a:off x="1355592" y="1297356"/>
              <a:ext cx="285656" cy="307777"/>
            </a:xfrm>
            <a:prstGeom prst="rect">
              <a:avLst/>
            </a:prstGeom>
            <a:noFill/>
          </p:spPr>
          <p:txBody>
            <a:bodyPr wrap="none" rtlCol="0">
              <a:spAutoFit/>
            </a:bodyPr>
            <a:lstStyle/>
            <a:p>
              <a:r>
                <a:rPr lang="en-GB" b="1" dirty="0">
                  <a:solidFill>
                    <a:srgbClr val="034B64"/>
                  </a:solidFill>
                  <a:latin typeface="Century Gothic" panose="020B0502020202020204" pitchFamily="34" charset="0"/>
                </a:rPr>
                <a:t>5</a:t>
              </a:r>
            </a:p>
          </p:txBody>
        </p:sp>
      </p:grpSp>
      <p:grpSp>
        <p:nvGrpSpPr>
          <p:cNvPr id="77" name="Group 76">
            <a:extLst>
              <a:ext uri="{FF2B5EF4-FFF2-40B4-BE49-F238E27FC236}">
                <a16:creationId xmlns="" xmlns:a16="http://schemas.microsoft.com/office/drawing/2014/main" id="{5024B2D8-32E4-43F5-A93F-8DFCA32950D6}"/>
              </a:ext>
            </a:extLst>
          </p:cNvPr>
          <p:cNvGrpSpPr/>
          <p:nvPr/>
        </p:nvGrpSpPr>
        <p:grpSpPr>
          <a:xfrm>
            <a:off x="8563755" y="318903"/>
            <a:ext cx="420428" cy="366088"/>
            <a:chOff x="8563755" y="318903"/>
            <a:chExt cx="420428" cy="366088"/>
          </a:xfrm>
        </p:grpSpPr>
        <p:sp>
          <p:nvSpPr>
            <p:cNvPr id="78" name="Rectangle: Rounded Corners 10">
              <a:extLst>
                <a:ext uri="{FF2B5EF4-FFF2-40B4-BE49-F238E27FC236}">
                  <a16:creationId xmlns="" xmlns:a16="http://schemas.microsoft.com/office/drawing/2014/main" id="{30654664-104D-4373-B82F-59173E0BD08C}"/>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79" name="Rectangle: Rounded Corners 11">
              <a:extLst>
                <a:ext uri="{FF2B5EF4-FFF2-40B4-BE49-F238E27FC236}">
                  <a16:creationId xmlns="" xmlns:a16="http://schemas.microsoft.com/office/drawing/2014/main" id="{4235A773-A333-4E72-A4FC-2438B66C9816}"/>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81" name="Group 80">
              <a:extLst>
                <a:ext uri="{FF2B5EF4-FFF2-40B4-BE49-F238E27FC236}">
                  <a16:creationId xmlns="" xmlns:a16="http://schemas.microsoft.com/office/drawing/2014/main" id="{00B13FFA-7644-43F1-B690-339C3B8211CD}"/>
                </a:ext>
              </a:extLst>
            </p:cNvPr>
            <p:cNvGrpSpPr/>
            <p:nvPr/>
          </p:nvGrpSpPr>
          <p:grpSpPr>
            <a:xfrm>
              <a:off x="8715521" y="415630"/>
              <a:ext cx="166991" cy="155987"/>
              <a:chOff x="4141788" y="3251201"/>
              <a:chExt cx="346075" cy="355600"/>
            </a:xfrm>
          </p:grpSpPr>
          <p:sp>
            <p:nvSpPr>
              <p:cNvPr id="85" name="Rectangle 84">
                <a:extLst>
                  <a:ext uri="{FF2B5EF4-FFF2-40B4-BE49-F238E27FC236}">
                    <a16:creationId xmlns="" xmlns:a16="http://schemas.microsoft.com/office/drawing/2014/main" id="{D82536E3-8C4F-42F5-8998-8AC9870920CD}"/>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6" name="Rectangle 85">
                <a:extLst>
                  <a:ext uri="{FF2B5EF4-FFF2-40B4-BE49-F238E27FC236}">
                    <a16:creationId xmlns="" xmlns:a16="http://schemas.microsoft.com/office/drawing/2014/main" id="{3981C82A-E01C-4DB8-9E9B-23868D45982F}"/>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7" name="Rectangle 86">
                <a:extLst>
                  <a:ext uri="{FF2B5EF4-FFF2-40B4-BE49-F238E27FC236}">
                    <a16:creationId xmlns="" xmlns:a16="http://schemas.microsoft.com/office/drawing/2014/main" id="{2E82DFF9-5393-47F3-8E73-2E9283518923}"/>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8" name="Line 21">
                <a:extLst>
                  <a:ext uri="{FF2B5EF4-FFF2-40B4-BE49-F238E27FC236}">
                    <a16:creationId xmlns="" xmlns:a16="http://schemas.microsoft.com/office/drawing/2014/main" id="{CCE91AA2-2805-43ED-A08F-EEA49B9F3063}"/>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9" name="Freeform 213">
                <a:extLst>
                  <a:ext uri="{FF2B5EF4-FFF2-40B4-BE49-F238E27FC236}">
                    <a16:creationId xmlns="" xmlns:a16="http://schemas.microsoft.com/office/drawing/2014/main" id="{FF04DACD-CF4B-4402-936B-D33E651FFA36}"/>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14830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Rectangle 1">
            <a:extLst>
              <a:ext uri="{FF2B5EF4-FFF2-40B4-BE49-F238E27FC236}">
                <a16:creationId xmlns="" xmlns:a16="http://schemas.microsoft.com/office/drawing/2014/main" id="{A9DEB6F3-ED09-4ADA-8802-80AE3D84B659}"/>
              </a:ext>
            </a:extLst>
          </p:cNvPr>
          <p:cNvSpPr/>
          <p:nvPr/>
        </p:nvSpPr>
        <p:spPr>
          <a:xfrm>
            <a:off x="806825" y="896951"/>
            <a:ext cx="8250008" cy="3936014"/>
          </a:xfrm>
          <a:prstGeom prst="rect">
            <a:avLst/>
          </a:prstGeom>
          <a:solidFill>
            <a:schemeClr val="bg1">
              <a:lumMod val="95000"/>
            </a:schemeClr>
          </a:solidFill>
        </p:spPr>
        <p:txBody>
          <a:bodyPr wrap="square">
            <a:spAutoFit/>
          </a:bodyPr>
          <a:lstStyle/>
          <a:p>
            <a:pPr marL="342900" indent="-342900">
              <a:lnSpc>
                <a:spcPct val="150000"/>
              </a:lnSpc>
              <a:buClr>
                <a:srgbClr val="034B6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የቢሮክራሲና የቁጥጥር ስርዓትን ማሳለጥ፣</a:t>
            </a:r>
          </a:p>
          <a:p>
            <a:pPr marL="342900" indent="-342900">
              <a:lnSpc>
                <a:spcPct val="150000"/>
              </a:lnSpc>
              <a:buClr>
                <a:srgbClr val="034B64"/>
              </a:buClr>
              <a:buFont typeface="Arial" panose="020B0604020202020204" pitchFamily="34" charset="0"/>
              <a:buChar char="•"/>
            </a:pPr>
            <a:r>
              <a:rPr lang="en-US" dirty="0" smtClean="0">
                <a:solidFill>
                  <a:srgbClr val="034B64"/>
                </a:solidFill>
                <a:latin typeface="Century Gothic" panose="020B0502020202020204" pitchFamily="34" charset="0"/>
                <a:cs typeface="Segoe UI" panose="020B0502040204020203" pitchFamily="34" charset="0"/>
              </a:rPr>
              <a:t>በመንግሥት  ተ</a:t>
            </a:r>
            <a:r>
              <a:rPr lang="en-US" dirty="0" smtClean="0"/>
              <a:t>ቋማት </a:t>
            </a:r>
            <a:r>
              <a:rPr lang="am-ET" dirty="0" smtClean="0">
                <a:solidFill>
                  <a:srgbClr val="034B64"/>
                </a:solidFill>
                <a:latin typeface="Century Gothic" panose="020B0502020202020204" pitchFamily="34" charset="0"/>
                <a:cs typeface="Segoe UI" panose="020B0502040204020203" pitchFamily="34" charset="0"/>
              </a:rPr>
              <a:t>መልካም </a:t>
            </a:r>
            <a:r>
              <a:rPr lang="am-ET" dirty="0">
                <a:solidFill>
                  <a:srgbClr val="034B64"/>
                </a:solidFill>
                <a:latin typeface="Century Gothic" panose="020B0502020202020204" pitchFamily="34" charset="0"/>
                <a:cs typeface="Segoe UI" panose="020B0502040204020203" pitchFamily="34" charset="0"/>
              </a:rPr>
              <a:t>አስተዳደርን </a:t>
            </a:r>
            <a:r>
              <a:rPr lang="am-ET" dirty="0" smtClean="0">
                <a:solidFill>
                  <a:srgbClr val="034B64"/>
                </a:solidFill>
                <a:latin typeface="Century Gothic" panose="020B0502020202020204" pitchFamily="34" charset="0"/>
                <a:cs typeface="Segoe UI" panose="020B0502040204020203" pitchFamily="34" charset="0"/>
              </a:rPr>
              <a:t>ማ</a:t>
            </a:r>
            <a:r>
              <a:rPr lang="cy-GB" dirty="0" smtClean="0">
                <a:solidFill>
                  <a:srgbClr val="034B64"/>
                </a:solidFill>
                <a:latin typeface="Century Gothic" panose="020B0502020202020204" pitchFamily="34" charset="0"/>
                <a:cs typeface="Segoe UI" panose="020B0502040204020203" pitchFamily="34" charset="0"/>
              </a:rPr>
              <a:t>ስፈን</a:t>
            </a:r>
            <a:r>
              <a:rPr lang="en-US" dirty="0" smtClean="0">
                <a:solidFill>
                  <a:srgbClr val="034B64"/>
                </a:solidFill>
                <a:latin typeface="Century Gothic" panose="020B0502020202020204" pitchFamily="34" charset="0"/>
                <a:cs typeface="Segoe UI" panose="020B0502040204020203" pitchFamily="34" charset="0"/>
              </a:rPr>
              <a:t>፣</a:t>
            </a:r>
          </a:p>
          <a:p>
            <a:pPr marL="342900" indent="-342900">
              <a:lnSpc>
                <a:spcPct val="150000"/>
              </a:lnSpc>
              <a:buClr>
                <a:srgbClr val="034B6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የኤሌክትሪክ ኃይል አቅርቦትን </a:t>
            </a:r>
            <a:r>
              <a:rPr lang="am-ET" dirty="0" smtClean="0">
                <a:solidFill>
                  <a:srgbClr val="034B64"/>
                </a:solidFill>
                <a:latin typeface="Century Gothic" panose="020B0502020202020204" pitchFamily="34" charset="0"/>
                <a:cs typeface="Segoe UI" panose="020B0502040204020203" pitchFamily="34" charset="0"/>
              </a:rPr>
              <a:t>ማሻሻል</a:t>
            </a:r>
            <a:r>
              <a:rPr lang="en-US" dirty="0" smtClean="0">
                <a:solidFill>
                  <a:srgbClr val="034B64"/>
                </a:solidFill>
                <a:latin typeface="Century Gothic" panose="020B0502020202020204" pitchFamily="34" charset="0"/>
                <a:cs typeface="Segoe UI" panose="020B0502040204020203" pitchFamily="34" charset="0"/>
              </a:rPr>
              <a:t>፣ ለዚህም  </a:t>
            </a:r>
          </a:p>
          <a:p>
            <a:pPr marL="457200" lvl="1" indent="-228600">
              <a:lnSpc>
                <a:spcPct val="150000"/>
              </a:lnSpc>
              <a:buClr>
                <a:srgbClr val="034B64"/>
              </a:buClr>
              <a:buFont typeface="Wingdings" panose="05000000000000000000" pitchFamily="2" charset="2"/>
              <a:buChar char="ü"/>
            </a:pPr>
            <a:r>
              <a:rPr lang="am-ET" dirty="0">
                <a:solidFill>
                  <a:srgbClr val="034B64"/>
                </a:solidFill>
                <a:latin typeface="Century Gothic" panose="020B0502020202020204" pitchFamily="34" charset="0"/>
                <a:cs typeface="Segoe UI" panose="020B0502040204020203" pitchFamily="34" charset="0"/>
              </a:rPr>
              <a:t>የኢትዮጵያ ኤሌክትሪክ ኃይልና የኢትዮጵያ ኤሌክትሪክ ዩቲሊቴ መ/ቤቶችን አገልግሎት አሰጣጥ፤ ማነጅመንትና </a:t>
            </a:r>
            <a:r>
              <a:rPr lang="am-ET" dirty="0" smtClean="0">
                <a:solidFill>
                  <a:srgbClr val="034B64"/>
                </a:solidFill>
                <a:latin typeface="Century Gothic" panose="020B0502020202020204" pitchFamily="34" charset="0"/>
                <a:cs typeface="Segoe UI" panose="020B0502040204020203" pitchFamily="34" charset="0"/>
              </a:rPr>
              <a:t>አሰራር</a:t>
            </a:r>
            <a:r>
              <a:rPr lang="cy-GB" dirty="0">
                <a:solidFill>
                  <a:srgbClr val="034B64"/>
                </a:solidFill>
                <a:latin typeface="Century Gothic" panose="020B0502020202020204" pitchFamily="34" charset="0"/>
                <a:cs typeface="Segoe UI" panose="020B0502040204020203" pitchFamily="34" charset="0"/>
              </a:rPr>
              <a:t>ን</a:t>
            </a:r>
            <a:r>
              <a:rPr lang="am-ET" dirty="0" smtClean="0">
                <a:solidFill>
                  <a:srgbClr val="034B64"/>
                </a:solidFill>
                <a:latin typeface="Century Gothic" panose="020B0502020202020204" pitchFamily="34" charset="0"/>
                <a:cs typeface="Segoe UI" panose="020B0502040204020203" pitchFamily="34" charset="0"/>
              </a:rPr>
              <a:t> ማዘመን </a:t>
            </a:r>
            <a:endParaRPr lang="en-US" dirty="0">
              <a:solidFill>
                <a:srgbClr val="034B64"/>
              </a:solidFill>
              <a:latin typeface="Century Gothic" panose="020B0502020202020204" pitchFamily="34" charset="0"/>
              <a:cs typeface="Segoe UI" panose="020B0502040204020203" pitchFamily="34" charset="0"/>
            </a:endParaRPr>
          </a:p>
          <a:p>
            <a:pPr marL="457200" lvl="1" indent="-228600">
              <a:lnSpc>
                <a:spcPct val="150000"/>
              </a:lnSpc>
              <a:buClr>
                <a:srgbClr val="034B64"/>
              </a:buClr>
              <a:buFont typeface="Wingdings" panose="05000000000000000000" pitchFamily="2" charset="2"/>
              <a:buChar char="ü"/>
            </a:pPr>
            <a:r>
              <a:rPr lang="en-US" dirty="0" smtClean="0">
                <a:solidFill>
                  <a:srgbClr val="034B64"/>
                </a:solidFill>
                <a:latin typeface="Century Gothic" panose="020B0502020202020204" pitchFamily="34" charset="0"/>
                <a:cs typeface="Segoe UI" panose="020B0502040204020203" pitchFamily="34" charset="0"/>
              </a:rPr>
              <a:t>የአገልግሎት ታሪፍ </a:t>
            </a:r>
            <a:r>
              <a:rPr lang="en-US" dirty="0" err="1" smtClean="0">
                <a:solidFill>
                  <a:srgbClr val="034B64"/>
                </a:solidFill>
                <a:latin typeface="Century Gothic" panose="020B0502020202020204" pitchFamily="34" charset="0"/>
                <a:cs typeface="Segoe UI" panose="020B0502040204020203" pitchFamily="34" charset="0"/>
              </a:rPr>
              <a:t>ሥርዓትን</a:t>
            </a:r>
            <a:r>
              <a:rPr lang="en-US" dirty="0" smtClean="0">
                <a:solidFill>
                  <a:srgbClr val="034B64"/>
                </a:solidFill>
                <a:latin typeface="Century Gothic" panose="020B0502020202020204" pitchFamily="34" charset="0"/>
                <a:cs typeface="Segoe UI" panose="020B0502040204020203" pitchFamily="34" charset="0"/>
              </a:rPr>
              <a:t> </a:t>
            </a:r>
            <a:r>
              <a:rPr lang="en-US" dirty="0" err="1" smtClean="0">
                <a:solidFill>
                  <a:srgbClr val="034B64"/>
                </a:solidFill>
                <a:latin typeface="Century Gothic" panose="020B0502020202020204" pitchFamily="34" charset="0"/>
                <a:cs typeface="Segoe UI" panose="020B0502040204020203" pitchFamily="34" charset="0"/>
              </a:rPr>
              <a:t>በማሻሻል</a:t>
            </a:r>
            <a:r>
              <a:rPr lang="en-US" dirty="0" smtClean="0">
                <a:solidFill>
                  <a:srgbClr val="034B64"/>
                </a:solidFill>
                <a:latin typeface="Century Gothic" panose="020B0502020202020204" pitchFamily="34" charset="0"/>
                <a:cs typeface="Segoe UI" panose="020B0502040204020203" pitchFamily="34" charset="0"/>
              </a:rPr>
              <a:t> </a:t>
            </a:r>
            <a:r>
              <a:rPr lang="en-US" dirty="0" err="1" smtClean="0">
                <a:solidFill>
                  <a:srgbClr val="034B64"/>
                </a:solidFill>
                <a:latin typeface="Century Gothic" panose="020B0502020202020204" pitchFamily="34" charset="0"/>
                <a:cs typeface="Segoe UI" panose="020B0502040204020203" pitchFamily="34" charset="0"/>
              </a:rPr>
              <a:t>ቀስ</a:t>
            </a:r>
            <a:r>
              <a:rPr lang="en-US" dirty="0" smtClean="0">
                <a:solidFill>
                  <a:srgbClr val="034B64"/>
                </a:solidFill>
                <a:latin typeface="Century Gothic" panose="020B0502020202020204" pitchFamily="34" charset="0"/>
                <a:cs typeface="Segoe UI" panose="020B0502040204020203" pitchFamily="34" charset="0"/>
              </a:rPr>
              <a:t> </a:t>
            </a:r>
            <a:r>
              <a:rPr lang="en-US" dirty="0" err="1" smtClean="0">
                <a:solidFill>
                  <a:srgbClr val="034B64"/>
                </a:solidFill>
                <a:latin typeface="Century Gothic" panose="020B0502020202020204" pitchFamily="34" charset="0"/>
                <a:cs typeface="Segoe UI" panose="020B0502040204020203" pitchFamily="34" charset="0"/>
              </a:rPr>
              <a:t>በቀስ</a:t>
            </a:r>
            <a:r>
              <a:rPr lang="en-US" dirty="0" smtClean="0">
                <a:solidFill>
                  <a:srgbClr val="034B64"/>
                </a:solidFill>
                <a:latin typeface="Century Gothic" panose="020B0502020202020204" pitchFamily="34" charset="0"/>
                <a:cs typeface="Segoe UI" panose="020B0502040204020203" pitchFamily="34" charset="0"/>
              </a:rPr>
              <a:t>   </a:t>
            </a:r>
            <a:r>
              <a:rPr lang="en-US" dirty="0" err="1" smtClean="0">
                <a:solidFill>
                  <a:srgbClr val="034B64"/>
                </a:solidFill>
                <a:latin typeface="Century Gothic" panose="020B0502020202020204" pitchFamily="34" charset="0"/>
                <a:cs typeface="Segoe UI" panose="020B0502040204020203" pitchFamily="34" charset="0"/>
              </a:rPr>
              <a:t>ወጪን</a:t>
            </a:r>
            <a:r>
              <a:rPr lang="en-US" dirty="0" smtClean="0">
                <a:solidFill>
                  <a:srgbClr val="034B64"/>
                </a:solidFill>
                <a:latin typeface="Century Gothic" panose="020B0502020202020204" pitchFamily="34" charset="0"/>
                <a:cs typeface="Segoe UI" panose="020B0502040204020203" pitchFamily="34" charset="0"/>
              </a:rPr>
              <a:t>  </a:t>
            </a:r>
            <a:r>
              <a:rPr lang="en-US" dirty="0" err="1" smtClean="0">
                <a:solidFill>
                  <a:srgbClr val="034B64"/>
                </a:solidFill>
                <a:latin typeface="Century Gothic" panose="020B0502020202020204" pitchFamily="34" charset="0"/>
                <a:cs typeface="Segoe UI" panose="020B0502040204020203" pitchFamily="34" charset="0"/>
              </a:rPr>
              <a:t>ለመሸፈን</a:t>
            </a:r>
            <a:r>
              <a:rPr lang="en-US" dirty="0" smtClean="0">
                <a:solidFill>
                  <a:srgbClr val="034B64"/>
                </a:solidFill>
                <a:latin typeface="Century Gothic" panose="020B0502020202020204" pitchFamily="34" charset="0"/>
                <a:cs typeface="Segoe UI" panose="020B0502040204020203" pitchFamily="34" charset="0"/>
              </a:rPr>
              <a:t> </a:t>
            </a:r>
            <a:r>
              <a:rPr lang="en-US" dirty="0" err="1" smtClean="0">
                <a:solidFill>
                  <a:srgbClr val="034B64"/>
                </a:solidFill>
                <a:latin typeface="Century Gothic" panose="020B0502020202020204" pitchFamily="34" charset="0"/>
                <a:cs typeface="Segoe UI" panose="020B0502040204020203" pitchFamily="34" charset="0"/>
              </a:rPr>
              <a:t>የሚያስችል</a:t>
            </a:r>
            <a:r>
              <a:rPr lang="en-US" dirty="0" smtClean="0">
                <a:solidFill>
                  <a:srgbClr val="034B64"/>
                </a:solidFill>
                <a:latin typeface="Century Gothic" panose="020B0502020202020204" pitchFamily="34" charset="0"/>
                <a:cs typeface="Segoe UI" panose="020B0502040204020203" pitchFamily="34" charset="0"/>
              </a:rPr>
              <a:t> </a:t>
            </a:r>
            <a:r>
              <a:rPr lang="en-US" dirty="0" err="1" smtClean="0">
                <a:solidFill>
                  <a:srgbClr val="034B64"/>
                </a:solidFill>
                <a:latin typeface="Century Gothic" panose="020B0502020202020204" pitchFamily="34" charset="0"/>
                <a:cs typeface="Segoe UI" panose="020B0502040204020203" pitchFamily="34" charset="0"/>
              </a:rPr>
              <a:t>አቅም</a:t>
            </a:r>
            <a:r>
              <a:rPr lang="en-US" dirty="0" smtClean="0">
                <a:solidFill>
                  <a:srgbClr val="034B64"/>
                </a:solidFill>
                <a:latin typeface="Century Gothic" panose="020B0502020202020204" pitchFamily="34" charset="0"/>
                <a:cs typeface="Segoe UI" panose="020B0502040204020203" pitchFamily="34" charset="0"/>
              </a:rPr>
              <a:t> </a:t>
            </a:r>
            <a:r>
              <a:rPr lang="en-US" dirty="0" err="1" smtClean="0">
                <a:solidFill>
                  <a:srgbClr val="034B64"/>
                </a:solidFill>
                <a:latin typeface="Century Gothic" panose="020B0502020202020204" pitchFamily="34" charset="0"/>
                <a:cs typeface="Segoe UI" panose="020B0502040204020203" pitchFamily="34" charset="0"/>
              </a:rPr>
              <a:t>መገንባት</a:t>
            </a:r>
            <a:r>
              <a:rPr lang="en-US" dirty="0" smtClean="0">
                <a:solidFill>
                  <a:srgbClr val="034B64"/>
                </a:solidFill>
                <a:latin typeface="Century Gothic" panose="020B0502020202020204" pitchFamily="34" charset="0"/>
                <a:cs typeface="Segoe UI" panose="020B0502040204020203" pitchFamily="34" charset="0"/>
              </a:rPr>
              <a:t>፣  </a:t>
            </a:r>
            <a:endParaRPr lang="en-US" dirty="0">
              <a:solidFill>
                <a:srgbClr val="034B64"/>
              </a:solidFill>
              <a:latin typeface="Century Gothic" panose="020B0502020202020204" pitchFamily="34" charset="0"/>
              <a:cs typeface="Segoe UI" panose="020B0502040204020203" pitchFamily="34" charset="0"/>
            </a:endParaRPr>
          </a:p>
          <a:p>
            <a:pPr marL="342900" indent="-342900">
              <a:lnSpc>
                <a:spcPct val="150000"/>
              </a:lnSpc>
              <a:buClr>
                <a:srgbClr val="034B6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በቴሌኮሙኒኬሽን </a:t>
            </a:r>
            <a:r>
              <a:rPr lang="cy-GB" dirty="0" smtClean="0">
                <a:solidFill>
                  <a:srgbClr val="034B64"/>
                </a:solidFill>
                <a:latin typeface="Century Gothic" panose="020B0502020202020204" pitchFamily="34" charset="0"/>
                <a:cs typeface="Segoe UI" panose="020B0502040204020203" pitchFamily="34" charset="0"/>
              </a:rPr>
              <a:t>አገልግሎት አሰጣጥ</a:t>
            </a:r>
            <a:r>
              <a:rPr lang="am-ET" dirty="0" smtClean="0">
                <a:solidFill>
                  <a:srgbClr val="034B64"/>
                </a:solidFill>
                <a:latin typeface="Century Gothic" panose="020B0502020202020204" pitchFamily="34" charset="0"/>
                <a:cs typeface="Segoe UI" panose="020B0502040204020203" pitchFamily="34" charset="0"/>
              </a:rPr>
              <a:t> </a:t>
            </a:r>
            <a:r>
              <a:rPr lang="am-ET" dirty="0">
                <a:solidFill>
                  <a:srgbClr val="034B64"/>
                </a:solidFill>
                <a:latin typeface="Century Gothic" panose="020B0502020202020204" pitchFamily="34" charset="0"/>
                <a:cs typeface="Segoe UI" panose="020B0502040204020203" pitchFamily="34" charset="0"/>
              </a:rPr>
              <a:t>የግሉን ዘርፍ ማሳተፍ፤</a:t>
            </a:r>
          </a:p>
          <a:p>
            <a:pPr marL="342900" indent="-342900">
              <a:lnSpc>
                <a:spcPct val="150000"/>
              </a:lnSpc>
              <a:buClr>
                <a:srgbClr val="034B6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በኤክስፖርት ገበያ ለተሰማሩ አስተማማኝና ተገማች የሆነ የውጭ ገበያ ስርዓት እንዲኖር ማድረግ፣</a:t>
            </a:r>
          </a:p>
          <a:p>
            <a:pPr marL="342900" indent="-342900">
              <a:lnSpc>
                <a:spcPct val="150000"/>
              </a:lnSpc>
              <a:buClr>
                <a:srgbClr val="034B64"/>
              </a:buClr>
              <a:buFont typeface="Arial" panose="020B0604020202020204" pitchFamily="34" charset="0"/>
              <a:buChar char="•"/>
            </a:pPr>
            <a:r>
              <a:rPr lang="am-ET" dirty="0">
                <a:solidFill>
                  <a:srgbClr val="034B64"/>
                </a:solidFill>
                <a:latin typeface="Century Gothic" panose="020B0502020202020204" pitchFamily="34" charset="0"/>
              </a:rPr>
              <a:t>የኢትዮጵያ  ንግድ መርከብ ድርጅትና ሎጅስቲከስ ኢንተርፕራይዝን  አሰራር ቀልጣፋ ማድረግ፣ እንዲሁም የሎጅስቲክ መሰረተ ልማትን መገንባት፤</a:t>
            </a:r>
          </a:p>
          <a:p>
            <a:pPr marL="342900" indent="-342900">
              <a:lnSpc>
                <a:spcPct val="150000"/>
              </a:lnSpc>
              <a:buClr>
                <a:srgbClr val="034B6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ለአገር ውስጥ ምርትና አገልግሎት የሚያገለገል ቀልጣፋ የአገር ውስጥ ገበያ ስርዓት መዘርጋት፣ ለዚህም በዘርፉ የሚሰማሩ የሚያጋጥማቸውን ማነቆ ማስወገድ፣ ተወዳዳሪነትን የሚያውኩ ስርዓቶችን ለመቆጣጠር የሚያስችለውን  ህግና ሥርዓት አጠናክሮ መተግበር፤</a:t>
            </a:r>
          </a:p>
        </p:txBody>
      </p:sp>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m-ET" sz="2000" b="1" dirty="0">
                <a:solidFill>
                  <a:schemeClr val="bg1"/>
                </a:solidFill>
                <a:latin typeface="Century Gothic" panose="020B0502020202020204" pitchFamily="34" charset="0"/>
                <a:cs typeface="Segoe UI" panose="020B0502040204020203" pitchFamily="34" charset="0"/>
                <a:sym typeface="Barlow"/>
              </a:rPr>
              <a:t>ማክሮ-ኢኮኖሚያዊ  ማሻሻያዎቹ ውጤታማ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የሚሆኑት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መዋቅራዊ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ማሻሻያዎ</a:t>
            </a:r>
            <a:r>
              <a:rPr lang="cy-GB" sz="2000" b="1" dirty="0">
                <a:solidFill>
                  <a:schemeClr val="bg1"/>
                </a:solidFill>
                <a:latin typeface="Century Gothic" panose="020B0502020202020204" pitchFamily="34" charset="0"/>
                <a:cs typeface="Segoe UI" panose="020B0502040204020203" pitchFamily="34" charset="0"/>
                <a:sym typeface="Barlow"/>
              </a:rPr>
              <a:t>ቹ</a:t>
            </a:r>
            <a:r>
              <a:rPr lang="am-ET" sz="2000" b="1" dirty="0" smtClean="0">
                <a:solidFill>
                  <a:schemeClr val="bg1"/>
                </a:solidFill>
                <a:latin typeface="Century Gothic" panose="020B0502020202020204" pitchFamily="34" charset="0"/>
                <a:cs typeface="Segoe UI" panose="020B0502040204020203" pitchFamily="34" charset="0"/>
                <a:sym typeface="Barlow"/>
              </a:rPr>
              <a:t>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ለኢንቨስትመንት ምቹ</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a:solidFill>
                  <a:schemeClr val="bg1"/>
                </a:solidFill>
                <a:latin typeface="Century Gothic" panose="020B0502020202020204" pitchFamily="34" charset="0"/>
                <a:cs typeface="Segoe UI" panose="020B0502040204020203" pitchFamily="34" charset="0"/>
                <a:sym typeface="Barlow"/>
              </a:rPr>
              <a:t>ሁኔታዎችን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በመፍጠር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እገዛ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ሲያደርጉ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ነው</a:t>
            </a:r>
            <a:r>
              <a:rPr lang="am-ET" sz="2000" b="1" dirty="0">
                <a:solidFill>
                  <a:schemeClr val="bg1"/>
                </a:solidFill>
                <a:latin typeface="Century Gothic" panose="020B0502020202020204" pitchFamily="34" charset="0"/>
                <a:cs typeface="Segoe UI" panose="020B0502040204020203" pitchFamily="34" charset="0"/>
                <a:sym typeface="Barlow"/>
              </a:rPr>
              <a:t>...</a:t>
            </a: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25</a:t>
            </a:r>
          </a:p>
        </p:txBody>
      </p:sp>
      <p:grpSp>
        <p:nvGrpSpPr>
          <p:cNvPr id="32" name="Group 31">
            <a:extLst>
              <a:ext uri="{FF2B5EF4-FFF2-40B4-BE49-F238E27FC236}">
                <a16:creationId xmlns="" xmlns:a16="http://schemas.microsoft.com/office/drawing/2014/main" id="{DCE81BE4-2E33-4C3E-863A-E4975B23A28F}"/>
              </a:ext>
            </a:extLst>
          </p:cNvPr>
          <p:cNvGrpSpPr/>
          <p:nvPr/>
        </p:nvGrpSpPr>
        <p:grpSpPr>
          <a:xfrm>
            <a:off x="8563755" y="318903"/>
            <a:ext cx="420428" cy="366088"/>
            <a:chOff x="8563755" y="318903"/>
            <a:chExt cx="420428" cy="366088"/>
          </a:xfrm>
        </p:grpSpPr>
        <p:sp>
          <p:nvSpPr>
            <p:cNvPr id="33" name="Rectangle: Rounded Corners 10">
              <a:extLst>
                <a:ext uri="{FF2B5EF4-FFF2-40B4-BE49-F238E27FC236}">
                  <a16:creationId xmlns="" xmlns:a16="http://schemas.microsoft.com/office/drawing/2014/main" id="{4DB3AFE8-95C1-4ABD-BFCC-4D7A0A5A33E2}"/>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34" name="Rectangle: Rounded Corners 11">
              <a:extLst>
                <a:ext uri="{FF2B5EF4-FFF2-40B4-BE49-F238E27FC236}">
                  <a16:creationId xmlns="" xmlns:a16="http://schemas.microsoft.com/office/drawing/2014/main" id="{50742DE3-38E6-485D-B5AD-7E24B66B7EE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35" name="Group 34">
              <a:extLst>
                <a:ext uri="{FF2B5EF4-FFF2-40B4-BE49-F238E27FC236}">
                  <a16:creationId xmlns="" xmlns:a16="http://schemas.microsoft.com/office/drawing/2014/main" id="{28245FA0-E84D-42B3-8C4C-4ED5C9A33F0A}"/>
                </a:ext>
              </a:extLst>
            </p:cNvPr>
            <p:cNvGrpSpPr/>
            <p:nvPr/>
          </p:nvGrpSpPr>
          <p:grpSpPr>
            <a:xfrm>
              <a:off x="8715521" y="415630"/>
              <a:ext cx="166991" cy="155987"/>
              <a:chOff x="4141788" y="3251201"/>
              <a:chExt cx="346075" cy="355600"/>
            </a:xfrm>
          </p:grpSpPr>
          <p:sp>
            <p:nvSpPr>
              <p:cNvPr id="37" name="Rectangle 36">
                <a:extLst>
                  <a:ext uri="{FF2B5EF4-FFF2-40B4-BE49-F238E27FC236}">
                    <a16:creationId xmlns="" xmlns:a16="http://schemas.microsoft.com/office/drawing/2014/main" id="{40F1F834-F54E-4494-8C78-8F9F3CF82D7D}"/>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9" name="Rectangle 38">
                <a:extLst>
                  <a:ext uri="{FF2B5EF4-FFF2-40B4-BE49-F238E27FC236}">
                    <a16:creationId xmlns="" xmlns:a16="http://schemas.microsoft.com/office/drawing/2014/main" id="{C97529F6-00E7-42E5-823B-8B358942FBFB}"/>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0" name="Rectangle 39">
                <a:extLst>
                  <a:ext uri="{FF2B5EF4-FFF2-40B4-BE49-F238E27FC236}">
                    <a16:creationId xmlns="" xmlns:a16="http://schemas.microsoft.com/office/drawing/2014/main" id="{CC181B67-A1BA-4AD3-9282-E44E1530A76D}"/>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1" name="Line 21">
                <a:extLst>
                  <a:ext uri="{FF2B5EF4-FFF2-40B4-BE49-F238E27FC236}">
                    <a16:creationId xmlns="" xmlns:a16="http://schemas.microsoft.com/office/drawing/2014/main" id="{D179BC0F-BF75-496D-BAF9-02EE252C601E}"/>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2" name="Freeform 213">
                <a:extLst>
                  <a:ext uri="{FF2B5EF4-FFF2-40B4-BE49-F238E27FC236}">
                    <a16:creationId xmlns="" xmlns:a16="http://schemas.microsoft.com/office/drawing/2014/main" id="{5E67CB8E-2EA1-40C9-A120-1482B04FB193}"/>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3124661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chemeClr val="bg1"/>
                </a:solidFill>
                <a:latin typeface="Century Gothic" panose="020B0502020202020204" pitchFamily="34" charset="0"/>
                <a:cs typeface="Segoe UI" panose="020B0502040204020203" pitchFamily="34" charset="0"/>
                <a:sym typeface="Barlow"/>
              </a:rPr>
              <a:t>…</a:t>
            </a:r>
            <a:r>
              <a:rPr lang="am-ET" sz="2000" b="1" dirty="0">
                <a:solidFill>
                  <a:schemeClr val="bg1"/>
                </a:solidFill>
                <a:latin typeface="Century Gothic" panose="020B0502020202020204" pitchFamily="34" charset="0"/>
                <a:cs typeface="Segoe UI" panose="020B0502040204020203" pitchFamily="34" charset="0"/>
                <a:sym typeface="Barlow"/>
              </a:rPr>
              <a:t>በመጨረሻም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ሴክቶራል</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 ማሻሻያዎች</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a:solidFill>
                  <a:schemeClr val="bg1"/>
                </a:solidFill>
                <a:latin typeface="Century Gothic" panose="020B0502020202020204" pitchFamily="34" charset="0"/>
                <a:cs typeface="Segoe UI" panose="020B0502040204020203" pitchFamily="34" charset="0"/>
                <a:sym typeface="Barlow"/>
              </a:rPr>
              <a:t>በዋናነት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የሚያተኩረው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ሀገራችን </a:t>
            </a:r>
            <a:r>
              <a:rPr lang="am-ET" sz="2000" b="1" dirty="0">
                <a:solidFill>
                  <a:schemeClr val="bg1"/>
                </a:solidFill>
                <a:latin typeface="Century Gothic" panose="020B0502020202020204" pitchFamily="34" charset="0"/>
                <a:cs typeface="Segoe UI" panose="020B0502040204020203" pitchFamily="34" charset="0"/>
                <a:sym typeface="Barlow"/>
              </a:rPr>
              <a:t>እምቅ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አቅም </a:t>
            </a:r>
            <a:r>
              <a:rPr lang="am-ET" sz="2000" b="1" dirty="0">
                <a:solidFill>
                  <a:schemeClr val="bg1"/>
                </a:solidFill>
                <a:latin typeface="Century Gothic" panose="020B0502020202020204" pitchFamily="34" charset="0"/>
                <a:cs typeface="Segoe UI" panose="020B0502040204020203" pitchFamily="34" charset="0"/>
                <a:sym typeface="Barlow"/>
              </a:rPr>
              <a:t>ባሏት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አምራች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ዘርፎቹ </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የሚያገጥሟቸውን</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 ችግሮች</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 ምላሽ</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 መስጠት</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 ላይ</a:t>
            </a:r>
            <a:r>
              <a:rPr lang="en-US"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smtClean="0">
                <a:solidFill>
                  <a:schemeClr val="bg1"/>
                </a:solidFill>
                <a:latin typeface="Century Gothic" panose="020B0502020202020204" pitchFamily="34" charset="0"/>
                <a:cs typeface="Segoe UI" panose="020B0502040204020203" pitchFamily="34" charset="0"/>
                <a:sym typeface="Barlow"/>
              </a:rPr>
              <a:t> </a:t>
            </a:r>
            <a:r>
              <a:rPr lang="am-ET" sz="2000" b="1" dirty="0">
                <a:solidFill>
                  <a:schemeClr val="bg1"/>
                </a:solidFill>
                <a:latin typeface="Century Gothic" panose="020B0502020202020204" pitchFamily="34" charset="0"/>
                <a:cs typeface="Segoe UI" panose="020B0502040204020203" pitchFamily="34" charset="0"/>
                <a:sym typeface="Barlow"/>
              </a:rPr>
              <a:t>ነው፡፡ </a:t>
            </a:r>
            <a:endParaRPr lang="en-GB" sz="2000" b="1" dirty="0">
              <a:solidFill>
                <a:schemeClr val="bg1"/>
              </a:solidFill>
              <a:latin typeface="Century Gothic" panose="020B0502020202020204" pitchFamily="34" charset="0"/>
              <a:cs typeface="Segoe UI" panose="020B0502040204020203" pitchFamily="34" charset="0"/>
              <a:sym typeface="Barlow"/>
            </a:endParaRP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26</a:t>
            </a:r>
          </a:p>
        </p:txBody>
      </p:sp>
      <p:sp>
        <p:nvSpPr>
          <p:cNvPr id="7" name="Rectangle 6">
            <a:extLst>
              <a:ext uri="{FF2B5EF4-FFF2-40B4-BE49-F238E27FC236}">
                <a16:creationId xmlns="" xmlns:a16="http://schemas.microsoft.com/office/drawing/2014/main" id="{82D719F9-6E7E-45EB-8DFC-00DEDB8C0F0E}"/>
              </a:ext>
            </a:extLst>
          </p:cNvPr>
          <p:cNvSpPr/>
          <p:nvPr/>
        </p:nvSpPr>
        <p:spPr>
          <a:xfrm>
            <a:off x="904774" y="1382703"/>
            <a:ext cx="7977737" cy="3970318"/>
          </a:xfrm>
          <a:prstGeom prst="rect">
            <a:avLst/>
          </a:prstGeom>
        </p:spPr>
        <p:txBody>
          <a:bodyPr wrap="square">
            <a:spAutoFit/>
          </a:bodyPr>
          <a:lstStyle/>
          <a:p>
            <a:pPr marL="285750" indent="-285750">
              <a:lnSpc>
                <a:spcPct val="150000"/>
              </a:lnSpc>
              <a:buClr>
                <a:schemeClr val="accent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አነስተኛ የመሬት ባለቤት የሆኑ </a:t>
            </a:r>
            <a:r>
              <a:rPr lang="am-ET" dirty="0" smtClean="0">
                <a:solidFill>
                  <a:srgbClr val="034B64"/>
                </a:solidFill>
                <a:latin typeface="Century Gothic" panose="020B0502020202020204" pitchFamily="34" charset="0"/>
                <a:cs typeface="Segoe UI" panose="020B0502040204020203" pitchFamily="34" charset="0"/>
              </a:rPr>
              <a:t>አርሶ-አደሮችን</a:t>
            </a:r>
            <a:r>
              <a:rPr lang="cy-GB" dirty="0" smtClean="0">
                <a:solidFill>
                  <a:srgbClr val="034B64"/>
                </a:solidFill>
                <a:latin typeface="Century Gothic" panose="020B0502020202020204" pitchFamily="34" charset="0"/>
                <a:cs typeface="Segoe UI" panose="020B0502040204020203" pitchFamily="34" charset="0"/>
              </a:rPr>
              <a:t>ና አርብቶ አደሮችን</a:t>
            </a:r>
            <a:r>
              <a:rPr lang="am-ET" dirty="0" smtClean="0">
                <a:solidFill>
                  <a:srgbClr val="034B64"/>
                </a:solidFill>
                <a:latin typeface="Century Gothic" panose="020B0502020202020204" pitchFamily="34" charset="0"/>
                <a:cs typeface="Segoe UI" panose="020B0502040204020203" pitchFamily="34" charset="0"/>
              </a:rPr>
              <a:t> </a:t>
            </a:r>
            <a:r>
              <a:rPr lang="am-ET" dirty="0">
                <a:solidFill>
                  <a:srgbClr val="034B64"/>
                </a:solidFill>
                <a:latin typeface="Century Gothic" panose="020B0502020202020204" pitchFamily="34" charset="0"/>
                <a:cs typeface="Segoe UI" panose="020B0502040204020203" pitchFamily="34" charset="0"/>
              </a:rPr>
              <a:t>ዘመናዊ የግብርና ግብዓቶችን በማቅረብና ሌሎች የግብርና አገልግሎቶችን በመስጠት </a:t>
            </a:r>
            <a:r>
              <a:rPr lang="am-ET" dirty="0" smtClean="0">
                <a:solidFill>
                  <a:srgbClr val="034B64"/>
                </a:solidFill>
                <a:latin typeface="Century Gothic" panose="020B0502020202020204" pitchFamily="34" charset="0"/>
                <a:cs typeface="Segoe UI" panose="020B0502040204020203" pitchFamily="34" charset="0"/>
              </a:rPr>
              <a:t>ምርታማነ</a:t>
            </a:r>
            <a:r>
              <a:rPr lang="cy-GB" dirty="0" smtClean="0">
                <a:solidFill>
                  <a:srgbClr val="034B64"/>
                </a:solidFill>
                <a:latin typeface="Century Gothic" panose="020B0502020202020204" pitchFamily="34" charset="0"/>
                <a:cs typeface="Segoe UI" panose="020B0502040204020203" pitchFamily="34" charset="0"/>
              </a:rPr>
              <a:t>ት</a:t>
            </a:r>
            <a:r>
              <a:rPr lang="am-ET" dirty="0" smtClean="0">
                <a:solidFill>
                  <a:srgbClr val="034B64"/>
                </a:solidFill>
                <a:latin typeface="Century Gothic" panose="020B0502020202020204" pitchFamily="34" charset="0"/>
                <a:cs typeface="Segoe UI" panose="020B0502040204020203" pitchFamily="34" charset="0"/>
              </a:rPr>
              <a:t>ን </a:t>
            </a:r>
            <a:r>
              <a:rPr lang="am-ET" dirty="0">
                <a:solidFill>
                  <a:srgbClr val="034B64"/>
                </a:solidFill>
                <a:latin typeface="Century Gothic" panose="020B0502020202020204" pitchFamily="34" charset="0"/>
                <a:cs typeface="Segoe UI" panose="020B0502040204020203" pitchFamily="34" charset="0"/>
              </a:rPr>
              <a:t>ማሳደግ</a:t>
            </a:r>
            <a:r>
              <a:rPr lang="am-ET" dirty="0" smtClean="0">
                <a:solidFill>
                  <a:srgbClr val="034B64"/>
                </a:solidFill>
                <a:latin typeface="Century Gothic" panose="020B0502020202020204" pitchFamily="34" charset="0"/>
                <a:cs typeface="Segoe UI" panose="020B0502040204020203" pitchFamily="34" charset="0"/>
              </a:rPr>
              <a:t>፤</a:t>
            </a:r>
            <a:endParaRPr lang="cy-GB" dirty="0" smtClean="0">
              <a:solidFill>
                <a:srgbClr val="034B64"/>
              </a:solidFill>
              <a:latin typeface="Century Gothic" panose="020B0502020202020204" pitchFamily="34" charset="0"/>
              <a:cs typeface="Segoe UI" panose="020B0502040204020203" pitchFamily="34" charset="0"/>
            </a:endParaRPr>
          </a:p>
          <a:p>
            <a:pPr marL="285750" indent="-285750">
              <a:lnSpc>
                <a:spcPct val="150000"/>
              </a:lnSpc>
              <a:buClr>
                <a:schemeClr val="accent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አነስተኛ ገበሬዎች መሬትን በሊዝ መብት ለመጠቀም የሚያስችላቸውን የሕግ ማዕቀፍ ማዘጋጀትና ገበሬዎች በሰፋፊ እርሻዎች በአክሲዮን መልክ ተጠቃሚ እንዲሆኑ ማስቻል፣ </a:t>
            </a:r>
          </a:p>
          <a:p>
            <a:pPr marL="285750" indent="-285750">
              <a:lnSpc>
                <a:spcPct val="150000"/>
              </a:lnSpc>
              <a:buClr>
                <a:schemeClr val="accent4"/>
              </a:buClr>
              <a:buFont typeface="Arial" panose="020B0604020202020204" pitchFamily="34" charset="0"/>
              <a:buChar char="•"/>
            </a:pPr>
            <a:r>
              <a:rPr lang="cy-GB" dirty="0" smtClean="0">
                <a:solidFill>
                  <a:srgbClr val="034B64"/>
                </a:solidFill>
                <a:latin typeface="Century Gothic" panose="020B0502020202020204" pitchFamily="34" charset="0"/>
                <a:cs typeface="Segoe UI" panose="020B0502040204020203" pitchFamily="34" charset="0"/>
              </a:rPr>
              <a:t>የእንስሳት ሕክምና አገልግሎትን ማስፋፋት፣ምርምርና የተሻሻለ አሰራርን በመዘርጋት እንዲሁም ዘርፉ ከሌሎች ጋር የሚኖረውን ትስስር በማጎለበት የእንስሳት ሀብት ልማትን ማዘመን፤</a:t>
            </a:r>
          </a:p>
          <a:p>
            <a:pPr marL="285750" indent="-285750">
              <a:lnSpc>
                <a:spcPct val="150000"/>
              </a:lnSpc>
              <a:buClr>
                <a:schemeClr val="accent4"/>
              </a:buClr>
              <a:buFont typeface="Arial" panose="020B0604020202020204" pitchFamily="34" charset="0"/>
              <a:buChar char="•"/>
            </a:pPr>
            <a:r>
              <a:rPr lang="am-ET" dirty="0" smtClean="0">
                <a:solidFill>
                  <a:srgbClr val="034B64"/>
                </a:solidFill>
                <a:latin typeface="Century Gothic" panose="020B0502020202020204" pitchFamily="34" charset="0"/>
                <a:cs typeface="Segoe UI" panose="020B0502040204020203" pitchFamily="34" charset="0"/>
              </a:rPr>
              <a:t>በግብርና </a:t>
            </a:r>
            <a:r>
              <a:rPr lang="am-ET" dirty="0">
                <a:solidFill>
                  <a:srgbClr val="034B64"/>
                </a:solidFill>
                <a:latin typeface="Century Gothic" panose="020B0502020202020204" pitchFamily="34" charset="0"/>
                <a:cs typeface="Segoe UI" panose="020B0502040204020203" pitchFamily="34" charset="0"/>
              </a:rPr>
              <a:t>አምራቾችና ምርት ገበያ መካከል ውጤታማ የገበያ ትስስርና የእሴት ሰንሰለት መፍጠር፣</a:t>
            </a:r>
          </a:p>
          <a:p>
            <a:pPr marL="285750" indent="-285750">
              <a:lnSpc>
                <a:spcPct val="150000"/>
              </a:lnSpc>
              <a:buClr>
                <a:schemeClr val="accent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የግሉ ዘርፍ ኢንቨስትመንት በግብርና ምርምርና ጥናት ላይ እንዲሳተፍ ማበረታታት፣ የመካከለኛና ከፍተኛ የመስኖ ልማትን ለማስፋፋት እንዲቻል የግሉንና የመንግሥትን ዘርፍ (</a:t>
            </a:r>
            <a:r>
              <a:rPr lang="en-US" dirty="0">
                <a:solidFill>
                  <a:srgbClr val="034B64"/>
                </a:solidFill>
                <a:latin typeface="Century Gothic" panose="020B0502020202020204" pitchFamily="34" charset="0"/>
                <a:cs typeface="Segoe UI" panose="020B0502040204020203" pitchFamily="34" charset="0"/>
              </a:rPr>
              <a:t>PPP) </a:t>
            </a:r>
            <a:r>
              <a:rPr lang="am-ET" dirty="0">
                <a:solidFill>
                  <a:srgbClr val="034B64"/>
                </a:solidFill>
                <a:latin typeface="Century Gothic" panose="020B0502020202020204" pitchFamily="34" charset="0"/>
                <a:cs typeface="Segoe UI" panose="020B0502040204020203" pitchFamily="34" charset="0"/>
              </a:rPr>
              <a:t>ጥምረት የሚጎለብትበትን መንገድ ማመቻቸት፤</a:t>
            </a:r>
          </a:p>
          <a:p>
            <a:pPr marL="285750" indent="-285750">
              <a:lnSpc>
                <a:spcPct val="150000"/>
              </a:lnSpc>
              <a:buClr>
                <a:schemeClr val="accent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በተለየ ሁኔታ ለግብርናው ዘርፍ የሚያገለግሉ የፋይናንስ አገልግሎቶችን ለምሳሌ አነስተኛ የብድር ስርዓት፣ የአዝእርት ኢንሹራንስ፣እንዲሁም የቅደም አቅርቦት ኮንትራከት (</a:t>
            </a:r>
            <a:r>
              <a:rPr lang="en-US" dirty="0">
                <a:solidFill>
                  <a:srgbClr val="034B64"/>
                </a:solidFill>
                <a:latin typeface="Century Gothic" panose="020B0502020202020204" pitchFamily="34" charset="0"/>
                <a:cs typeface="Segoe UI" panose="020B0502040204020203" pitchFamily="34" charset="0"/>
              </a:rPr>
              <a:t>forward contract) </a:t>
            </a:r>
            <a:r>
              <a:rPr lang="am-ET" dirty="0">
                <a:solidFill>
                  <a:srgbClr val="034B64"/>
                </a:solidFill>
                <a:latin typeface="Century Gothic" panose="020B0502020202020204" pitchFamily="34" charset="0"/>
                <a:cs typeface="Segoe UI" panose="020B0502040204020203" pitchFamily="34" charset="0"/>
              </a:rPr>
              <a:t>ተግባራዊ ለማድረግ የሚያግዝ የሕግ ማዕቀፍ </a:t>
            </a:r>
            <a:r>
              <a:rPr lang="am-ET" dirty="0" smtClean="0">
                <a:solidFill>
                  <a:srgbClr val="034B64"/>
                </a:solidFill>
                <a:latin typeface="Century Gothic" panose="020B0502020202020204" pitchFamily="34" charset="0"/>
                <a:cs typeface="Segoe UI" panose="020B0502040204020203" pitchFamily="34" charset="0"/>
              </a:rPr>
              <a:t>ማዘጋጀት</a:t>
            </a:r>
            <a:r>
              <a:rPr lang="en-US" dirty="0" smtClean="0">
                <a:solidFill>
                  <a:srgbClr val="034B64"/>
                </a:solidFill>
                <a:latin typeface="Century Gothic" panose="020B0502020202020204" pitchFamily="34" charset="0"/>
                <a:cs typeface="Segoe UI" panose="020B0502040204020203" pitchFamily="34" charset="0"/>
              </a:rPr>
              <a:t>፤ </a:t>
            </a:r>
            <a:endParaRPr lang="en-US" dirty="0">
              <a:solidFill>
                <a:srgbClr val="034B64"/>
              </a:solidFill>
              <a:latin typeface="Century Gothic" panose="020B0502020202020204" pitchFamily="34" charset="0"/>
              <a:cs typeface="Segoe UI" panose="020B0502040204020203" pitchFamily="34" charset="0"/>
            </a:endParaRPr>
          </a:p>
        </p:txBody>
      </p:sp>
      <p:grpSp>
        <p:nvGrpSpPr>
          <p:cNvPr id="17" name="Group 16">
            <a:extLst>
              <a:ext uri="{FF2B5EF4-FFF2-40B4-BE49-F238E27FC236}">
                <a16:creationId xmlns="" xmlns:a16="http://schemas.microsoft.com/office/drawing/2014/main" id="{4837BBD6-EEA7-484E-A018-9983CF46D429}"/>
              </a:ext>
            </a:extLst>
          </p:cNvPr>
          <p:cNvGrpSpPr/>
          <p:nvPr/>
        </p:nvGrpSpPr>
        <p:grpSpPr>
          <a:xfrm>
            <a:off x="8563755" y="318903"/>
            <a:ext cx="420428" cy="366088"/>
            <a:chOff x="8563755" y="318903"/>
            <a:chExt cx="420428" cy="366088"/>
          </a:xfrm>
        </p:grpSpPr>
        <p:sp>
          <p:nvSpPr>
            <p:cNvPr id="18" name="Rectangle: Rounded Corners 10">
              <a:extLst>
                <a:ext uri="{FF2B5EF4-FFF2-40B4-BE49-F238E27FC236}">
                  <a16:creationId xmlns="" xmlns:a16="http://schemas.microsoft.com/office/drawing/2014/main" id="{7F4DA746-B20C-4CF2-929B-F44CCCB12B59}"/>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9" name="Rectangle: Rounded Corners 11">
              <a:extLst>
                <a:ext uri="{FF2B5EF4-FFF2-40B4-BE49-F238E27FC236}">
                  <a16:creationId xmlns="" xmlns:a16="http://schemas.microsoft.com/office/drawing/2014/main" id="{6CE617A5-1D1A-4D0C-927C-1F382A642AA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0" name="Group 19">
              <a:extLst>
                <a:ext uri="{FF2B5EF4-FFF2-40B4-BE49-F238E27FC236}">
                  <a16:creationId xmlns="" xmlns:a16="http://schemas.microsoft.com/office/drawing/2014/main" id="{C620256A-C66D-4BB3-B3A9-3CDCF09C2986}"/>
                </a:ext>
              </a:extLst>
            </p:cNvPr>
            <p:cNvGrpSpPr/>
            <p:nvPr/>
          </p:nvGrpSpPr>
          <p:grpSpPr>
            <a:xfrm>
              <a:off x="8715521" y="415630"/>
              <a:ext cx="166991" cy="155987"/>
              <a:chOff x="4141788" y="3251201"/>
              <a:chExt cx="346075" cy="355600"/>
            </a:xfrm>
          </p:grpSpPr>
          <p:sp>
            <p:nvSpPr>
              <p:cNvPr id="21" name="Rectangle 20">
                <a:extLst>
                  <a:ext uri="{FF2B5EF4-FFF2-40B4-BE49-F238E27FC236}">
                    <a16:creationId xmlns="" xmlns:a16="http://schemas.microsoft.com/office/drawing/2014/main" id="{F542E2CA-8C92-4F4D-B97F-A51513B747D7}"/>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 name="Rectangle 21">
                <a:extLst>
                  <a:ext uri="{FF2B5EF4-FFF2-40B4-BE49-F238E27FC236}">
                    <a16:creationId xmlns="" xmlns:a16="http://schemas.microsoft.com/office/drawing/2014/main" id="{72DB18ED-8D12-464A-BE18-760EBA89EEAB}"/>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3" name="Rectangle 22">
                <a:extLst>
                  <a:ext uri="{FF2B5EF4-FFF2-40B4-BE49-F238E27FC236}">
                    <a16:creationId xmlns="" xmlns:a16="http://schemas.microsoft.com/office/drawing/2014/main" id="{E92B8B26-9528-418E-8028-1C002C2244AE}"/>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4" name="Line 21">
                <a:extLst>
                  <a:ext uri="{FF2B5EF4-FFF2-40B4-BE49-F238E27FC236}">
                    <a16:creationId xmlns="" xmlns:a16="http://schemas.microsoft.com/office/drawing/2014/main" id="{D2874224-4E35-4207-B502-C006D3DCF363}"/>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Freeform 213">
                <a:extLst>
                  <a:ext uri="{FF2B5EF4-FFF2-40B4-BE49-F238E27FC236}">
                    <a16:creationId xmlns="" xmlns:a16="http://schemas.microsoft.com/office/drawing/2014/main" id="{9790C517-2790-4359-BCD1-3E0FE99A732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
        <p:nvSpPr>
          <p:cNvPr id="31" name="Oval 30">
            <a:extLst>
              <a:ext uri="{FF2B5EF4-FFF2-40B4-BE49-F238E27FC236}">
                <a16:creationId xmlns="" xmlns:a16="http://schemas.microsoft.com/office/drawing/2014/main" id="{1464640E-1073-40C0-B02B-D024842A41E0}"/>
              </a:ext>
            </a:extLst>
          </p:cNvPr>
          <p:cNvSpPr/>
          <p:nvPr/>
        </p:nvSpPr>
        <p:spPr>
          <a:xfrm>
            <a:off x="835934" y="939616"/>
            <a:ext cx="525162"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2" name="Straight Connector 31">
            <a:extLst>
              <a:ext uri="{FF2B5EF4-FFF2-40B4-BE49-F238E27FC236}">
                <a16:creationId xmlns="" xmlns:a16="http://schemas.microsoft.com/office/drawing/2014/main" id="{3A3C4EC9-CA12-49EB-9C4E-635645A6AE8C}"/>
              </a:ext>
            </a:extLst>
          </p:cNvPr>
          <p:cNvCxnSpPr>
            <a:cxnSpLocks/>
            <a:endCxn id="31" idx="6"/>
          </p:cNvCxnSpPr>
          <p:nvPr/>
        </p:nvCxnSpPr>
        <p:spPr>
          <a:xfrm flipH="1">
            <a:off x="1361096" y="1187299"/>
            <a:ext cx="6936649" cy="0"/>
          </a:xfrm>
          <a:prstGeom prst="line">
            <a:avLst/>
          </a:prstGeom>
          <a:ln>
            <a:solidFill>
              <a:srgbClr val="034B64"/>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 xmlns:a16="http://schemas.microsoft.com/office/drawing/2014/main" id="{C9500979-5F8B-44E0-A7D2-22DA8C849272}"/>
              </a:ext>
            </a:extLst>
          </p:cNvPr>
          <p:cNvSpPr/>
          <p:nvPr/>
        </p:nvSpPr>
        <p:spPr>
          <a:xfrm>
            <a:off x="1758369" y="810073"/>
            <a:ext cx="704039" cy="463717"/>
          </a:xfrm>
          <a:prstGeom prst="rect">
            <a:avLst/>
          </a:prstGeom>
        </p:spPr>
        <p:txBody>
          <a:bodyPr wrap="none">
            <a:spAutoFit/>
          </a:bodyPr>
          <a:lstStyle/>
          <a:p>
            <a:pPr>
              <a:lnSpc>
                <a:spcPct val="150000"/>
              </a:lnSpc>
            </a:pPr>
            <a:r>
              <a:rPr lang="am-ET" sz="1800" b="1" dirty="0">
                <a:solidFill>
                  <a:srgbClr val="034B64"/>
                </a:solidFill>
                <a:latin typeface="Century Gothic" panose="020B0502020202020204" pitchFamily="34" charset="0"/>
                <a:cs typeface="Segoe UI" panose="020B0502040204020203" pitchFamily="34" charset="0"/>
              </a:rPr>
              <a:t>ግብርና</a:t>
            </a:r>
            <a:endParaRPr lang="en-US" sz="1800" dirty="0">
              <a:latin typeface="Century Gothic" panose="020B0502020202020204" pitchFamily="34" charset="0"/>
              <a:cs typeface="Segoe UI" panose="020B0502040204020203" pitchFamily="34" charset="0"/>
            </a:endParaRPr>
          </a:p>
        </p:txBody>
      </p:sp>
      <p:pic>
        <p:nvPicPr>
          <p:cNvPr id="30" name="Picture 29">
            <a:extLst>
              <a:ext uri="{FF2B5EF4-FFF2-40B4-BE49-F238E27FC236}">
                <a16:creationId xmlns="" xmlns:a16="http://schemas.microsoft.com/office/drawing/2014/main" id="{7BB70601-6347-40A4-A7BA-FE24132A085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488" b="93293" l="3333" r="96667">
                        <a14:foregroundMark x1="42667" y1="17073" x2="42667" y2="17073"/>
                        <a14:foregroundMark x1="19333" y1="32317" x2="19333" y2="32317"/>
                        <a14:foregroundMark x1="34000" y1="41463" x2="34000" y2="41463"/>
                        <a14:foregroundMark x1="37333" y1="42073" x2="37333" y2="42073"/>
                        <a14:foregroundMark x1="34667" y1="51829" x2="34667" y2="51829"/>
                        <a14:foregroundMark x1="31333" y1="57927" x2="31333" y2="57927"/>
                        <a14:foregroundMark x1="30667" y1="48780" x2="30667" y2="48780"/>
                        <a14:foregroundMark x1="50000" y1="33537" x2="50000" y2="33537"/>
                        <a14:foregroundMark x1="50667" y1="50610" x2="50667" y2="50610"/>
                        <a14:foregroundMark x1="50667" y1="59146" x2="50667" y2="59146"/>
                        <a14:foregroundMark x1="48000" y1="54268" x2="48000" y2="54268"/>
                        <a14:foregroundMark x1="71333" y1="43902" x2="71333" y2="43902"/>
                        <a14:foregroundMark x1="68667" y1="36585" x2="68667" y2="36585"/>
                        <a14:foregroundMark x1="67333" y1="54268" x2="67333" y2="54268"/>
                        <a14:foregroundMark x1="71333" y1="50610" x2="71333" y2="50610"/>
                        <a14:foregroundMark x1="70667" y1="60976" x2="70667" y2="60976"/>
                        <a14:foregroundMark x1="68000" y1="66463" x2="68000" y2="66463"/>
                        <a14:foregroundMark x1="82000" y1="73780" x2="82000" y2="73780"/>
                        <a14:foregroundMark x1="87333" y1="55488" x2="87333" y2="55488"/>
                        <a14:foregroundMark x1="90667" y1="41463" x2="90667" y2="41463"/>
                        <a14:foregroundMark x1="95333" y1="41463" x2="95333" y2="41463"/>
                        <a14:foregroundMark x1="68667" y1="84756" x2="68667" y2="84756"/>
                        <a14:foregroundMark x1="50000" y1="89634" x2="50000" y2="89634"/>
                        <a14:foregroundMark x1="22000" y1="71341" x2="22000" y2="71341"/>
                        <a14:foregroundMark x1="11333" y1="57317" x2="11333" y2="57317"/>
                        <a14:foregroundMark x1="6000" y1="40854" x2="6000" y2="40854"/>
                        <a14:foregroundMark x1="51333" y1="92073" x2="51333" y2="92073"/>
                        <a14:foregroundMark x1="96667" y1="56707" x2="96667" y2="56707"/>
                        <a14:foregroundMark x1="50000" y1="5488" x2="50000" y2="5488"/>
                        <a14:foregroundMark x1="52000" y1="94512" x2="52000" y2="94512"/>
                        <a14:foregroundMark x1="97333" y1="40244" x2="97333" y2="40244"/>
                        <a14:foregroundMark x1="4667" y1="58537" x2="4667" y2="58537"/>
                        <a14:foregroundMark x1="3333" y1="41463" x2="3333" y2="41463"/>
                      </a14:backgroundRemoval>
                    </a14:imgEffect>
                    <a14:imgEffect>
                      <a14:brightnessContrast bright="40000" contrast="-40000"/>
                    </a14:imgEffect>
                  </a14:imgLayer>
                </a14:imgProps>
              </a:ext>
            </a:extLst>
          </a:blip>
          <a:stretch>
            <a:fillRect/>
          </a:stretch>
        </p:blipFill>
        <p:spPr>
          <a:xfrm>
            <a:off x="958912" y="1046818"/>
            <a:ext cx="279205" cy="280958"/>
          </a:xfrm>
          <a:prstGeom prst="rect">
            <a:avLst/>
          </a:prstGeom>
        </p:spPr>
      </p:pic>
    </p:spTree>
    <p:extLst>
      <p:ext uri="{BB962C8B-B14F-4D97-AF65-F5344CB8AC3E}">
        <p14:creationId xmlns:p14="http://schemas.microsoft.com/office/powerpoint/2010/main" val="1691456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Century Gothic" panose="020B0502020202020204" pitchFamily="34" charset="0"/>
                <a:cs typeface="Segoe UI" panose="020B0502040204020203" pitchFamily="34" charset="0"/>
                <a:sym typeface="Barlow"/>
              </a:rPr>
              <a:t>... </a:t>
            </a:r>
            <a:r>
              <a:rPr lang="en-GB" sz="2400" b="1" dirty="0" err="1" smtClean="0">
                <a:solidFill>
                  <a:schemeClr val="bg1"/>
                </a:solidFill>
                <a:latin typeface="Century Gothic" panose="020B0502020202020204" pitchFamily="34" charset="0"/>
                <a:cs typeface="Segoe UI" panose="020B0502040204020203" pitchFamily="34" charset="0"/>
                <a:sym typeface="Barlow"/>
              </a:rPr>
              <a:t>ሴክቶራል</a:t>
            </a:r>
            <a:r>
              <a:rPr lang="en-GB" sz="2400" b="1" dirty="0" smtClean="0">
                <a:solidFill>
                  <a:schemeClr val="bg1"/>
                </a:solidFill>
                <a:latin typeface="Century Gothic" panose="020B0502020202020204" pitchFamily="34" charset="0"/>
                <a:cs typeface="Segoe UI" panose="020B0502040204020203" pitchFamily="34" charset="0"/>
                <a:sym typeface="Barlow"/>
              </a:rPr>
              <a:t> </a:t>
            </a:r>
            <a:r>
              <a:rPr lang="en-GB" sz="2400" b="1" dirty="0" err="1" smtClean="0">
                <a:solidFill>
                  <a:schemeClr val="bg1"/>
                </a:solidFill>
                <a:latin typeface="Century Gothic" panose="020B0502020202020204" pitchFamily="34" charset="0"/>
                <a:cs typeface="Segoe UI" panose="020B0502040204020203" pitchFamily="34" charset="0"/>
                <a:sym typeface="Barlow"/>
              </a:rPr>
              <a:t>ፖሊሲዎች</a:t>
            </a:r>
            <a:r>
              <a:rPr lang="en-GB" sz="2400" b="1" dirty="0" smtClean="0">
                <a:solidFill>
                  <a:schemeClr val="bg1"/>
                </a:solidFill>
                <a:latin typeface="Century Gothic" panose="020B0502020202020204" pitchFamily="34" charset="0"/>
                <a:cs typeface="Segoe UI" panose="020B0502040204020203" pitchFamily="34" charset="0"/>
                <a:sym typeface="Barlow"/>
              </a:rPr>
              <a:t>   (የቀጠለ….)</a:t>
            </a:r>
            <a:endParaRPr lang="en-GB" sz="2400" b="1" dirty="0">
              <a:solidFill>
                <a:schemeClr val="bg1"/>
              </a:solidFill>
              <a:latin typeface="Century Gothic" panose="020B0502020202020204" pitchFamily="34" charset="0"/>
              <a:cs typeface="Segoe UI" panose="020B0502040204020203" pitchFamily="34" charset="0"/>
              <a:sym typeface="Barlow"/>
            </a:endParaRP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27</a:t>
            </a:r>
          </a:p>
        </p:txBody>
      </p:sp>
      <p:grpSp>
        <p:nvGrpSpPr>
          <p:cNvPr id="2" name="Group 1">
            <a:extLst>
              <a:ext uri="{FF2B5EF4-FFF2-40B4-BE49-F238E27FC236}">
                <a16:creationId xmlns="" xmlns:a16="http://schemas.microsoft.com/office/drawing/2014/main" id="{8CF17CC2-49E5-488F-B5E6-9D8CB6DE7245}"/>
              </a:ext>
            </a:extLst>
          </p:cNvPr>
          <p:cNvGrpSpPr/>
          <p:nvPr/>
        </p:nvGrpSpPr>
        <p:grpSpPr>
          <a:xfrm>
            <a:off x="806825" y="825260"/>
            <a:ext cx="8081516" cy="4040447"/>
            <a:chOff x="806825" y="825260"/>
            <a:chExt cx="8081516" cy="4040447"/>
          </a:xfrm>
        </p:grpSpPr>
        <p:grpSp>
          <p:nvGrpSpPr>
            <p:cNvPr id="86" name="Group 85">
              <a:extLst>
                <a:ext uri="{FF2B5EF4-FFF2-40B4-BE49-F238E27FC236}">
                  <a16:creationId xmlns="" xmlns:a16="http://schemas.microsoft.com/office/drawing/2014/main" id="{36319086-AC21-4D70-8E27-00DD41EA80CB}"/>
                </a:ext>
              </a:extLst>
            </p:cNvPr>
            <p:cNvGrpSpPr/>
            <p:nvPr/>
          </p:nvGrpSpPr>
          <p:grpSpPr>
            <a:xfrm>
              <a:off x="806825" y="825260"/>
              <a:ext cx="8081516" cy="4040447"/>
              <a:chOff x="722600" y="923488"/>
              <a:chExt cx="7622986" cy="4040447"/>
            </a:xfrm>
          </p:grpSpPr>
          <p:sp>
            <p:nvSpPr>
              <p:cNvPr id="83" name="Oval 82">
                <a:extLst>
                  <a:ext uri="{FF2B5EF4-FFF2-40B4-BE49-F238E27FC236}">
                    <a16:creationId xmlns="" xmlns:a16="http://schemas.microsoft.com/office/drawing/2014/main" id="{BD7105D1-F594-490E-B3C0-4849C8C34896}"/>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 xmlns:a16="http://schemas.microsoft.com/office/drawing/2014/main" id="{82D719F9-6E7E-45EB-8DFC-00DEDB8C0F0E}"/>
                  </a:ext>
                </a:extLst>
              </p:cNvPr>
              <p:cNvSpPr/>
              <p:nvPr/>
            </p:nvSpPr>
            <p:spPr>
              <a:xfrm>
                <a:off x="722600" y="1593782"/>
                <a:ext cx="7622986" cy="3370153"/>
              </a:xfrm>
              <a:prstGeom prst="rect">
                <a:avLst/>
              </a:prstGeom>
            </p:spPr>
            <p:txBody>
              <a:bodyPr wrap="square">
                <a:spAutoFit/>
              </a:bodyPr>
              <a:lstStyle/>
              <a:p>
                <a:pPr marL="285750" lvl="0" indent="-285750">
                  <a:lnSpc>
                    <a:spcPct val="150000"/>
                  </a:lnSpc>
                  <a:buClr>
                    <a:schemeClr val="accent4"/>
                  </a:buClr>
                  <a:buFont typeface="Arial" panose="020B0604020202020204" pitchFamily="34" charset="0"/>
                  <a:buChar char="•"/>
                </a:pPr>
                <a:r>
                  <a:rPr lang="am-ET" sz="1800" dirty="0">
                    <a:solidFill>
                      <a:srgbClr val="034B64"/>
                    </a:solidFill>
                    <a:latin typeface="Century Gothic" panose="020B0502020202020204" pitchFamily="34" charset="0"/>
                    <a:cs typeface="Segoe UI" panose="020B0502040204020203" pitchFamily="34" charset="0"/>
                  </a:rPr>
                  <a:t>የማንፋክቸሪነግ ዘርፉን ለማበረታት </a:t>
                </a:r>
                <a:r>
                  <a:rPr lang="cy-GB" sz="1800" dirty="0" smtClean="0">
                    <a:solidFill>
                      <a:srgbClr val="034B64"/>
                    </a:solidFill>
                    <a:latin typeface="Century Gothic" panose="020B0502020202020204" pitchFamily="34" charset="0"/>
                    <a:cs typeface="Segoe UI" panose="020B0502040204020203" pitchFamily="34" charset="0"/>
                  </a:rPr>
                  <a:t>ሥራ ላይ የዋሉ </a:t>
                </a:r>
                <a:r>
                  <a:rPr lang="am-ET" sz="1800" dirty="0" smtClean="0">
                    <a:solidFill>
                      <a:srgbClr val="034B64"/>
                    </a:solidFill>
                    <a:latin typeface="Century Gothic" panose="020B0502020202020204" pitchFamily="34" charset="0"/>
                    <a:cs typeface="Segoe UI" panose="020B0502040204020203" pitchFamily="34" charset="0"/>
                  </a:rPr>
                  <a:t>ማበረታቻዎች </a:t>
                </a:r>
                <a:r>
                  <a:rPr lang="am-ET" sz="1800" dirty="0">
                    <a:solidFill>
                      <a:srgbClr val="034B64"/>
                    </a:solidFill>
                    <a:latin typeface="Century Gothic" panose="020B0502020202020204" pitchFamily="34" charset="0"/>
                    <a:cs typeface="Segoe UI" panose="020B0502040204020203" pitchFamily="34" charset="0"/>
                  </a:rPr>
                  <a:t>በመመርመር ዘርፉን ውጤታማ እንዲሆኑ ማድረግ፤ </a:t>
                </a:r>
              </a:p>
              <a:p>
                <a:pPr marL="285750" lvl="0" indent="-285750">
                  <a:lnSpc>
                    <a:spcPct val="150000"/>
                  </a:lnSpc>
                  <a:buClr>
                    <a:schemeClr val="accent4"/>
                  </a:buClr>
                  <a:buFont typeface="Arial" panose="020B0604020202020204" pitchFamily="34" charset="0"/>
                  <a:buChar char="•"/>
                </a:pPr>
                <a:r>
                  <a:rPr lang="am-ET" sz="1800" dirty="0">
                    <a:solidFill>
                      <a:srgbClr val="034B64"/>
                    </a:solidFill>
                    <a:latin typeface="Century Gothic" panose="020B0502020202020204" pitchFamily="34" charset="0"/>
                    <a:cs typeface="Segoe UI" panose="020B0502040204020203" pitchFamily="34" charset="0"/>
                  </a:rPr>
                  <a:t>የአገር ውስጥ ግብዓቶችን </a:t>
                </a:r>
                <a:r>
                  <a:rPr lang="cy-GB" sz="1800" dirty="0" smtClean="0">
                    <a:solidFill>
                      <a:srgbClr val="034B64"/>
                    </a:solidFill>
                    <a:latin typeface="Century Gothic" panose="020B0502020202020204" pitchFamily="34" charset="0"/>
                    <a:cs typeface="Segoe UI" panose="020B0502040204020203" pitchFamily="34" charset="0"/>
                  </a:rPr>
                  <a:t>ለ</a:t>
                </a:r>
                <a:r>
                  <a:rPr lang="am-ET" sz="1800" dirty="0" smtClean="0">
                    <a:solidFill>
                      <a:srgbClr val="034B64"/>
                    </a:solidFill>
                    <a:latin typeface="Century Gothic" panose="020B0502020202020204" pitchFamily="34" charset="0"/>
                    <a:cs typeface="Segoe UI" panose="020B0502040204020203" pitchFamily="34" charset="0"/>
                  </a:rPr>
                  <a:t>ሚጠቀሙ የማንፋክቸሪ</a:t>
                </a:r>
                <a:r>
                  <a:rPr lang="cy-GB" sz="1800" dirty="0" smtClean="0">
                    <a:solidFill>
                      <a:srgbClr val="034B64"/>
                    </a:solidFill>
                    <a:latin typeface="Century Gothic" panose="020B0502020202020204" pitchFamily="34" charset="0"/>
                    <a:cs typeface="Segoe UI" panose="020B0502040204020203" pitchFamily="34" charset="0"/>
                  </a:rPr>
                  <a:t>ን</a:t>
                </a:r>
                <a:r>
                  <a:rPr lang="am-ET" sz="1800" dirty="0" smtClean="0">
                    <a:solidFill>
                      <a:srgbClr val="034B64"/>
                    </a:solidFill>
                    <a:latin typeface="Century Gothic" panose="020B0502020202020204" pitchFamily="34" charset="0"/>
                    <a:cs typeface="Segoe UI" panose="020B0502040204020203" pitchFamily="34" charset="0"/>
                  </a:rPr>
                  <a:t>ግ </a:t>
                </a:r>
                <a:r>
                  <a:rPr lang="am-ET" sz="1800" dirty="0">
                    <a:solidFill>
                      <a:srgbClr val="034B64"/>
                    </a:solidFill>
                    <a:latin typeface="Century Gothic" panose="020B0502020202020204" pitchFamily="34" charset="0"/>
                    <a:cs typeface="Segoe UI" panose="020B0502040204020203" pitchFamily="34" charset="0"/>
                  </a:rPr>
                  <a:t>ዘርፍ </a:t>
                </a:r>
                <a:r>
                  <a:rPr lang="am-ET" sz="1800" dirty="0" smtClean="0">
                    <a:solidFill>
                      <a:srgbClr val="034B64"/>
                    </a:solidFill>
                    <a:latin typeface="Century Gothic" panose="020B0502020202020204" pitchFamily="34" charset="0"/>
                    <a:cs typeface="Segoe UI" panose="020B0502040204020203" pitchFamily="34" charset="0"/>
                  </a:rPr>
                  <a:t>አምራቾች </a:t>
                </a:r>
                <a:r>
                  <a:rPr lang="am-ET" sz="1800" dirty="0">
                    <a:solidFill>
                      <a:srgbClr val="034B64"/>
                    </a:solidFill>
                    <a:latin typeface="Century Gothic" panose="020B0502020202020204" pitchFamily="34" charset="0"/>
                    <a:cs typeface="Segoe UI" panose="020B0502040204020203" pitchFamily="34" charset="0"/>
                  </a:rPr>
                  <a:t>የቅድሚያ ትኩረት መስጠት፤ ለምሳሌ አግሮ-ፐሮሰሲነግ እና የቆዳ ምርቶች፤</a:t>
                </a:r>
              </a:p>
              <a:p>
                <a:pPr marL="285750" lvl="0" indent="-285750">
                  <a:lnSpc>
                    <a:spcPct val="150000"/>
                  </a:lnSpc>
                  <a:buClr>
                    <a:schemeClr val="accent4"/>
                  </a:buClr>
                  <a:buFont typeface="Arial" panose="020B0604020202020204" pitchFamily="34" charset="0"/>
                  <a:buChar char="•"/>
                </a:pPr>
                <a:r>
                  <a:rPr lang="am-ET" sz="1800" dirty="0">
                    <a:solidFill>
                      <a:srgbClr val="034B64"/>
                    </a:solidFill>
                    <a:latin typeface="Century Gothic" panose="020B0502020202020204" pitchFamily="34" charset="0"/>
                    <a:cs typeface="Segoe UI" panose="020B0502040204020203" pitchFamily="34" charset="0"/>
                  </a:rPr>
                  <a:t>አገር ውስጥ የኢንዱስትሪ ግብዓቶችንና ከፊል ግብዓቶችን በማምረት የማንፋክቸሪንግ የእሴት ሰንሰለት ማጠናከር፤ የኢንዱስትሪዎችን ትስስርና ተመጋጋቢነትን ማጠናከር፤</a:t>
                </a:r>
              </a:p>
              <a:p>
                <a:pPr marL="285750" lvl="0" indent="-285750">
                  <a:lnSpc>
                    <a:spcPct val="150000"/>
                  </a:lnSpc>
                  <a:buClr>
                    <a:schemeClr val="accent4"/>
                  </a:buClr>
                  <a:buFont typeface="Arial" panose="020B0604020202020204" pitchFamily="34" charset="0"/>
                  <a:buChar char="•"/>
                </a:pPr>
                <a:r>
                  <a:rPr lang="am-ET" sz="1800" dirty="0">
                    <a:solidFill>
                      <a:srgbClr val="034B64"/>
                    </a:solidFill>
                    <a:latin typeface="Century Gothic" panose="020B0502020202020204" pitchFamily="34" charset="0"/>
                    <a:cs typeface="Segoe UI" panose="020B0502040204020203" pitchFamily="34" charset="0"/>
                  </a:rPr>
                  <a:t>የገቢ ምርቶችን የሚተኩ አምራቾችን መደገፍ፤</a:t>
                </a:r>
              </a:p>
              <a:p>
                <a:pPr marL="285750" lvl="0" indent="-285750">
                  <a:lnSpc>
                    <a:spcPct val="150000"/>
                  </a:lnSpc>
                  <a:buClr>
                    <a:schemeClr val="accent4"/>
                  </a:buClr>
                  <a:buFont typeface="Arial" panose="020B0604020202020204" pitchFamily="34" charset="0"/>
                  <a:buChar char="•"/>
                </a:pPr>
                <a:r>
                  <a:rPr lang="am-ET" sz="1600" dirty="0">
                    <a:solidFill>
                      <a:srgbClr val="034B64"/>
                    </a:solidFill>
                    <a:latin typeface="Century Gothic" panose="020B0502020202020204" pitchFamily="34" charset="0"/>
                    <a:cs typeface="Segoe UI" panose="020B0502040204020203" pitchFamily="34" charset="0"/>
                  </a:rPr>
                  <a:t>ተመጣጣኝ የደመወዝ ክፍያ እንዲኖር ማድረግና የኢንዱስትሪ ሰላምን ማጎለበት እንዲሁም የሰራተኛ ፍልሰትን መቀነስ፤ </a:t>
                </a:r>
              </a:p>
            </p:txBody>
          </p:sp>
          <p:cxnSp>
            <p:nvCxnSpPr>
              <p:cNvPr id="77" name="Straight Connector 76">
                <a:extLst>
                  <a:ext uri="{FF2B5EF4-FFF2-40B4-BE49-F238E27FC236}">
                    <a16:creationId xmlns="" xmlns:a16="http://schemas.microsoft.com/office/drawing/2014/main" id="{73020CBC-15CC-4A1D-A53F-33CAE3320905}"/>
                  </a:ext>
                </a:extLst>
              </p:cNvPr>
              <p:cNvCxnSpPr>
                <a:cxnSpLocks/>
                <a:endCxn id="83" idx="6"/>
              </p:cNvCxnSpPr>
              <p:nvPr/>
            </p:nvCxnSpPr>
            <p:spPr>
              <a:xfrm flipH="1">
                <a:off x="1545796" y="1433730"/>
                <a:ext cx="6543078" cy="0"/>
              </a:xfrm>
              <a:prstGeom prst="line">
                <a:avLst/>
              </a:prstGeom>
              <a:ln>
                <a:solidFill>
                  <a:srgbClr val="034B64"/>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 xmlns:a16="http://schemas.microsoft.com/office/drawing/2014/main" id="{515795CB-B207-459E-92A8-29CE0DD2BBA8}"/>
                  </a:ext>
                </a:extLst>
              </p:cNvPr>
              <p:cNvSpPr/>
              <p:nvPr/>
            </p:nvSpPr>
            <p:spPr>
              <a:xfrm>
                <a:off x="1746995" y="923488"/>
                <a:ext cx="1262866" cy="504818"/>
              </a:xfrm>
              <a:prstGeom prst="rect">
                <a:avLst/>
              </a:prstGeom>
            </p:spPr>
            <p:txBody>
              <a:bodyPr wrap="none">
                <a:spAutoFit/>
              </a:bodyPr>
              <a:lstStyle/>
              <a:p>
                <a:pPr>
                  <a:lnSpc>
                    <a:spcPct val="150000"/>
                  </a:lnSpc>
                </a:pPr>
                <a:r>
                  <a:rPr lang="am-ET" sz="2000" b="1" dirty="0" smtClean="0">
                    <a:solidFill>
                      <a:srgbClr val="034B64"/>
                    </a:solidFill>
                    <a:latin typeface="Century Gothic" panose="020B0502020202020204" pitchFamily="34" charset="0"/>
                    <a:cs typeface="Segoe UI" panose="020B0502040204020203" pitchFamily="34" charset="0"/>
                  </a:rPr>
                  <a:t>ማኑፋክቸሪነግ</a:t>
                </a:r>
                <a:endParaRPr lang="am-ET" sz="2000" b="1" dirty="0">
                  <a:solidFill>
                    <a:srgbClr val="034B64"/>
                  </a:solidFill>
                  <a:latin typeface="Century Gothic" panose="020B0502020202020204" pitchFamily="34" charset="0"/>
                  <a:cs typeface="Segoe UI" panose="020B0502040204020203" pitchFamily="34" charset="0"/>
                </a:endParaRPr>
              </a:p>
            </p:txBody>
          </p:sp>
        </p:grpSp>
        <p:pic>
          <p:nvPicPr>
            <p:cNvPr id="9" name="Picture 8">
              <a:extLst>
                <a:ext uri="{FF2B5EF4-FFF2-40B4-BE49-F238E27FC236}">
                  <a16:creationId xmlns="" xmlns:a16="http://schemas.microsoft.com/office/drawing/2014/main" id="{7F94243A-0028-4C67-A89D-2834FEAC80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527" b="89922" l="9581" r="89820">
                          <a14:foregroundMark x1="47904" y1="52713" x2="47904" y2="52713"/>
                          <a14:foregroundMark x1="75449" y1="55039" x2="75449" y2="55039"/>
                          <a14:foregroundMark x1="68263" y1="30233" x2="68263" y2="30233"/>
                          <a14:foregroundMark x1="59880" y1="26357" x2="59880" y2="26357"/>
                          <a14:foregroundMark x1="55090" y1="17829" x2="55090" y2="17829"/>
                          <a14:foregroundMark x1="69461" y1="8527" x2="69461" y2="8527"/>
                        </a14:backgroundRemoval>
                      </a14:imgEffect>
                      <a14:imgEffect>
                        <a14:brightnessContrast bright="20000" contrast="-40000"/>
                      </a14:imgEffect>
                    </a14:imgLayer>
                  </a14:imgProps>
                </a:ext>
              </a:extLst>
            </a:blip>
            <a:stretch>
              <a:fillRect/>
            </a:stretch>
          </p:blipFill>
          <p:spPr>
            <a:xfrm>
              <a:off x="1226559" y="1162192"/>
              <a:ext cx="380795" cy="294147"/>
            </a:xfrm>
            <a:prstGeom prst="rect">
              <a:avLst/>
            </a:prstGeom>
          </p:spPr>
        </p:pic>
      </p:grpSp>
      <p:grpSp>
        <p:nvGrpSpPr>
          <p:cNvPr id="17" name="Group 16">
            <a:extLst>
              <a:ext uri="{FF2B5EF4-FFF2-40B4-BE49-F238E27FC236}">
                <a16:creationId xmlns="" xmlns:a16="http://schemas.microsoft.com/office/drawing/2014/main" id="{4EFA285E-3D3F-499D-AEFB-74B9DEDC5BA0}"/>
              </a:ext>
            </a:extLst>
          </p:cNvPr>
          <p:cNvGrpSpPr/>
          <p:nvPr/>
        </p:nvGrpSpPr>
        <p:grpSpPr>
          <a:xfrm>
            <a:off x="8563755" y="318903"/>
            <a:ext cx="420428" cy="366088"/>
            <a:chOff x="8563755" y="318903"/>
            <a:chExt cx="420428" cy="366088"/>
          </a:xfrm>
        </p:grpSpPr>
        <p:sp>
          <p:nvSpPr>
            <p:cNvPr id="18" name="Rectangle: Rounded Corners 10">
              <a:extLst>
                <a:ext uri="{FF2B5EF4-FFF2-40B4-BE49-F238E27FC236}">
                  <a16:creationId xmlns="" xmlns:a16="http://schemas.microsoft.com/office/drawing/2014/main" id="{B1B8B366-6C1B-45C6-9702-44791C2AD521}"/>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9" name="Rectangle: Rounded Corners 11">
              <a:extLst>
                <a:ext uri="{FF2B5EF4-FFF2-40B4-BE49-F238E27FC236}">
                  <a16:creationId xmlns="" xmlns:a16="http://schemas.microsoft.com/office/drawing/2014/main" id="{F4537601-E07B-464A-A16A-0D402FF7BD6D}"/>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0" name="Group 19">
              <a:extLst>
                <a:ext uri="{FF2B5EF4-FFF2-40B4-BE49-F238E27FC236}">
                  <a16:creationId xmlns="" xmlns:a16="http://schemas.microsoft.com/office/drawing/2014/main" id="{FCB4972B-AD79-4867-9C54-DD76F7BB6AAA}"/>
                </a:ext>
              </a:extLst>
            </p:cNvPr>
            <p:cNvGrpSpPr/>
            <p:nvPr/>
          </p:nvGrpSpPr>
          <p:grpSpPr>
            <a:xfrm>
              <a:off x="8715521" y="415630"/>
              <a:ext cx="166991" cy="155987"/>
              <a:chOff x="4141788" y="3251201"/>
              <a:chExt cx="346075" cy="355600"/>
            </a:xfrm>
          </p:grpSpPr>
          <p:sp>
            <p:nvSpPr>
              <p:cNvPr id="21" name="Rectangle 20">
                <a:extLst>
                  <a:ext uri="{FF2B5EF4-FFF2-40B4-BE49-F238E27FC236}">
                    <a16:creationId xmlns="" xmlns:a16="http://schemas.microsoft.com/office/drawing/2014/main" id="{9604CE7F-12B3-43E5-8B52-BE81B30CAE90}"/>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 name="Rectangle 21">
                <a:extLst>
                  <a:ext uri="{FF2B5EF4-FFF2-40B4-BE49-F238E27FC236}">
                    <a16:creationId xmlns="" xmlns:a16="http://schemas.microsoft.com/office/drawing/2014/main" id="{EE303B91-B798-49FF-9084-5EB0B9DE0D60}"/>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3" name="Rectangle 22">
                <a:extLst>
                  <a:ext uri="{FF2B5EF4-FFF2-40B4-BE49-F238E27FC236}">
                    <a16:creationId xmlns="" xmlns:a16="http://schemas.microsoft.com/office/drawing/2014/main" id="{66DF9A1F-3B51-43CE-9690-619264198952}"/>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4" name="Line 21">
                <a:extLst>
                  <a:ext uri="{FF2B5EF4-FFF2-40B4-BE49-F238E27FC236}">
                    <a16:creationId xmlns="" xmlns:a16="http://schemas.microsoft.com/office/drawing/2014/main" id="{88322533-DF7D-4365-B2E1-1790C9D71CF7}"/>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Freeform 213">
                <a:extLst>
                  <a:ext uri="{FF2B5EF4-FFF2-40B4-BE49-F238E27FC236}">
                    <a16:creationId xmlns="" xmlns:a16="http://schemas.microsoft.com/office/drawing/2014/main" id="{9B1875C2-DF5D-4434-97B9-8B84BC20FCF0}"/>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2684962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m-ET" sz="2400" b="1" dirty="0">
                <a:solidFill>
                  <a:schemeClr val="bg1"/>
                </a:solidFill>
                <a:latin typeface="Century Gothic" panose="020B0502020202020204" pitchFamily="34" charset="0"/>
                <a:cs typeface="Segoe UI" panose="020B0502040204020203" pitchFamily="34" charset="0"/>
                <a:sym typeface="Barlow"/>
              </a:rPr>
              <a:t>... ሴክቶራል ፖሊሲዎች   (የቀጠለ….)</a:t>
            </a: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28</a:t>
            </a:r>
          </a:p>
        </p:txBody>
      </p:sp>
      <p:grpSp>
        <p:nvGrpSpPr>
          <p:cNvPr id="2" name="Group 1">
            <a:extLst>
              <a:ext uri="{FF2B5EF4-FFF2-40B4-BE49-F238E27FC236}">
                <a16:creationId xmlns="" xmlns:a16="http://schemas.microsoft.com/office/drawing/2014/main" id="{8D04BCE2-46BB-4199-8459-6113F6C998E4}"/>
              </a:ext>
            </a:extLst>
          </p:cNvPr>
          <p:cNvGrpSpPr/>
          <p:nvPr/>
        </p:nvGrpSpPr>
        <p:grpSpPr>
          <a:xfrm>
            <a:off x="806824" y="732358"/>
            <a:ext cx="8028579" cy="4168674"/>
            <a:chOff x="1162806" y="834717"/>
            <a:chExt cx="7378675" cy="4168674"/>
          </a:xfrm>
        </p:grpSpPr>
        <p:grpSp>
          <p:nvGrpSpPr>
            <p:cNvPr id="86" name="Group 85">
              <a:extLst>
                <a:ext uri="{FF2B5EF4-FFF2-40B4-BE49-F238E27FC236}">
                  <a16:creationId xmlns="" xmlns:a16="http://schemas.microsoft.com/office/drawing/2014/main" id="{36319086-AC21-4D70-8E27-00DD41EA80CB}"/>
                </a:ext>
              </a:extLst>
            </p:cNvPr>
            <p:cNvGrpSpPr/>
            <p:nvPr/>
          </p:nvGrpSpPr>
          <p:grpSpPr>
            <a:xfrm>
              <a:off x="1162806" y="834717"/>
              <a:ext cx="7378675" cy="4168674"/>
              <a:chOff x="1050431" y="846580"/>
              <a:chExt cx="7378675" cy="4168674"/>
            </a:xfrm>
          </p:grpSpPr>
          <p:sp>
            <p:nvSpPr>
              <p:cNvPr id="83" name="Oval 82">
                <a:extLst>
                  <a:ext uri="{FF2B5EF4-FFF2-40B4-BE49-F238E27FC236}">
                    <a16:creationId xmlns="" xmlns:a16="http://schemas.microsoft.com/office/drawing/2014/main" id="{BD7105D1-F594-490E-B3C0-4849C8C34896}"/>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 xmlns:a16="http://schemas.microsoft.com/office/drawing/2014/main" id="{82D719F9-6E7E-45EB-8DFC-00DEDB8C0F0E}"/>
                  </a:ext>
                </a:extLst>
              </p:cNvPr>
              <p:cNvSpPr/>
              <p:nvPr/>
            </p:nvSpPr>
            <p:spPr>
              <a:xfrm>
                <a:off x="1050432" y="1598934"/>
                <a:ext cx="7378674" cy="3416320"/>
              </a:xfrm>
              <a:prstGeom prst="rect">
                <a:avLst/>
              </a:prstGeom>
            </p:spPr>
            <p:txBody>
              <a:bodyPr wrap="square">
                <a:spAutoFit/>
              </a:bodyPr>
              <a:lstStyle/>
              <a:p>
                <a:pPr marL="285750" lvl="0" indent="-285750">
                  <a:lnSpc>
                    <a:spcPct val="150000"/>
                  </a:lnSpc>
                  <a:buClr>
                    <a:schemeClr val="accent4"/>
                  </a:buClr>
                  <a:buFont typeface="Arial" panose="020B0604020202020204" pitchFamily="34" charset="0"/>
                  <a:buChar char="•"/>
                </a:pPr>
                <a:r>
                  <a:rPr lang="am-ET" sz="1800" dirty="0">
                    <a:solidFill>
                      <a:srgbClr val="034B64"/>
                    </a:solidFill>
                    <a:latin typeface="Century Gothic" panose="020B0502020202020204" pitchFamily="34" charset="0"/>
                    <a:cs typeface="Segoe UI" panose="020B0502040204020203" pitchFamily="34" charset="0"/>
                  </a:rPr>
                  <a:t>ባሕላዊና አነስተኛ ማእድን አምራቾችን ማበረታትና ሕጋዊ ማድረግ፤ </a:t>
                </a:r>
              </a:p>
              <a:p>
                <a:pPr marL="285750" lvl="0" indent="-285750">
                  <a:lnSpc>
                    <a:spcPct val="150000"/>
                  </a:lnSpc>
                  <a:buClr>
                    <a:schemeClr val="accent4"/>
                  </a:buClr>
                  <a:buFont typeface="Arial" panose="020B0604020202020204" pitchFamily="34" charset="0"/>
                  <a:buChar char="•"/>
                </a:pPr>
                <a:r>
                  <a:rPr lang="am-ET" sz="1800" dirty="0">
                    <a:solidFill>
                      <a:srgbClr val="034B64"/>
                    </a:solidFill>
                    <a:latin typeface="Century Gothic" panose="020B0502020202020204" pitchFamily="34" charset="0"/>
                    <a:cs typeface="Segoe UI" panose="020B0502040204020203" pitchFamily="34" charset="0"/>
                  </a:rPr>
                  <a:t>የአገር ውስጥ የወርቅ ዋጋን በማሻሻል ሕገ ወጥ ንግድን መቀነስ፤</a:t>
                </a:r>
              </a:p>
              <a:p>
                <a:pPr marL="285750" lvl="0" indent="-285750">
                  <a:lnSpc>
                    <a:spcPct val="150000"/>
                  </a:lnSpc>
                  <a:buClr>
                    <a:schemeClr val="accent4"/>
                  </a:buClr>
                  <a:buFont typeface="Arial" panose="020B0604020202020204" pitchFamily="34" charset="0"/>
                  <a:buChar char="•"/>
                </a:pPr>
                <a:r>
                  <a:rPr lang="am-ET" sz="1800" dirty="0">
                    <a:solidFill>
                      <a:srgbClr val="034B64"/>
                    </a:solidFill>
                    <a:latin typeface="Century Gothic" panose="020B0502020202020204" pitchFamily="34" charset="0"/>
                    <a:cs typeface="Segoe UI" panose="020B0502040204020203" pitchFamily="34" charset="0"/>
                  </a:rPr>
                  <a:t>የሕግና ፖለቲካ ጉዳዮችን በመፈተሽ የአካባቢ ማህበረሰብ በልማቱ ተጠቃሚና ተሳታፊ ማድረግ፣ ማዕድን አውጪዎቹ የአካባቢ ማህበረሰብ ተጠቃሚ እንዲያደርጉ ማበረታቻዎችን </a:t>
                </a:r>
                <a:r>
                  <a:rPr lang="am-ET" sz="1800" dirty="0" smtClean="0">
                    <a:solidFill>
                      <a:srgbClr val="034B64"/>
                    </a:solidFill>
                    <a:latin typeface="Century Gothic" panose="020B0502020202020204" pitchFamily="34" charset="0"/>
                    <a:cs typeface="Segoe UI" panose="020B0502040204020203" pitchFamily="34" charset="0"/>
                  </a:rPr>
                  <a:t>መስጠ</a:t>
                </a:r>
                <a:r>
                  <a:rPr lang="cy-GB" sz="1800" dirty="0" smtClean="0">
                    <a:solidFill>
                      <a:srgbClr val="034B64"/>
                    </a:solidFill>
                    <a:latin typeface="Century Gothic" panose="020B0502020202020204" pitchFamily="34" charset="0"/>
                    <a:cs typeface="Segoe UI" panose="020B0502040204020203" pitchFamily="34" charset="0"/>
                  </a:rPr>
                  <a:t>ት</a:t>
                </a:r>
                <a:r>
                  <a:rPr lang="am-ET" sz="1800" dirty="0" smtClean="0">
                    <a:solidFill>
                      <a:srgbClr val="034B64"/>
                    </a:solidFill>
                    <a:latin typeface="Century Gothic" panose="020B0502020202020204" pitchFamily="34" charset="0"/>
                    <a:cs typeface="Segoe UI" panose="020B0502040204020203" pitchFamily="34" charset="0"/>
                  </a:rPr>
                  <a:t>፤</a:t>
                </a:r>
                <a:endParaRPr lang="am-ET" sz="1800" dirty="0">
                  <a:solidFill>
                    <a:srgbClr val="034B64"/>
                  </a:solidFill>
                  <a:latin typeface="Century Gothic" panose="020B0502020202020204" pitchFamily="34" charset="0"/>
                  <a:cs typeface="Segoe UI" panose="020B0502040204020203" pitchFamily="34" charset="0"/>
                </a:endParaRPr>
              </a:p>
              <a:p>
                <a:pPr marL="285750" lvl="0" indent="-285750">
                  <a:lnSpc>
                    <a:spcPct val="150000"/>
                  </a:lnSpc>
                  <a:buClr>
                    <a:schemeClr val="accent4"/>
                  </a:buClr>
                  <a:buFont typeface="Arial" panose="020B0604020202020204" pitchFamily="34" charset="0"/>
                  <a:buChar char="•"/>
                </a:pPr>
                <a:r>
                  <a:rPr lang="am-ET" sz="1800" dirty="0">
                    <a:solidFill>
                      <a:srgbClr val="034B64"/>
                    </a:solidFill>
                    <a:latin typeface="Century Gothic" panose="020B0502020202020204" pitchFamily="34" charset="0"/>
                    <a:cs typeface="Segoe UI" panose="020B0502040204020203" pitchFamily="34" charset="0"/>
                  </a:rPr>
                  <a:t>ከፍተኛ የማዕድን አምራቾች የሚያጋጥማቸውን የቴክኒክና ተቋማዊ ተግዳሮቶች መፍታት፣</a:t>
                </a:r>
              </a:p>
              <a:p>
                <a:pPr marL="285750" lvl="0" indent="-285750">
                  <a:lnSpc>
                    <a:spcPct val="150000"/>
                  </a:lnSpc>
                  <a:buClr>
                    <a:schemeClr val="accent4"/>
                  </a:buClr>
                  <a:buFont typeface="Arial" panose="020B0604020202020204" pitchFamily="34" charset="0"/>
                  <a:buChar char="•"/>
                </a:pPr>
                <a:r>
                  <a:rPr lang="am-ET" sz="1800" dirty="0">
                    <a:solidFill>
                      <a:srgbClr val="034B64"/>
                    </a:solidFill>
                    <a:latin typeface="Century Gothic" panose="020B0502020202020204" pitchFamily="34" charset="0"/>
                    <a:cs typeface="Segoe UI" panose="020B0502040204020203" pitchFamily="34" charset="0"/>
                  </a:rPr>
                  <a:t>ዘርፈ ብዙና ለኢንዱስትሪ ግብዓት የሚሆኑ የማዕድን ሀብቶችን የሚያመለክት የጅኦሎጂካል መረጃ እንዲኖር ለማድረግ የሚያስችሉ የፖሊሲና ድርጅታዊ አቅምን በመፍጠር ዘላቂና አካታች የሆነ የማዕድን ልማት ዘርፍ  እንዲኖር ማድረግ፣</a:t>
                </a:r>
              </a:p>
            </p:txBody>
          </p:sp>
          <p:cxnSp>
            <p:nvCxnSpPr>
              <p:cNvPr id="77" name="Straight Connector 76">
                <a:extLst>
                  <a:ext uri="{FF2B5EF4-FFF2-40B4-BE49-F238E27FC236}">
                    <a16:creationId xmlns="" xmlns:a16="http://schemas.microsoft.com/office/drawing/2014/main" id="{73020CBC-15CC-4A1D-A53F-33CAE3320905}"/>
                  </a:ext>
                </a:extLst>
              </p:cNvPr>
              <p:cNvCxnSpPr>
                <a:cxnSpLocks/>
                <a:endCxn id="83" idx="6"/>
              </p:cNvCxnSpPr>
              <p:nvPr/>
            </p:nvCxnSpPr>
            <p:spPr>
              <a:xfrm flipH="1">
                <a:off x="1545796" y="1433730"/>
                <a:ext cx="6763509" cy="0"/>
              </a:xfrm>
              <a:prstGeom prst="line">
                <a:avLst/>
              </a:prstGeom>
              <a:ln>
                <a:solidFill>
                  <a:srgbClr val="034B64"/>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 xmlns:a16="http://schemas.microsoft.com/office/drawing/2014/main" id="{515795CB-B207-459E-92A8-29CE0DD2BBA8}"/>
                  </a:ext>
                </a:extLst>
              </p:cNvPr>
              <p:cNvSpPr/>
              <p:nvPr/>
            </p:nvSpPr>
            <p:spPr>
              <a:xfrm>
                <a:off x="1620155" y="846580"/>
                <a:ext cx="1751150" cy="587148"/>
              </a:xfrm>
              <a:prstGeom prst="rect">
                <a:avLst/>
              </a:prstGeom>
            </p:spPr>
            <p:txBody>
              <a:bodyPr wrap="square">
                <a:spAutoFit/>
              </a:bodyPr>
              <a:lstStyle/>
              <a:p>
                <a:pPr>
                  <a:lnSpc>
                    <a:spcPct val="150000"/>
                  </a:lnSpc>
                </a:pPr>
                <a:r>
                  <a:rPr lang="am-ET" sz="2400" b="1" i="1" dirty="0">
                    <a:solidFill>
                      <a:srgbClr val="034B64"/>
                    </a:solidFill>
                    <a:latin typeface="Century Gothic" panose="020B0502020202020204" pitchFamily="34" charset="0"/>
                    <a:cs typeface="Segoe UI" panose="020B0502040204020203" pitchFamily="34" charset="0"/>
                  </a:rPr>
                  <a:t>ማዕድን</a:t>
                </a:r>
                <a:endParaRPr lang="en-US" sz="2400" b="1" i="1" dirty="0">
                  <a:solidFill>
                    <a:srgbClr val="034B64"/>
                  </a:solidFill>
                  <a:latin typeface="Century Gothic" panose="020B0502020202020204" pitchFamily="34" charset="0"/>
                  <a:cs typeface="Segoe UI" panose="020B0502040204020203" pitchFamily="34" charset="0"/>
                </a:endParaRPr>
              </a:p>
            </p:txBody>
          </p:sp>
        </p:grpSp>
        <p:pic>
          <p:nvPicPr>
            <p:cNvPr id="10" name="Picture 9">
              <a:extLst>
                <a:ext uri="{FF2B5EF4-FFF2-40B4-BE49-F238E27FC236}">
                  <a16:creationId xmlns="" xmlns:a16="http://schemas.microsoft.com/office/drawing/2014/main" id="{0F0A9A51-E860-47EB-A5E3-1CFE9AE4FDE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42" b="90260" l="9195" r="89080">
                          <a14:foregroundMark x1="36782" y1="8442" x2="36782" y2="8442"/>
                          <a14:foregroundMark x1="61494" y1="20779" x2="61494" y2="20779"/>
                          <a14:foregroundMark x1="56322" y1="25974" x2="56322" y2="25974"/>
                          <a14:foregroundMark x1="62644" y1="29870" x2="62644" y2="29870"/>
                          <a14:foregroundMark x1="58621" y1="37013" x2="58621" y2="37662"/>
                          <a14:foregroundMark x1="58621" y1="37662" x2="58621" y2="37662"/>
                          <a14:foregroundMark x1="55747" y1="37662" x2="55747" y2="37662"/>
                          <a14:foregroundMark x1="48276" y1="50000" x2="48276" y2="50000"/>
                          <a14:foregroundMark x1="70690" y1="50649" x2="70690" y2="50649"/>
                          <a14:foregroundMark x1="79310" y1="20130" x2="79310" y2="20130"/>
                          <a14:foregroundMark x1="83908" y1="15584" x2="83908" y2="15584"/>
                          <a14:foregroundMark x1="87356" y1="25974" x2="85632" y2="61039"/>
                          <a14:foregroundMark x1="65517" y1="57792" x2="36207" y2="87013"/>
                          <a14:foregroundMark x1="36207" y1="87013" x2="24138" y2="90260"/>
                          <a14:foregroundMark x1="22414" y1="87013" x2="17241" y2="86364"/>
                          <a14:foregroundMark x1="77586" y1="66883" x2="87356" y2="87013"/>
                        </a14:backgroundRemoval>
                      </a14:imgEffect>
                      <a14:imgEffect>
                        <a14:brightnessContrast bright="40000" contrast="-40000"/>
                      </a14:imgEffect>
                    </a14:imgLayer>
                  </a14:imgProps>
                </a:ext>
              </a:extLst>
            </a:blip>
            <a:stretch>
              <a:fillRect/>
            </a:stretch>
          </p:blipFill>
          <p:spPr>
            <a:xfrm>
              <a:off x="1273457" y="1301945"/>
              <a:ext cx="270991" cy="239841"/>
            </a:xfrm>
            <a:prstGeom prst="rect">
              <a:avLst/>
            </a:prstGeom>
          </p:spPr>
        </p:pic>
      </p:grpSp>
      <p:grpSp>
        <p:nvGrpSpPr>
          <p:cNvPr id="17" name="Group 16">
            <a:extLst>
              <a:ext uri="{FF2B5EF4-FFF2-40B4-BE49-F238E27FC236}">
                <a16:creationId xmlns="" xmlns:a16="http://schemas.microsoft.com/office/drawing/2014/main" id="{6CFA088B-F970-4D80-9E7B-BB4A2DFE1B48}"/>
              </a:ext>
            </a:extLst>
          </p:cNvPr>
          <p:cNvGrpSpPr/>
          <p:nvPr/>
        </p:nvGrpSpPr>
        <p:grpSpPr>
          <a:xfrm>
            <a:off x="8563755" y="318903"/>
            <a:ext cx="420428" cy="366088"/>
            <a:chOff x="8563755" y="318903"/>
            <a:chExt cx="420428" cy="366088"/>
          </a:xfrm>
        </p:grpSpPr>
        <p:sp>
          <p:nvSpPr>
            <p:cNvPr id="18" name="Rectangle: Rounded Corners 10">
              <a:extLst>
                <a:ext uri="{FF2B5EF4-FFF2-40B4-BE49-F238E27FC236}">
                  <a16:creationId xmlns="" xmlns:a16="http://schemas.microsoft.com/office/drawing/2014/main" id="{A8AD993D-BE14-4B24-8CC8-88F23BB4B8A2}"/>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9" name="Rectangle: Rounded Corners 11">
              <a:extLst>
                <a:ext uri="{FF2B5EF4-FFF2-40B4-BE49-F238E27FC236}">
                  <a16:creationId xmlns="" xmlns:a16="http://schemas.microsoft.com/office/drawing/2014/main" id="{E5632195-47C1-45B7-97A2-B00B6AB9F2C5}"/>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0" name="Group 19">
              <a:extLst>
                <a:ext uri="{FF2B5EF4-FFF2-40B4-BE49-F238E27FC236}">
                  <a16:creationId xmlns="" xmlns:a16="http://schemas.microsoft.com/office/drawing/2014/main" id="{A08678E8-D10A-4CD1-A4C6-FC607608D8DA}"/>
                </a:ext>
              </a:extLst>
            </p:cNvPr>
            <p:cNvGrpSpPr/>
            <p:nvPr/>
          </p:nvGrpSpPr>
          <p:grpSpPr>
            <a:xfrm>
              <a:off x="8715521" y="415630"/>
              <a:ext cx="166991" cy="155987"/>
              <a:chOff x="4141788" y="3251201"/>
              <a:chExt cx="346075" cy="355600"/>
            </a:xfrm>
          </p:grpSpPr>
          <p:sp>
            <p:nvSpPr>
              <p:cNvPr id="21" name="Rectangle 20">
                <a:extLst>
                  <a:ext uri="{FF2B5EF4-FFF2-40B4-BE49-F238E27FC236}">
                    <a16:creationId xmlns="" xmlns:a16="http://schemas.microsoft.com/office/drawing/2014/main" id="{E27A5EFF-42E4-490F-A9B4-F51A2ACBE744}"/>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 name="Rectangle 21">
                <a:extLst>
                  <a:ext uri="{FF2B5EF4-FFF2-40B4-BE49-F238E27FC236}">
                    <a16:creationId xmlns="" xmlns:a16="http://schemas.microsoft.com/office/drawing/2014/main" id="{0CF9296A-9B61-41D6-B41D-C4DBC2FC47C0}"/>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3" name="Rectangle 22">
                <a:extLst>
                  <a:ext uri="{FF2B5EF4-FFF2-40B4-BE49-F238E27FC236}">
                    <a16:creationId xmlns="" xmlns:a16="http://schemas.microsoft.com/office/drawing/2014/main" id="{9E9F24DB-C9CC-4B65-91F1-1923B305A51B}"/>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4" name="Line 21">
                <a:extLst>
                  <a:ext uri="{FF2B5EF4-FFF2-40B4-BE49-F238E27FC236}">
                    <a16:creationId xmlns="" xmlns:a16="http://schemas.microsoft.com/office/drawing/2014/main" id="{6B0ECF74-4C81-4B00-9FFF-4F1645523534}"/>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Freeform 213">
                <a:extLst>
                  <a:ext uri="{FF2B5EF4-FFF2-40B4-BE49-F238E27FC236}">
                    <a16:creationId xmlns="" xmlns:a16="http://schemas.microsoft.com/office/drawing/2014/main" id="{38F3A5F6-0232-49A8-8CB2-BCEDDDFEBA44}"/>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538040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m-ET" sz="2400" b="1" dirty="0">
                <a:solidFill>
                  <a:schemeClr val="bg1"/>
                </a:solidFill>
                <a:latin typeface="Century Gothic" panose="020B0502020202020204" pitchFamily="34" charset="0"/>
                <a:cs typeface="Segoe UI" panose="020B0502040204020203" pitchFamily="34" charset="0"/>
                <a:sym typeface="Barlow"/>
              </a:rPr>
              <a:t>... ሴክቶራል ፖሊሲዎች   (የቀጠለ….)</a:t>
            </a: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29</a:t>
            </a:r>
          </a:p>
        </p:txBody>
      </p:sp>
      <p:grpSp>
        <p:nvGrpSpPr>
          <p:cNvPr id="2" name="Group 1">
            <a:extLst>
              <a:ext uri="{FF2B5EF4-FFF2-40B4-BE49-F238E27FC236}">
                <a16:creationId xmlns="" xmlns:a16="http://schemas.microsoft.com/office/drawing/2014/main" id="{3D6E9CF4-04E7-4A39-AF36-A56EB8185A60}"/>
              </a:ext>
            </a:extLst>
          </p:cNvPr>
          <p:cNvGrpSpPr/>
          <p:nvPr/>
        </p:nvGrpSpPr>
        <p:grpSpPr>
          <a:xfrm>
            <a:off x="1099162" y="860073"/>
            <a:ext cx="7789179" cy="3616217"/>
            <a:chOff x="1090238" y="860073"/>
            <a:chExt cx="7149115" cy="3616217"/>
          </a:xfrm>
        </p:grpSpPr>
        <p:grpSp>
          <p:nvGrpSpPr>
            <p:cNvPr id="86" name="Group 85">
              <a:extLst>
                <a:ext uri="{FF2B5EF4-FFF2-40B4-BE49-F238E27FC236}">
                  <a16:creationId xmlns="" xmlns:a16="http://schemas.microsoft.com/office/drawing/2014/main" id="{36319086-AC21-4D70-8E27-00DD41EA80CB}"/>
                </a:ext>
              </a:extLst>
            </p:cNvPr>
            <p:cNvGrpSpPr/>
            <p:nvPr/>
          </p:nvGrpSpPr>
          <p:grpSpPr>
            <a:xfrm>
              <a:off x="1090238" y="860073"/>
              <a:ext cx="7149115" cy="3616217"/>
              <a:chOff x="1050431" y="898339"/>
              <a:chExt cx="7149115" cy="3616217"/>
            </a:xfrm>
          </p:grpSpPr>
          <p:sp>
            <p:nvSpPr>
              <p:cNvPr id="83" name="Oval 82">
                <a:extLst>
                  <a:ext uri="{FF2B5EF4-FFF2-40B4-BE49-F238E27FC236}">
                    <a16:creationId xmlns="" xmlns:a16="http://schemas.microsoft.com/office/drawing/2014/main" id="{BD7105D1-F594-490E-B3C0-4849C8C34896}"/>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 xmlns:a16="http://schemas.microsoft.com/office/drawing/2014/main" id="{82D719F9-6E7E-45EB-8DFC-00DEDB8C0F0E}"/>
                  </a:ext>
                </a:extLst>
              </p:cNvPr>
              <p:cNvSpPr/>
              <p:nvPr/>
            </p:nvSpPr>
            <p:spPr>
              <a:xfrm>
                <a:off x="1050431" y="1652234"/>
                <a:ext cx="7149115" cy="2862322"/>
              </a:xfrm>
              <a:prstGeom prst="rect">
                <a:avLst/>
              </a:prstGeom>
            </p:spPr>
            <p:txBody>
              <a:bodyPr wrap="square">
                <a:spAutoFit/>
              </a:bodyPr>
              <a:lstStyle/>
              <a:p>
                <a:pPr marL="285750" lvl="0" indent="-285750">
                  <a:lnSpc>
                    <a:spcPct val="150000"/>
                  </a:lnSpc>
                  <a:buClr>
                    <a:schemeClr val="accent4"/>
                  </a:buClr>
                  <a:buFont typeface="Arial" panose="020B0604020202020204" pitchFamily="34" charset="0"/>
                  <a:buChar char="•"/>
                </a:pPr>
                <a:r>
                  <a:rPr lang="am-ET" sz="2000" dirty="0">
                    <a:solidFill>
                      <a:srgbClr val="034B64"/>
                    </a:solidFill>
                    <a:latin typeface="Century Gothic" panose="020B0502020202020204" pitchFamily="34" charset="0"/>
                    <a:cs typeface="Segoe UI" panose="020B0502040204020203" pitchFamily="34" charset="0"/>
                  </a:rPr>
                  <a:t>የአገራችን ታሪካዊ፣ ባሕላዊ፣ እና ተፈጥረዊ መስህቦች ማራኪና ተደራሽ እንዲሆኑ ማድረግ፣</a:t>
                </a:r>
              </a:p>
              <a:p>
                <a:pPr marL="285750" lvl="0" indent="-285750">
                  <a:lnSpc>
                    <a:spcPct val="150000"/>
                  </a:lnSpc>
                  <a:buClr>
                    <a:schemeClr val="accent4"/>
                  </a:buClr>
                  <a:buFont typeface="Arial" panose="020B0604020202020204" pitchFamily="34" charset="0"/>
                  <a:buChar char="•"/>
                </a:pPr>
                <a:r>
                  <a:rPr lang="am-ET" sz="2000" dirty="0">
                    <a:solidFill>
                      <a:srgbClr val="034B64"/>
                    </a:solidFill>
                    <a:latin typeface="Century Gothic" panose="020B0502020202020204" pitchFamily="34" charset="0"/>
                    <a:cs typeface="Segoe UI" panose="020B0502040204020203" pitchFamily="34" charset="0"/>
                  </a:rPr>
                  <a:t>የቱሪስት መዳረሻዎችን በገበያ፣ በአገልግሎት እና በደንበኛ ዓይነት ለይቶ ማስተዋወቅ፣</a:t>
                </a:r>
              </a:p>
              <a:p>
                <a:pPr marL="285750" lvl="0" indent="-285750">
                  <a:lnSpc>
                    <a:spcPct val="150000"/>
                  </a:lnSpc>
                  <a:buClr>
                    <a:schemeClr val="accent4"/>
                  </a:buClr>
                  <a:buFont typeface="Arial" panose="020B0604020202020204" pitchFamily="34" charset="0"/>
                  <a:buChar char="•"/>
                </a:pPr>
                <a:r>
                  <a:rPr lang="am-ET" sz="2000" dirty="0">
                    <a:solidFill>
                      <a:srgbClr val="034B64"/>
                    </a:solidFill>
                    <a:latin typeface="Century Gothic" panose="020B0502020202020204" pitchFamily="34" charset="0"/>
                    <a:cs typeface="Segoe UI" panose="020B0502040204020203" pitchFamily="34" charset="0"/>
                  </a:rPr>
                  <a:t>የቱሪዝምና ሌሎች አገልግሎቶችን አሰጣጥን ደረጃን ማዘመን፤</a:t>
                </a:r>
              </a:p>
              <a:p>
                <a:pPr marL="285750" lvl="0" indent="-285750">
                  <a:lnSpc>
                    <a:spcPct val="150000"/>
                  </a:lnSpc>
                  <a:buClr>
                    <a:schemeClr val="accent4"/>
                  </a:buClr>
                  <a:buFont typeface="Arial" panose="020B0604020202020204" pitchFamily="34" charset="0"/>
                  <a:buChar char="•"/>
                </a:pPr>
                <a:r>
                  <a:rPr lang="am-ET" sz="2000" dirty="0">
                    <a:solidFill>
                      <a:srgbClr val="034B64"/>
                    </a:solidFill>
                    <a:latin typeface="Century Gothic" panose="020B0502020202020204" pitchFamily="34" charset="0"/>
                    <a:cs typeface="Segoe UI" panose="020B0502040204020203" pitchFamily="34" charset="0"/>
                  </a:rPr>
                  <a:t>አዳዲስ የቱሪስት መዳረሻዎችን ማልማት፣</a:t>
                </a:r>
              </a:p>
              <a:p>
                <a:pPr marL="285750" lvl="0" indent="-285750">
                  <a:lnSpc>
                    <a:spcPct val="150000"/>
                  </a:lnSpc>
                  <a:buClr>
                    <a:schemeClr val="accent4"/>
                  </a:buClr>
                  <a:buFont typeface="Arial" panose="020B0604020202020204" pitchFamily="34" charset="0"/>
                  <a:buChar char="•"/>
                </a:pPr>
                <a:r>
                  <a:rPr lang="am-ET" sz="2000" dirty="0">
                    <a:solidFill>
                      <a:srgbClr val="034B64"/>
                    </a:solidFill>
                    <a:latin typeface="Century Gothic" panose="020B0502020202020204" pitchFamily="34" charset="0"/>
                    <a:cs typeface="Segoe UI" panose="020B0502040204020203" pitchFamily="34" charset="0"/>
                  </a:rPr>
                  <a:t>ሆቴሎችና ሬስቶራንቶች የግብርና </a:t>
                </a:r>
                <a:r>
                  <a:rPr lang="cy-GB" sz="2000" dirty="0" smtClean="0">
                    <a:solidFill>
                      <a:srgbClr val="034B64"/>
                    </a:solidFill>
                    <a:latin typeface="Century Gothic" panose="020B0502020202020204" pitchFamily="34" charset="0"/>
                    <a:cs typeface="Segoe UI" panose="020B0502040204020203" pitchFamily="34" charset="0"/>
                  </a:rPr>
                  <a:t>የአገር ውስጥ </a:t>
                </a:r>
                <a:r>
                  <a:rPr lang="am-ET" sz="2000" dirty="0" smtClean="0">
                    <a:solidFill>
                      <a:srgbClr val="034B64"/>
                    </a:solidFill>
                    <a:latin typeface="Century Gothic" panose="020B0502020202020204" pitchFamily="34" charset="0"/>
                    <a:cs typeface="Segoe UI" panose="020B0502040204020203" pitchFamily="34" charset="0"/>
                  </a:rPr>
                  <a:t>ምርቶችን </a:t>
                </a:r>
                <a:r>
                  <a:rPr lang="am-ET" sz="2000" dirty="0">
                    <a:solidFill>
                      <a:srgbClr val="034B64"/>
                    </a:solidFill>
                    <a:latin typeface="Century Gothic" panose="020B0502020202020204" pitchFamily="34" charset="0"/>
                    <a:cs typeface="Segoe UI" panose="020B0502040204020203" pitchFamily="34" charset="0"/>
                  </a:rPr>
                  <a:t>እንዲጠቀሙ የሚያስችል የገበያ ትስስር መፍጠርና ማጎልበት፣</a:t>
                </a:r>
              </a:p>
            </p:txBody>
          </p:sp>
          <p:cxnSp>
            <p:nvCxnSpPr>
              <p:cNvPr id="77" name="Straight Connector 76">
                <a:extLst>
                  <a:ext uri="{FF2B5EF4-FFF2-40B4-BE49-F238E27FC236}">
                    <a16:creationId xmlns="" xmlns:a16="http://schemas.microsoft.com/office/drawing/2014/main" id="{73020CBC-15CC-4A1D-A53F-33CAE3320905}"/>
                  </a:ext>
                </a:extLst>
              </p:cNvPr>
              <p:cNvCxnSpPr>
                <a:cxnSpLocks/>
                <a:endCxn id="83" idx="6"/>
              </p:cNvCxnSpPr>
              <p:nvPr/>
            </p:nvCxnSpPr>
            <p:spPr>
              <a:xfrm flipH="1">
                <a:off x="1545796" y="1433730"/>
                <a:ext cx="6653750" cy="0"/>
              </a:xfrm>
              <a:prstGeom prst="line">
                <a:avLst/>
              </a:prstGeom>
              <a:ln>
                <a:solidFill>
                  <a:srgbClr val="034B64"/>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 xmlns:a16="http://schemas.microsoft.com/office/drawing/2014/main" id="{515795CB-B207-459E-92A8-29CE0DD2BBA8}"/>
                  </a:ext>
                </a:extLst>
              </p:cNvPr>
              <p:cNvSpPr/>
              <p:nvPr/>
            </p:nvSpPr>
            <p:spPr>
              <a:xfrm>
                <a:off x="1620155" y="898339"/>
                <a:ext cx="1792270" cy="553998"/>
              </a:xfrm>
              <a:prstGeom prst="rect">
                <a:avLst/>
              </a:prstGeom>
            </p:spPr>
            <p:txBody>
              <a:bodyPr wrap="square">
                <a:spAutoFit/>
              </a:bodyPr>
              <a:lstStyle/>
              <a:p>
                <a:pPr>
                  <a:lnSpc>
                    <a:spcPct val="150000"/>
                  </a:lnSpc>
                </a:pPr>
                <a:r>
                  <a:rPr lang="am-ET" sz="2000" b="1" dirty="0">
                    <a:solidFill>
                      <a:srgbClr val="034B64"/>
                    </a:solidFill>
                    <a:latin typeface="Century Gothic" panose="020B0502020202020204" pitchFamily="34" charset="0"/>
                    <a:cs typeface="Segoe UI" panose="020B0502040204020203" pitchFamily="34" charset="0"/>
                  </a:rPr>
                  <a:t>ቱሪዝም </a:t>
                </a:r>
                <a:endParaRPr lang="en-US" b="1" dirty="0">
                  <a:solidFill>
                    <a:srgbClr val="034B64"/>
                  </a:solidFill>
                  <a:latin typeface="Century Gothic" panose="020B0502020202020204" pitchFamily="34" charset="0"/>
                  <a:cs typeface="Segoe UI" panose="020B0502040204020203" pitchFamily="34" charset="0"/>
                </a:endParaRPr>
              </a:p>
            </p:txBody>
          </p:sp>
        </p:grpSp>
        <p:pic>
          <p:nvPicPr>
            <p:cNvPr id="16" name="Picture 15">
              <a:extLst>
                <a:ext uri="{FF2B5EF4-FFF2-40B4-BE49-F238E27FC236}">
                  <a16:creationId xmlns="" xmlns:a16="http://schemas.microsoft.com/office/drawing/2014/main" id="{969029B0-BD49-4E3C-9EE2-4CE10CFE09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83" b="89820" l="9948" r="89791">
                          <a14:foregroundMark x1="12827" y1="85030" x2="12827" y2="85030"/>
                          <a14:foregroundMark x1="28534" y1="44012" x2="28534" y2="44012"/>
                          <a14:foregroundMark x1="72775" y1="44012" x2="72775" y2="44012"/>
                          <a14:foregroundMark x1="56545" y1="8683" x2="56545" y2="8683"/>
                          <a14:foregroundMark x1="72251" y1="89222" x2="72251" y2="89222"/>
                          <a14:foregroundMark x1="81675" y1="86826" x2="81675" y2="86826"/>
                          <a14:backgroundMark x1="14136" y1="85329" x2="14136" y2="85329"/>
                          <a14:backgroundMark x1="85340" y1="86228" x2="85340" y2="86228"/>
                        </a14:backgroundRemoval>
                      </a14:imgEffect>
                      <a14:imgEffect>
                        <a14:brightnessContrast bright="20000" contrast="-40000"/>
                      </a14:imgEffect>
                    </a14:imgLayer>
                  </a14:imgProps>
                </a:ext>
              </a:extLst>
            </a:blip>
            <a:stretch>
              <a:fillRect/>
            </a:stretch>
          </p:blipFill>
          <p:spPr>
            <a:xfrm>
              <a:off x="1206011" y="1274495"/>
              <a:ext cx="277540" cy="242665"/>
            </a:xfrm>
            <a:prstGeom prst="rect">
              <a:avLst/>
            </a:prstGeom>
          </p:spPr>
        </p:pic>
      </p:grpSp>
      <p:grpSp>
        <p:nvGrpSpPr>
          <p:cNvPr id="19" name="Group 18">
            <a:extLst>
              <a:ext uri="{FF2B5EF4-FFF2-40B4-BE49-F238E27FC236}">
                <a16:creationId xmlns="" xmlns:a16="http://schemas.microsoft.com/office/drawing/2014/main" id="{E1A54939-7C5E-4C6D-A0BF-37D50E4863B6}"/>
              </a:ext>
            </a:extLst>
          </p:cNvPr>
          <p:cNvGrpSpPr/>
          <p:nvPr/>
        </p:nvGrpSpPr>
        <p:grpSpPr>
          <a:xfrm>
            <a:off x="8563755" y="318903"/>
            <a:ext cx="420428" cy="366088"/>
            <a:chOff x="8563755" y="318903"/>
            <a:chExt cx="420428" cy="366088"/>
          </a:xfrm>
        </p:grpSpPr>
        <p:sp>
          <p:nvSpPr>
            <p:cNvPr id="20" name="Rectangle: Rounded Corners 10">
              <a:extLst>
                <a:ext uri="{FF2B5EF4-FFF2-40B4-BE49-F238E27FC236}">
                  <a16:creationId xmlns="" xmlns:a16="http://schemas.microsoft.com/office/drawing/2014/main" id="{20793E4D-BC6B-420D-B756-37447004330B}"/>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1" name="Rectangle: Rounded Corners 11">
              <a:extLst>
                <a:ext uri="{FF2B5EF4-FFF2-40B4-BE49-F238E27FC236}">
                  <a16:creationId xmlns="" xmlns:a16="http://schemas.microsoft.com/office/drawing/2014/main" id="{C5B16881-8B1D-4DB8-A1E1-C529B5103F3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2" name="Group 21">
              <a:extLst>
                <a:ext uri="{FF2B5EF4-FFF2-40B4-BE49-F238E27FC236}">
                  <a16:creationId xmlns="" xmlns:a16="http://schemas.microsoft.com/office/drawing/2014/main" id="{2A4AD595-BC28-47AE-8B83-18DAE7B34469}"/>
                </a:ext>
              </a:extLst>
            </p:cNvPr>
            <p:cNvGrpSpPr/>
            <p:nvPr/>
          </p:nvGrpSpPr>
          <p:grpSpPr>
            <a:xfrm>
              <a:off x="8715521" y="415630"/>
              <a:ext cx="166991" cy="155987"/>
              <a:chOff x="4141788" y="3251201"/>
              <a:chExt cx="346075" cy="355600"/>
            </a:xfrm>
          </p:grpSpPr>
          <p:sp>
            <p:nvSpPr>
              <p:cNvPr id="23" name="Rectangle 22">
                <a:extLst>
                  <a:ext uri="{FF2B5EF4-FFF2-40B4-BE49-F238E27FC236}">
                    <a16:creationId xmlns="" xmlns:a16="http://schemas.microsoft.com/office/drawing/2014/main" id="{D48460E2-9ED2-4396-B638-CE92E0BA0E96}"/>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4" name="Rectangle 23">
                <a:extLst>
                  <a:ext uri="{FF2B5EF4-FFF2-40B4-BE49-F238E27FC236}">
                    <a16:creationId xmlns="" xmlns:a16="http://schemas.microsoft.com/office/drawing/2014/main" id="{2520C3BA-FE24-467F-9F8A-A271CD64C528}"/>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Rectangle 24">
                <a:extLst>
                  <a:ext uri="{FF2B5EF4-FFF2-40B4-BE49-F238E27FC236}">
                    <a16:creationId xmlns="" xmlns:a16="http://schemas.microsoft.com/office/drawing/2014/main" id="{961DAC60-78BC-4579-A12B-4E79A23F25AF}"/>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6" name="Line 21">
                <a:extLst>
                  <a:ext uri="{FF2B5EF4-FFF2-40B4-BE49-F238E27FC236}">
                    <a16:creationId xmlns="" xmlns:a16="http://schemas.microsoft.com/office/drawing/2014/main" id="{ADC4F701-0D64-429D-BDEC-7B4707D16BD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 name="Freeform 213">
                <a:extLst>
                  <a:ext uri="{FF2B5EF4-FFF2-40B4-BE49-F238E27FC236}">
                    <a16:creationId xmlns="" xmlns:a16="http://schemas.microsoft.com/office/drawing/2014/main" id="{82C263CC-4EB9-4117-A886-FE941DE6755E}"/>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3170389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y-GB" sz="2200" b="1" dirty="0" smtClean="0">
                <a:solidFill>
                  <a:schemeClr val="bg1"/>
                </a:solidFill>
                <a:latin typeface="Century Gothic" panose="020B0502020202020204" pitchFamily="34" charset="0"/>
                <a:cs typeface="Segoe UI" panose="020B0502040204020203" pitchFamily="34" charset="0"/>
                <a:sym typeface="Barlow"/>
              </a:rPr>
              <a:t>በመጭረሻም‹ </a:t>
            </a:r>
            <a:r>
              <a:rPr lang="am-ET" sz="2200" b="1" dirty="0" smtClean="0">
                <a:solidFill>
                  <a:schemeClr val="bg1"/>
                </a:solidFill>
                <a:latin typeface="Century Gothic" panose="020B0502020202020204" pitchFamily="34" charset="0"/>
                <a:cs typeface="Segoe UI" panose="020B0502040204020203" pitchFamily="34" charset="0"/>
                <a:sym typeface="Barlow"/>
              </a:rPr>
              <a:t>አዳዲስ  </a:t>
            </a:r>
            <a:r>
              <a:rPr lang="am-ET" sz="2200" b="1" dirty="0">
                <a:solidFill>
                  <a:schemeClr val="bg1"/>
                </a:solidFill>
                <a:latin typeface="Century Gothic" panose="020B0502020202020204" pitchFamily="34" charset="0"/>
                <a:cs typeface="Segoe UI" panose="020B0502040204020203" pitchFamily="34" charset="0"/>
                <a:sym typeface="Barlow"/>
              </a:rPr>
              <a:t>የኢኮኖሚ  እድገትና  የሥራ   ፈጠራ  ምንጭ ን  </a:t>
            </a:r>
            <a:r>
              <a:rPr lang="am-ET" sz="2200" b="1" dirty="0" smtClean="0">
                <a:solidFill>
                  <a:schemeClr val="bg1"/>
                </a:solidFill>
                <a:latin typeface="Century Gothic" panose="020B0502020202020204" pitchFamily="34" charset="0"/>
                <a:cs typeface="Segoe UI" panose="020B0502040204020203" pitchFamily="34" charset="0"/>
                <a:sym typeface="Barlow"/>
              </a:rPr>
              <a:t>ማ</a:t>
            </a:r>
            <a:r>
              <a:rPr lang="cy-GB" sz="2200" b="1" dirty="0" smtClean="0">
                <a:solidFill>
                  <a:schemeClr val="bg1"/>
                </a:solidFill>
                <a:latin typeface="Century Gothic" panose="020B0502020202020204" pitchFamily="34" charset="0"/>
                <a:cs typeface="Segoe UI" panose="020B0502040204020203" pitchFamily="34" charset="0"/>
                <a:sym typeface="Barlow"/>
              </a:rPr>
              <a:t>ፈላለግ</a:t>
            </a:r>
            <a:endParaRPr lang="am-ET" sz="2400" b="1" dirty="0">
              <a:solidFill>
                <a:schemeClr val="bg1"/>
              </a:solidFill>
              <a:latin typeface="Century Gothic" panose="020B0502020202020204" pitchFamily="34" charset="0"/>
              <a:cs typeface="Segoe UI" panose="020B0502040204020203" pitchFamily="34" charset="0"/>
              <a:sym typeface="Barlow"/>
            </a:endParaRP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30</a:t>
            </a:r>
          </a:p>
        </p:txBody>
      </p:sp>
      <p:grpSp>
        <p:nvGrpSpPr>
          <p:cNvPr id="19" name="Group 18">
            <a:extLst>
              <a:ext uri="{FF2B5EF4-FFF2-40B4-BE49-F238E27FC236}">
                <a16:creationId xmlns="" xmlns:a16="http://schemas.microsoft.com/office/drawing/2014/main" id="{E1A54939-7C5E-4C6D-A0BF-37D50E4863B6}"/>
              </a:ext>
            </a:extLst>
          </p:cNvPr>
          <p:cNvGrpSpPr/>
          <p:nvPr/>
        </p:nvGrpSpPr>
        <p:grpSpPr>
          <a:xfrm>
            <a:off x="8563755" y="318903"/>
            <a:ext cx="420428" cy="366088"/>
            <a:chOff x="8563755" y="318903"/>
            <a:chExt cx="420428" cy="366088"/>
          </a:xfrm>
        </p:grpSpPr>
        <p:sp>
          <p:nvSpPr>
            <p:cNvPr id="20" name="Rectangle: Rounded Corners 10">
              <a:extLst>
                <a:ext uri="{FF2B5EF4-FFF2-40B4-BE49-F238E27FC236}">
                  <a16:creationId xmlns="" xmlns:a16="http://schemas.microsoft.com/office/drawing/2014/main" id="{20793E4D-BC6B-420D-B756-37447004330B}"/>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1" name="Rectangle: Rounded Corners 11">
              <a:extLst>
                <a:ext uri="{FF2B5EF4-FFF2-40B4-BE49-F238E27FC236}">
                  <a16:creationId xmlns="" xmlns:a16="http://schemas.microsoft.com/office/drawing/2014/main" id="{C5B16881-8B1D-4DB8-A1E1-C529B5103F3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2" name="Group 21">
              <a:extLst>
                <a:ext uri="{FF2B5EF4-FFF2-40B4-BE49-F238E27FC236}">
                  <a16:creationId xmlns="" xmlns:a16="http://schemas.microsoft.com/office/drawing/2014/main" id="{2A4AD595-BC28-47AE-8B83-18DAE7B34469}"/>
                </a:ext>
              </a:extLst>
            </p:cNvPr>
            <p:cNvGrpSpPr/>
            <p:nvPr/>
          </p:nvGrpSpPr>
          <p:grpSpPr>
            <a:xfrm>
              <a:off x="8715521" y="415630"/>
              <a:ext cx="166991" cy="155987"/>
              <a:chOff x="4141788" y="3251201"/>
              <a:chExt cx="346075" cy="355600"/>
            </a:xfrm>
          </p:grpSpPr>
          <p:sp>
            <p:nvSpPr>
              <p:cNvPr id="23" name="Rectangle 22">
                <a:extLst>
                  <a:ext uri="{FF2B5EF4-FFF2-40B4-BE49-F238E27FC236}">
                    <a16:creationId xmlns="" xmlns:a16="http://schemas.microsoft.com/office/drawing/2014/main" id="{D48460E2-9ED2-4396-B638-CE92E0BA0E96}"/>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4" name="Rectangle 23">
                <a:extLst>
                  <a:ext uri="{FF2B5EF4-FFF2-40B4-BE49-F238E27FC236}">
                    <a16:creationId xmlns="" xmlns:a16="http://schemas.microsoft.com/office/drawing/2014/main" id="{2520C3BA-FE24-467F-9F8A-A271CD64C528}"/>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Rectangle 24">
                <a:extLst>
                  <a:ext uri="{FF2B5EF4-FFF2-40B4-BE49-F238E27FC236}">
                    <a16:creationId xmlns="" xmlns:a16="http://schemas.microsoft.com/office/drawing/2014/main" id="{961DAC60-78BC-4579-A12B-4E79A23F25AF}"/>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6" name="Line 21">
                <a:extLst>
                  <a:ext uri="{FF2B5EF4-FFF2-40B4-BE49-F238E27FC236}">
                    <a16:creationId xmlns="" xmlns:a16="http://schemas.microsoft.com/office/drawing/2014/main" id="{ADC4F701-0D64-429D-BDEC-7B4707D16BD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 name="Freeform 213">
                <a:extLst>
                  <a:ext uri="{FF2B5EF4-FFF2-40B4-BE49-F238E27FC236}">
                    <a16:creationId xmlns="" xmlns:a16="http://schemas.microsoft.com/office/drawing/2014/main" id="{82C263CC-4EB9-4117-A886-FE941DE6755E}"/>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grpSp>
        <p:nvGrpSpPr>
          <p:cNvPr id="3" name="Group 2">
            <a:extLst>
              <a:ext uri="{FF2B5EF4-FFF2-40B4-BE49-F238E27FC236}">
                <a16:creationId xmlns="" xmlns:a16="http://schemas.microsoft.com/office/drawing/2014/main" id="{5608E9E9-B60E-4E00-9C8A-5450D0D51D3E}"/>
              </a:ext>
            </a:extLst>
          </p:cNvPr>
          <p:cNvGrpSpPr/>
          <p:nvPr/>
        </p:nvGrpSpPr>
        <p:grpSpPr>
          <a:xfrm>
            <a:off x="1154376" y="944326"/>
            <a:ext cx="7258875" cy="4203227"/>
            <a:chOff x="1154376" y="1066246"/>
            <a:chExt cx="7258875" cy="4203227"/>
          </a:xfrm>
        </p:grpSpPr>
        <p:grpSp>
          <p:nvGrpSpPr>
            <p:cNvPr id="86" name="Group 85">
              <a:extLst>
                <a:ext uri="{FF2B5EF4-FFF2-40B4-BE49-F238E27FC236}">
                  <a16:creationId xmlns="" xmlns:a16="http://schemas.microsoft.com/office/drawing/2014/main" id="{36319086-AC21-4D70-8E27-00DD41EA80CB}"/>
                </a:ext>
              </a:extLst>
            </p:cNvPr>
            <p:cNvGrpSpPr/>
            <p:nvPr/>
          </p:nvGrpSpPr>
          <p:grpSpPr>
            <a:xfrm>
              <a:off x="1154376" y="1066246"/>
              <a:ext cx="7258875" cy="4203227"/>
              <a:chOff x="1050431" y="954284"/>
              <a:chExt cx="7258875" cy="4203227"/>
            </a:xfrm>
          </p:grpSpPr>
          <p:sp>
            <p:nvSpPr>
              <p:cNvPr id="83" name="Oval 82">
                <a:extLst>
                  <a:ext uri="{FF2B5EF4-FFF2-40B4-BE49-F238E27FC236}">
                    <a16:creationId xmlns="" xmlns:a16="http://schemas.microsoft.com/office/drawing/2014/main" id="{BD7105D1-F594-490E-B3C0-4849C8C34896}"/>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 xmlns:a16="http://schemas.microsoft.com/office/drawing/2014/main" id="{82D719F9-6E7E-45EB-8DFC-00DEDB8C0F0E}"/>
                  </a:ext>
                </a:extLst>
              </p:cNvPr>
              <p:cNvSpPr/>
              <p:nvPr/>
            </p:nvSpPr>
            <p:spPr>
              <a:xfrm>
                <a:off x="1050431" y="1695025"/>
                <a:ext cx="7258875" cy="3462486"/>
              </a:xfrm>
              <a:prstGeom prst="rect">
                <a:avLst/>
              </a:prstGeom>
            </p:spPr>
            <p:txBody>
              <a:bodyPr wrap="square">
                <a:spAutoFit/>
              </a:bodyPr>
              <a:lstStyle/>
              <a:p>
                <a:pPr marL="285750" lvl="0" indent="-285750">
                  <a:lnSpc>
                    <a:spcPct val="150000"/>
                  </a:lnSpc>
                  <a:buClr>
                    <a:srgbClr val="4895A2"/>
                  </a:buClr>
                  <a:buFont typeface="Arial" panose="020B0604020202020204" pitchFamily="34" charset="0"/>
                  <a:buChar char="•"/>
                </a:pPr>
                <a:r>
                  <a:rPr lang="am-ET" sz="1200" dirty="0">
                    <a:solidFill>
                      <a:srgbClr val="034B64"/>
                    </a:solidFill>
                    <a:latin typeface="Century Gothic" panose="020B0502020202020204" pitchFamily="34" charset="0"/>
                    <a:cs typeface="Segoe UI" panose="020B0502040204020203" pitchFamily="34" charset="0"/>
                  </a:rPr>
                  <a:t>ቀደም ሲል ከተጠቀሱት ከተለመዱት </a:t>
                </a:r>
                <a:r>
                  <a:rPr lang="cy-GB" sz="1200" dirty="0" smtClean="0">
                    <a:solidFill>
                      <a:srgbClr val="034B64"/>
                    </a:solidFill>
                    <a:latin typeface="Century Gothic" panose="020B0502020202020204" pitchFamily="34" charset="0"/>
                    <a:cs typeface="Segoe UI" panose="020B0502040204020203" pitchFamily="34" charset="0"/>
                  </a:rPr>
                  <a:t>አሰራሮች በተጨማሪ ለ</a:t>
                </a:r>
                <a:r>
                  <a:rPr lang="am-ET" sz="1200" dirty="0" smtClean="0">
                    <a:solidFill>
                      <a:srgbClr val="034B64"/>
                    </a:solidFill>
                    <a:latin typeface="Century Gothic" panose="020B0502020202020204" pitchFamily="34" charset="0"/>
                    <a:cs typeface="Segoe UI" panose="020B0502040204020203" pitchFamily="34" charset="0"/>
                  </a:rPr>
                  <a:t>ኢኮኖሚ </a:t>
                </a:r>
                <a:r>
                  <a:rPr lang="am-ET" sz="1200" dirty="0">
                    <a:solidFill>
                      <a:srgbClr val="034B64"/>
                    </a:solidFill>
                    <a:latin typeface="Century Gothic" panose="020B0502020202020204" pitchFamily="34" charset="0"/>
                    <a:cs typeface="Segoe UI" panose="020B0502040204020203" pitchFamily="34" charset="0"/>
                  </a:rPr>
                  <a:t>እድገትና ለሥራ ፈጠራ አጋዥ የሚሆኑ አዳዲስ ምንጮችን እንዲሁም በከፍተኛ ሁኔታ እያደገ የመጣውን የተማረ ወጣት የሥራ ኃይል ለመጠቀም ከፍተኛ ጥረት ይደረጋል</a:t>
                </a:r>
                <a:r>
                  <a:rPr lang="am-ET" sz="1200" dirty="0" smtClean="0">
                    <a:solidFill>
                      <a:srgbClr val="034B64"/>
                    </a:solidFill>
                    <a:latin typeface="Century Gothic" panose="020B0502020202020204" pitchFamily="34" charset="0"/>
                    <a:cs typeface="Segoe UI" panose="020B0502040204020203" pitchFamily="34" charset="0"/>
                  </a:rPr>
                  <a:t>፤</a:t>
                </a:r>
                <a:endParaRPr lang="en-GB" sz="1200" dirty="0">
                  <a:solidFill>
                    <a:srgbClr val="034B64"/>
                  </a:solidFill>
                  <a:latin typeface="Century Gothic" panose="020B0502020202020204" pitchFamily="34" charset="0"/>
                  <a:cs typeface="Segoe UI" panose="020B0502040204020203" pitchFamily="34" charset="0"/>
                </a:endParaRPr>
              </a:p>
              <a:p>
                <a:pPr marL="285750" lvl="0" indent="-285750">
                  <a:lnSpc>
                    <a:spcPct val="150000"/>
                  </a:lnSpc>
                  <a:buClr>
                    <a:srgbClr val="4895A2"/>
                  </a:buClr>
                  <a:buFont typeface="Arial" panose="020B0604020202020204" pitchFamily="34" charset="0"/>
                  <a:buChar char="•"/>
                </a:pPr>
                <a:r>
                  <a:rPr lang="am-ET" sz="1200" dirty="0">
                    <a:solidFill>
                      <a:srgbClr val="034B64"/>
                    </a:solidFill>
                    <a:latin typeface="Century Gothic" panose="020B0502020202020204" pitchFamily="34" charset="0"/>
                    <a:cs typeface="Segoe UI" panose="020B0502040204020203" pitchFamily="34" charset="0"/>
                  </a:rPr>
                  <a:t>በዚህ ረገድ </a:t>
                </a:r>
                <a:r>
                  <a:rPr lang="am-ET" sz="1200" dirty="0" smtClean="0">
                    <a:solidFill>
                      <a:srgbClr val="034B64"/>
                    </a:solidFill>
                    <a:latin typeface="Century Gothic" panose="020B0502020202020204" pitchFamily="34" charset="0"/>
                    <a:cs typeface="Segoe UI" panose="020B0502040204020203" pitchFamily="34" charset="0"/>
                  </a:rPr>
                  <a:t>ሪፎርሙ </a:t>
                </a:r>
                <a:r>
                  <a:rPr lang="am-ET" sz="1200" dirty="0">
                    <a:solidFill>
                      <a:srgbClr val="034B64"/>
                    </a:solidFill>
                    <a:latin typeface="Century Gothic" panose="020B0502020202020204" pitchFamily="34" charset="0"/>
                    <a:cs typeface="Segoe UI" panose="020B0502040204020203" pitchFamily="34" charset="0"/>
                  </a:rPr>
                  <a:t>ትኩረት የሚያደርገው</a:t>
                </a:r>
                <a:r>
                  <a:rPr lang="am-ET" sz="1200" dirty="0" smtClean="0">
                    <a:solidFill>
                      <a:srgbClr val="034B64"/>
                    </a:solidFill>
                    <a:latin typeface="Century Gothic" panose="020B0502020202020204" pitchFamily="34" charset="0"/>
                    <a:cs typeface="Segoe UI" panose="020B0502040204020203" pitchFamily="34" charset="0"/>
                  </a:rPr>
                  <a:t>፡-</a:t>
                </a:r>
                <a:endParaRPr lang="en-GB" sz="1200" dirty="0">
                  <a:solidFill>
                    <a:srgbClr val="034B64"/>
                  </a:solidFill>
                  <a:latin typeface="Century Gothic" panose="020B0502020202020204" pitchFamily="34" charset="0"/>
                  <a:cs typeface="Segoe UI" panose="020B0502040204020203" pitchFamily="34" charset="0"/>
                </a:endParaRPr>
              </a:p>
              <a:p>
                <a:pPr marL="284163" lvl="1">
                  <a:lnSpc>
                    <a:spcPct val="150000"/>
                  </a:lnSpc>
                  <a:buClr>
                    <a:srgbClr val="4895A2"/>
                  </a:buClr>
                </a:pPr>
                <a:r>
                  <a:rPr lang="am-ET" sz="1200" dirty="0">
                    <a:solidFill>
                      <a:srgbClr val="034B64"/>
                    </a:solidFill>
                    <a:latin typeface="Century Gothic" panose="020B0502020202020204" pitchFamily="34" charset="0"/>
                    <a:cs typeface="Segoe UI" panose="020B0502040204020203" pitchFamily="34" charset="0"/>
                  </a:rPr>
                  <a:t>አሳታፊ ዲጂታል ኢኮኖሚ መገንባት፤ </a:t>
                </a:r>
                <a:endParaRPr lang="cy-GB" sz="1200" dirty="0" smtClean="0">
                  <a:solidFill>
                    <a:srgbClr val="034B64"/>
                  </a:solidFill>
                  <a:latin typeface="Century Gothic" panose="020B0502020202020204" pitchFamily="34" charset="0"/>
                  <a:cs typeface="Segoe UI" panose="020B0502040204020203" pitchFamily="34" charset="0"/>
                </a:endParaRPr>
              </a:p>
              <a:p>
                <a:pPr marL="455613" lvl="4" indent="-171450">
                  <a:lnSpc>
                    <a:spcPct val="150000"/>
                  </a:lnSpc>
                  <a:buClr>
                    <a:srgbClr val="4895A2"/>
                  </a:buClr>
                  <a:buFont typeface="Arial" pitchFamily="34" charset="0"/>
                  <a:buChar char="•"/>
                </a:pPr>
                <a:r>
                  <a:rPr lang="cy-GB" sz="1200" dirty="0" smtClean="0">
                    <a:solidFill>
                      <a:srgbClr val="034B64"/>
                    </a:solidFill>
                    <a:latin typeface="Century Gothic" panose="020B0502020202020204" pitchFamily="34" charset="0"/>
                    <a:cs typeface="Segoe UI" panose="020B0502040204020203" pitchFamily="34" charset="0"/>
                  </a:rPr>
                  <a:t>የቴሌኮም ሪፎረም አጀንዳን ማቀላጠፍ እና የተጀመረውን የብሄራዊ መታወቂያ ስርዓት ማጠናቀቅ፣</a:t>
                </a:r>
              </a:p>
              <a:p>
                <a:pPr marL="455613" lvl="4" indent="-171450">
                  <a:lnSpc>
                    <a:spcPct val="150000"/>
                  </a:lnSpc>
                  <a:buClr>
                    <a:srgbClr val="4895A2"/>
                  </a:buClr>
                  <a:buFont typeface="Arial" pitchFamily="34" charset="0"/>
                  <a:buChar char="•"/>
                </a:pPr>
                <a:r>
                  <a:rPr lang="cy-GB" sz="1200" dirty="0" smtClean="0">
                    <a:solidFill>
                      <a:srgbClr val="034B64"/>
                    </a:solidFill>
                    <a:latin typeface="Century Gothic" panose="020B0502020202020204" pitchFamily="34" charset="0"/>
                    <a:cs typeface="Segoe UI" panose="020B0502040204020203" pitchFamily="34" charset="0"/>
                  </a:rPr>
                  <a:t>በቴክኖሎጂ ዘርፍ የሚሰማሩና የተሰማሩን ደጋፊና አቃፊ የሆነ የሕግማዕቀፍ መዘርጋት፤ </a:t>
                </a:r>
              </a:p>
              <a:p>
                <a:pPr marL="455613" lvl="4" indent="-171450">
                  <a:lnSpc>
                    <a:spcPct val="150000"/>
                  </a:lnSpc>
                  <a:buClr>
                    <a:srgbClr val="4895A2"/>
                  </a:buClr>
                  <a:buFont typeface="Arial" pitchFamily="34" charset="0"/>
                  <a:buChar char="•"/>
                </a:pPr>
                <a:r>
                  <a:rPr lang="cy-GB" sz="1200" dirty="0" smtClean="0">
                    <a:solidFill>
                      <a:srgbClr val="034B64"/>
                    </a:solidFill>
                    <a:latin typeface="Century Gothic" panose="020B0502020202020204" pitchFamily="34" charset="0"/>
                    <a:cs typeface="Segoe UI" panose="020B0502040204020203" pitchFamily="34" charset="0"/>
                  </a:rPr>
                  <a:t>በሥራ ላይ ያሉ የመንግሥት አይሲቲ ተግበራትን ለምሳሌ ኢ-ገቨርናንስ፣ ወርዳ ኔት፤ የገጠር ኮኔክቲቪቴ ፕሮግራም፣ እና የገጠር መንግሥታዊ ኢንተርኔት አቅርቦት ማእከልን የመሳሰሉትን ማጎልበት፣ </a:t>
                </a:r>
              </a:p>
              <a:p>
                <a:pPr marL="455613" lvl="4" indent="-171450">
                  <a:lnSpc>
                    <a:spcPct val="150000"/>
                  </a:lnSpc>
                  <a:buClr>
                    <a:srgbClr val="4895A2"/>
                  </a:buClr>
                  <a:buFont typeface="Arial" pitchFamily="34" charset="0"/>
                  <a:buChar char="•"/>
                </a:pPr>
                <a:r>
                  <a:rPr lang="cy-GB" sz="1200" dirty="0" smtClean="0">
                    <a:solidFill>
                      <a:srgbClr val="034B64"/>
                    </a:solidFill>
                    <a:latin typeface="Century Gothic" panose="020B0502020202020204" pitchFamily="34" charset="0"/>
                    <a:cs typeface="Segoe UI" panose="020B0502040204020203" pitchFamily="34" charset="0"/>
                  </a:rPr>
                  <a:t>የቴክኖሎጂ ግብይይት፣ ፋይናንስና ሎጂስቲክ አጠቃቀምን ማሳደግ፣</a:t>
                </a:r>
              </a:p>
              <a:p>
                <a:pPr marL="455613" lvl="4" indent="-171450">
                  <a:lnSpc>
                    <a:spcPct val="150000"/>
                  </a:lnSpc>
                  <a:buClr>
                    <a:srgbClr val="4895A2"/>
                  </a:buClr>
                  <a:buFont typeface="Arial" pitchFamily="34" charset="0"/>
                  <a:buChar char="•"/>
                </a:pPr>
                <a:r>
                  <a:rPr lang="cy-GB" sz="1200" dirty="0" smtClean="0">
                    <a:solidFill>
                      <a:srgbClr val="034B64"/>
                    </a:solidFill>
                    <a:latin typeface="Century Gothic" panose="020B0502020202020204" pitchFamily="34" charset="0"/>
                    <a:cs typeface="Segoe UI" panose="020B0502040204020203" pitchFamily="34" charset="0"/>
                  </a:rPr>
                  <a:t>የአይሲቲ ፓርክንና ኢኮሲስተምን ማበልጸግ፤ </a:t>
                </a:r>
              </a:p>
              <a:p>
                <a:pPr marL="455613" lvl="4" indent="-171450">
                  <a:lnSpc>
                    <a:spcPct val="150000"/>
                  </a:lnSpc>
                  <a:buClr>
                    <a:srgbClr val="4895A2"/>
                  </a:buClr>
                  <a:buFont typeface="Arial" pitchFamily="34" charset="0"/>
                  <a:buChar char="•"/>
                </a:pPr>
                <a:r>
                  <a:rPr lang="cy-GB" sz="1200" dirty="0" smtClean="0">
                    <a:solidFill>
                      <a:srgbClr val="034B64"/>
                    </a:solidFill>
                    <a:latin typeface="Century Gothic" panose="020B0502020202020204" pitchFamily="34" charset="0"/>
                    <a:cs typeface="Segoe UI" panose="020B0502040204020203" pitchFamily="34" charset="0"/>
                  </a:rPr>
                  <a:t>በአይሲቲ ዕውቀትን የቮኬሽናልና የከፍተኛ ደረጃ ትምህርቶችን ማስፋፋት፤  </a:t>
                </a:r>
              </a:p>
              <a:p>
                <a:pPr marL="284163" lvl="1">
                  <a:lnSpc>
                    <a:spcPct val="150000"/>
                  </a:lnSpc>
                  <a:buClr>
                    <a:srgbClr val="4895A2"/>
                  </a:buClr>
                </a:pPr>
                <a:r>
                  <a:rPr lang="am-ET" dirty="0" smtClean="0">
                    <a:solidFill>
                      <a:srgbClr val="034B64"/>
                    </a:solidFill>
                    <a:latin typeface="Century Gothic" panose="020B0502020202020204" pitchFamily="34" charset="0"/>
                    <a:cs typeface="Segoe UI" panose="020B0502040204020203" pitchFamily="34" charset="0"/>
                  </a:rPr>
                  <a:t>ለፈጠራና </a:t>
                </a:r>
                <a:r>
                  <a:rPr lang="am-ET" dirty="0">
                    <a:solidFill>
                      <a:srgbClr val="034B64"/>
                    </a:solidFill>
                    <a:latin typeface="Century Gothic" panose="020B0502020202020204" pitchFamily="34" charset="0"/>
                    <a:cs typeface="Segoe UI" panose="020B0502040204020203" pitchFamily="34" charset="0"/>
                  </a:rPr>
                  <a:t>አዳዲስ የሥራ ሀሳቦችን ለማመንጨት የሚያግዝ ከባቢ </a:t>
                </a:r>
                <a:r>
                  <a:rPr lang="cy-GB" dirty="0" smtClean="0">
                    <a:solidFill>
                      <a:srgbClr val="034B64"/>
                    </a:solidFill>
                    <a:latin typeface="Century Gothic" panose="020B0502020202020204" pitchFamily="34" charset="0"/>
                    <a:cs typeface="Segoe UI" panose="020B0502040204020203" pitchFamily="34" charset="0"/>
                  </a:rPr>
                  <a:t>ሁኔታን </a:t>
                </a:r>
                <a:r>
                  <a:rPr lang="am-ET" dirty="0" smtClean="0">
                    <a:solidFill>
                      <a:srgbClr val="034B64"/>
                    </a:solidFill>
                    <a:latin typeface="Century Gothic" panose="020B0502020202020204" pitchFamily="34" charset="0"/>
                    <a:cs typeface="Segoe UI" panose="020B0502040204020203" pitchFamily="34" charset="0"/>
                  </a:rPr>
                  <a:t>መፍጠር፤</a:t>
                </a:r>
                <a:endParaRPr lang="am-ET" dirty="0">
                  <a:solidFill>
                    <a:srgbClr val="034B64"/>
                  </a:solidFill>
                  <a:latin typeface="Century Gothic" panose="020B0502020202020204" pitchFamily="34" charset="0"/>
                  <a:cs typeface="Segoe UI" panose="020B0502040204020203" pitchFamily="34" charset="0"/>
                </a:endParaRPr>
              </a:p>
            </p:txBody>
          </p:sp>
          <p:cxnSp>
            <p:nvCxnSpPr>
              <p:cNvPr id="77" name="Straight Connector 76">
                <a:extLst>
                  <a:ext uri="{FF2B5EF4-FFF2-40B4-BE49-F238E27FC236}">
                    <a16:creationId xmlns="" xmlns:a16="http://schemas.microsoft.com/office/drawing/2014/main" id="{73020CBC-15CC-4A1D-A53F-33CAE3320905}"/>
                  </a:ext>
                </a:extLst>
              </p:cNvPr>
              <p:cNvCxnSpPr>
                <a:cxnSpLocks/>
                <a:endCxn id="83" idx="6"/>
              </p:cNvCxnSpPr>
              <p:nvPr/>
            </p:nvCxnSpPr>
            <p:spPr>
              <a:xfrm flipH="1">
                <a:off x="1545796" y="1433730"/>
                <a:ext cx="6653750" cy="0"/>
              </a:xfrm>
              <a:prstGeom prst="line">
                <a:avLst/>
              </a:prstGeom>
              <a:ln>
                <a:solidFill>
                  <a:srgbClr val="034B64"/>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 xmlns:a16="http://schemas.microsoft.com/office/drawing/2014/main" id="{515795CB-B207-459E-92A8-29CE0DD2BBA8}"/>
                  </a:ext>
                </a:extLst>
              </p:cNvPr>
              <p:cNvSpPr/>
              <p:nvPr/>
            </p:nvSpPr>
            <p:spPr>
              <a:xfrm>
                <a:off x="1620155" y="954284"/>
                <a:ext cx="6579391" cy="463525"/>
              </a:xfrm>
              <a:prstGeom prst="rect">
                <a:avLst/>
              </a:prstGeom>
            </p:spPr>
            <p:txBody>
              <a:bodyPr wrap="square">
                <a:spAutoFit/>
              </a:bodyPr>
              <a:lstStyle/>
              <a:p>
                <a:pPr>
                  <a:lnSpc>
                    <a:spcPct val="150000"/>
                  </a:lnSpc>
                </a:pPr>
                <a:r>
                  <a:rPr lang="en-US" sz="1800" b="1" dirty="0" err="1" smtClean="0">
                    <a:solidFill>
                      <a:srgbClr val="034B64"/>
                    </a:solidFill>
                    <a:latin typeface="Century Gothic" panose="020B0502020202020204" pitchFamily="34" charset="0"/>
                    <a:cs typeface="Segoe UI" panose="020B0502040204020203" pitchFamily="34" charset="0"/>
                  </a:rPr>
                  <a:t>የአይሲቲ</a:t>
                </a:r>
                <a:r>
                  <a:rPr lang="en-US" sz="1800" b="1" dirty="0" smtClean="0">
                    <a:solidFill>
                      <a:srgbClr val="034B64"/>
                    </a:solidFill>
                    <a:latin typeface="Century Gothic" panose="020B0502020202020204" pitchFamily="34" charset="0"/>
                    <a:cs typeface="Segoe UI" panose="020B0502040204020203" pitchFamily="34" charset="0"/>
                  </a:rPr>
                  <a:t> </a:t>
                </a:r>
                <a:r>
                  <a:rPr lang="en-US" sz="1800" b="1" dirty="0" err="1" smtClean="0">
                    <a:solidFill>
                      <a:srgbClr val="034B64"/>
                    </a:solidFill>
                    <a:latin typeface="Century Gothic" panose="020B0502020202020204" pitchFamily="34" charset="0"/>
                    <a:cs typeface="Segoe UI" panose="020B0502040204020203" pitchFamily="34" charset="0"/>
                  </a:rPr>
                  <a:t>ቴክኖሎጂና</a:t>
                </a:r>
                <a:r>
                  <a:rPr lang="en-US" sz="1800" b="1" dirty="0" smtClean="0">
                    <a:solidFill>
                      <a:srgbClr val="034B64"/>
                    </a:solidFill>
                    <a:latin typeface="Century Gothic" panose="020B0502020202020204" pitchFamily="34" charset="0"/>
                    <a:cs typeface="Segoe UI" panose="020B0502040204020203" pitchFamily="34" charset="0"/>
                  </a:rPr>
                  <a:t> </a:t>
                </a:r>
                <a:r>
                  <a:rPr lang="en-US" sz="1800" b="1" dirty="0" err="1" smtClean="0">
                    <a:solidFill>
                      <a:srgbClr val="034B64"/>
                    </a:solidFill>
                    <a:latin typeface="Century Gothic" panose="020B0502020202020204" pitchFamily="34" charset="0"/>
                    <a:cs typeface="Segoe UI" panose="020B0502040204020203" pitchFamily="34" charset="0"/>
                  </a:rPr>
                  <a:t>የፈጠራ</a:t>
                </a:r>
                <a:r>
                  <a:rPr lang="en-US" sz="1800" b="1" dirty="0" smtClean="0">
                    <a:solidFill>
                      <a:srgbClr val="034B64"/>
                    </a:solidFill>
                    <a:latin typeface="Century Gothic" panose="020B0502020202020204" pitchFamily="34" charset="0"/>
                    <a:cs typeface="Segoe UI" panose="020B0502040204020203" pitchFamily="34" charset="0"/>
                  </a:rPr>
                  <a:t> </a:t>
                </a:r>
                <a:r>
                  <a:rPr lang="en-US" sz="1800" b="1" dirty="0" err="1" smtClean="0">
                    <a:solidFill>
                      <a:srgbClr val="034B64"/>
                    </a:solidFill>
                    <a:latin typeface="Century Gothic" panose="020B0502020202020204" pitchFamily="34" charset="0"/>
                    <a:cs typeface="Segoe UI" panose="020B0502040204020203" pitchFamily="34" charset="0"/>
                  </a:rPr>
                  <a:t>ኢንዱስትሪን</a:t>
                </a:r>
                <a:r>
                  <a:rPr lang="en-US" sz="1800" b="1" dirty="0" smtClean="0">
                    <a:solidFill>
                      <a:srgbClr val="034B64"/>
                    </a:solidFill>
                    <a:latin typeface="Century Gothic" panose="020B0502020202020204" pitchFamily="34" charset="0"/>
                    <a:cs typeface="Segoe UI" panose="020B0502040204020203" pitchFamily="34" charset="0"/>
                  </a:rPr>
                  <a:t>  </a:t>
                </a:r>
                <a:r>
                  <a:rPr lang="en-US" sz="1800" b="1" dirty="0" err="1" smtClean="0">
                    <a:solidFill>
                      <a:srgbClr val="034B64"/>
                    </a:solidFill>
                    <a:latin typeface="Century Gothic" panose="020B0502020202020204" pitchFamily="34" charset="0"/>
                    <a:cs typeface="Segoe UI" panose="020B0502040204020203" pitchFamily="34" charset="0"/>
                  </a:rPr>
                  <a:t>ማስፋፋት</a:t>
                </a:r>
                <a:endParaRPr lang="en-US" sz="1800" b="1" dirty="0">
                  <a:solidFill>
                    <a:srgbClr val="034B64"/>
                  </a:solidFill>
                  <a:latin typeface="Century Gothic" panose="020B0502020202020204" pitchFamily="34" charset="0"/>
                  <a:cs typeface="Segoe UI" panose="020B0502040204020203" pitchFamily="34" charset="0"/>
                </a:endParaRPr>
              </a:p>
            </p:txBody>
          </p:sp>
        </p:grpSp>
        <p:pic>
          <p:nvPicPr>
            <p:cNvPr id="2" name="Picture 1">
              <a:extLst>
                <a:ext uri="{FF2B5EF4-FFF2-40B4-BE49-F238E27FC236}">
                  <a16:creationId xmlns="" xmlns:a16="http://schemas.microsoft.com/office/drawing/2014/main" id="{AC99B00E-716A-44F0-886C-AE9692980E96}"/>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5242" b="91935" l="5534" r="92095">
                          <a14:foregroundMark x1="15020" y1="18548" x2="15020" y2="18548"/>
                          <a14:foregroundMark x1="14229" y1="7661" x2="14229" y2="27016"/>
                          <a14:foregroundMark x1="17391" y1="6452" x2="46245" y2="6452"/>
                          <a14:foregroundMark x1="46245" y1="6452" x2="67589" y2="6048"/>
                          <a14:foregroundMark x1="67589" y1="6048" x2="92490" y2="6048"/>
                          <a14:foregroundMark x1="75494" y1="22984" x2="75494" y2="22984"/>
                          <a14:foregroundMark x1="55336" y1="53226" x2="55336" y2="53226"/>
                          <a14:foregroundMark x1="65217" y1="76613" x2="65217" y2="76613"/>
                          <a14:foregroundMark x1="42688" y1="75806" x2="42688" y2="75806"/>
                          <a14:foregroundMark x1="36759" y1="56048" x2="36759" y2="56048"/>
                          <a14:foregroundMark x1="5534" y1="85887" x2="5534" y2="85887"/>
                          <a14:foregroundMark x1="22925" y1="91935" x2="22925" y2="91935"/>
                        </a14:backgroundRemoval>
                      </a14:imgEffect>
                      <a14:imgEffect>
                        <a14:brightnessContrast bright="40000" contrast="-20000"/>
                      </a14:imgEffect>
                    </a14:imgLayer>
                  </a14:imgProps>
                </a:ext>
              </a:extLst>
            </a:blip>
            <a:stretch>
              <a:fillRect/>
            </a:stretch>
          </p:blipFill>
          <p:spPr>
            <a:xfrm>
              <a:off x="1279837" y="1420595"/>
              <a:ext cx="269125" cy="263806"/>
            </a:xfrm>
            <a:prstGeom prst="rect">
              <a:avLst/>
            </a:prstGeom>
          </p:spPr>
        </p:pic>
      </p:grpSp>
    </p:spTree>
    <p:extLst>
      <p:ext uri="{BB962C8B-B14F-4D97-AF65-F5344CB8AC3E}">
        <p14:creationId xmlns:p14="http://schemas.microsoft.com/office/powerpoint/2010/main" val="322205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a:t>
            </a:r>
          </a:p>
        </p:txBody>
      </p:sp>
      <p:grpSp>
        <p:nvGrpSpPr>
          <p:cNvPr id="8" name="Group 7">
            <a:extLst>
              <a:ext uri="{FF2B5EF4-FFF2-40B4-BE49-F238E27FC236}">
                <a16:creationId xmlns="" xmlns:a16="http://schemas.microsoft.com/office/drawing/2014/main" id="{340098E1-66A7-41ED-9E1C-BF35A95E1932}"/>
              </a:ext>
            </a:extLst>
          </p:cNvPr>
          <p:cNvGrpSpPr/>
          <p:nvPr/>
        </p:nvGrpSpPr>
        <p:grpSpPr>
          <a:xfrm>
            <a:off x="822916" y="32576"/>
            <a:ext cx="7999186" cy="712705"/>
            <a:chOff x="904775" y="122832"/>
            <a:chExt cx="7880982" cy="712705"/>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a:r>
                <a:rPr lang="am-ET" sz="2800" b="1" dirty="0">
                  <a:solidFill>
                    <a:srgbClr val="FFFFFF"/>
                  </a:solidFill>
                  <a:latin typeface="Century Gothic" panose="020B0502020202020204" pitchFamily="34" charset="0"/>
                  <a:cs typeface="Segoe UI" panose="020B0502040204020203" pitchFamily="34" charset="0"/>
                  <a:sym typeface="Barlow"/>
                </a:rPr>
                <a:t>የኢኮኖሚ ማሻሻያው ያስፈለገበት ምክንያት</a:t>
              </a:r>
            </a:p>
          </p:txBody>
        </p:sp>
      </p:grpSp>
      <p:sp>
        <p:nvSpPr>
          <p:cNvPr id="63" name="Rectangle: Rounded Corners 10">
            <a:extLst>
              <a:ext uri="{FF2B5EF4-FFF2-40B4-BE49-F238E27FC236}">
                <a16:creationId xmlns="" xmlns:a16="http://schemas.microsoft.com/office/drawing/2014/main" id="{F20073EC-8E06-4973-84DC-3DAC7BBBFDD7}"/>
              </a:ext>
            </a:extLst>
          </p:cNvPr>
          <p:cNvSpPr/>
          <p:nvPr/>
        </p:nvSpPr>
        <p:spPr>
          <a:xfrm rot="18900000">
            <a:off x="8661235" y="205884"/>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65" name="Rectangle: Rounded Corners 11">
            <a:extLst>
              <a:ext uri="{FF2B5EF4-FFF2-40B4-BE49-F238E27FC236}">
                <a16:creationId xmlns="" xmlns:a16="http://schemas.microsoft.com/office/drawing/2014/main" id="{1C1F3F1A-00D5-4513-8B7B-DE6279A9D551}"/>
              </a:ext>
            </a:extLst>
          </p:cNvPr>
          <p:cNvSpPr/>
          <p:nvPr/>
        </p:nvSpPr>
        <p:spPr>
          <a:xfrm rot="18900000">
            <a:off x="8730879" y="213536"/>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46" name="Rectangle 145">
            <a:extLst>
              <a:ext uri="{FF2B5EF4-FFF2-40B4-BE49-F238E27FC236}">
                <a16:creationId xmlns="" xmlns:a16="http://schemas.microsoft.com/office/drawing/2014/main" id="{D30E0649-C271-4DDA-B25E-654BBC9312A4}"/>
              </a:ext>
            </a:extLst>
          </p:cNvPr>
          <p:cNvSpPr/>
          <p:nvPr/>
        </p:nvSpPr>
        <p:spPr>
          <a:xfrm>
            <a:off x="822916" y="840609"/>
            <a:ext cx="7835313" cy="3462486"/>
          </a:xfrm>
          <a:prstGeom prst="rect">
            <a:avLst/>
          </a:prstGeom>
          <a:solidFill>
            <a:schemeClr val="bg1">
              <a:lumMod val="95000"/>
            </a:schemeClr>
          </a:solidFill>
        </p:spPr>
        <p:txBody>
          <a:bodyPr wrap="square">
            <a:spAutoFit/>
          </a:bodyPr>
          <a:lstStyle/>
          <a:p>
            <a:pPr marL="342900" indent="-342900">
              <a:lnSpc>
                <a:spcPct val="150000"/>
              </a:lnSpc>
              <a:buClr>
                <a:srgbClr val="034B6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ባለፉት አስርት አመታት የተገኘውን ስኬት </a:t>
            </a:r>
            <a:r>
              <a:rPr lang="cy-GB" dirty="0" smtClean="0">
                <a:solidFill>
                  <a:srgbClr val="034B64"/>
                </a:solidFill>
                <a:latin typeface="Century Gothic" panose="020B0502020202020204" pitchFamily="34" charset="0"/>
                <a:cs typeface="Segoe UI" panose="020B0502040204020203" pitchFamily="34" charset="0"/>
              </a:rPr>
              <a:t>በመነተራስ ሁሉን አቀፍ የኢኮኖሚ </a:t>
            </a:r>
            <a:r>
              <a:rPr lang="am-ET" dirty="0" smtClean="0">
                <a:solidFill>
                  <a:srgbClr val="034B64"/>
                </a:solidFill>
                <a:latin typeface="Century Gothic" panose="020B0502020202020204" pitchFamily="34" charset="0"/>
                <a:cs typeface="Segoe UI" panose="020B0502040204020203" pitchFamily="34" charset="0"/>
              </a:rPr>
              <a:t>ዕድገት ለ</a:t>
            </a:r>
            <a:r>
              <a:rPr lang="cy-GB" dirty="0" smtClean="0">
                <a:solidFill>
                  <a:srgbClr val="034B64"/>
                </a:solidFill>
                <a:latin typeface="Century Gothic" panose="020B0502020202020204" pitchFamily="34" charset="0"/>
                <a:cs typeface="Segoe UI" panose="020B0502040204020203" pitchFamily="34" charset="0"/>
              </a:rPr>
              <a:t>ማረጋገጥ  መሥራት ያለበት </a:t>
            </a:r>
            <a:r>
              <a:rPr lang="am-ET" dirty="0" smtClean="0">
                <a:solidFill>
                  <a:srgbClr val="034B64"/>
                </a:solidFill>
                <a:latin typeface="Century Gothic" panose="020B0502020202020204" pitchFamily="34" charset="0"/>
                <a:cs typeface="Segoe UI" panose="020B0502040204020203" pitchFamily="34" charset="0"/>
              </a:rPr>
              <a:t>ጊዜ በመሆኑ</a:t>
            </a:r>
            <a:r>
              <a:rPr lang="en-US" dirty="0" smtClean="0">
                <a:solidFill>
                  <a:srgbClr val="034B64"/>
                </a:solidFill>
                <a:latin typeface="Century Gothic" panose="020B0502020202020204" pitchFamily="34" charset="0"/>
                <a:cs typeface="Segoe UI" panose="020B0502040204020203" pitchFamily="34" charset="0"/>
              </a:rPr>
              <a:t>፣</a:t>
            </a:r>
            <a:endParaRPr lang="am-ET" dirty="0">
              <a:solidFill>
                <a:srgbClr val="034B64"/>
              </a:solidFill>
              <a:latin typeface="Century Gothic" panose="020B0502020202020204" pitchFamily="34" charset="0"/>
              <a:cs typeface="Segoe UI" panose="020B0502040204020203" pitchFamily="34" charset="0"/>
            </a:endParaRPr>
          </a:p>
          <a:p>
            <a:pPr marL="573088" lvl="1" indent="-231775">
              <a:lnSpc>
                <a:spcPct val="150000"/>
              </a:lnSpc>
              <a:buClr>
                <a:srgbClr val="034B64"/>
              </a:buClr>
              <a:buFont typeface="Courier New" panose="02070309020205020404" pitchFamily="49" charset="0"/>
              <a:buChar char="o"/>
            </a:pPr>
            <a:r>
              <a:rPr lang="am-ET" sz="1200" dirty="0">
                <a:solidFill>
                  <a:srgbClr val="034B64"/>
                </a:solidFill>
                <a:latin typeface="Century Gothic" panose="020B0502020202020204" pitchFamily="34" charset="0"/>
                <a:cs typeface="Segoe UI" panose="020B0502040204020203" pitchFamily="34" charset="0"/>
              </a:rPr>
              <a:t>ባለፉት 15 ዓመታት በአገራችን ከፍተኛ የሰው ኃይልና የመሰረተ ልማት ግንባታ </a:t>
            </a:r>
            <a:r>
              <a:rPr lang="am-ET" sz="1200" dirty="0" smtClean="0">
                <a:solidFill>
                  <a:srgbClr val="034B64"/>
                </a:solidFill>
                <a:latin typeface="Century Gothic" panose="020B0502020202020204" pitchFamily="34" charset="0"/>
                <a:cs typeface="Segoe UI" panose="020B0502040204020203" pitchFamily="34" charset="0"/>
              </a:rPr>
              <a:t>ተከናውነዋል</a:t>
            </a:r>
            <a:r>
              <a:rPr lang="en-US" sz="1200" dirty="0" smtClean="0">
                <a:solidFill>
                  <a:srgbClr val="034B64"/>
                </a:solidFill>
                <a:latin typeface="Century Gothic" panose="020B0502020202020204" pitchFamily="34" charset="0"/>
                <a:cs typeface="Segoe UI" panose="020B0502040204020203" pitchFamily="34" charset="0"/>
              </a:rPr>
              <a:t>፣</a:t>
            </a:r>
          </a:p>
          <a:p>
            <a:pPr marL="573088" lvl="1" indent="-231775">
              <a:lnSpc>
                <a:spcPct val="150000"/>
              </a:lnSpc>
              <a:buClr>
                <a:srgbClr val="034B64"/>
              </a:buClr>
              <a:buFont typeface="Courier New" panose="02070309020205020404" pitchFamily="49" charset="0"/>
              <a:buChar char="o"/>
            </a:pPr>
            <a:r>
              <a:rPr lang="am-ET" sz="1200" dirty="0">
                <a:solidFill>
                  <a:srgbClr val="034B64"/>
                </a:solidFill>
                <a:latin typeface="Century Gothic" panose="020B0502020202020204" pitchFamily="34" charset="0"/>
                <a:cs typeface="Segoe UI" panose="020B0502040204020203" pitchFamily="34" charset="0"/>
              </a:rPr>
              <a:t>ይህን መሰሉን አጋጣሚ በመጠቀም ለግሉ ዘርፍ የኢኮኖሚ ተሳትፎ አመች ሁኔታዎች መፍጠር አጅግ አስፈላጊ </a:t>
            </a:r>
            <a:r>
              <a:rPr lang="en-US" sz="1200" dirty="0" smtClean="0">
                <a:solidFill>
                  <a:srgbClr val="034B64"/>
                </a:solidFill>
                <a:latin typeface="Century Gothic" panose="020B0502020202020204" pitchFamily="34" charset="0"/>
                <a:cs typeface="Segoe UI" panose="020B0502040204020203" pitchFamily="34" charset="0"/>
              </a:rPr>
              <a:t> ነው፣</a:t>
            </a:r>
          </a:p>
          <a:p>
            <a:pPr marL="573088" lvl="1" indent="-231775">
              <a:lnSpc>
                <a:spcPct val="150000"/>
              </a:lnSpc>
              <a:buClr>
                <a:srgbClr val="034B64"/>
              </a:buClr>
              <a:buFont typeface="Courier New" panose="02070309020205020404" pitchFamily="49" charset="0"/>
              <a:buChar char="o"/>
            </a:pPr>
            <a:r>
              <a:rPr lang="cy-GB" sz="1200" dirty="0" smtClean="0">
                <a:solidFill>
                  <a:srgbClr val="034B64"/>
                </a:solidFill>
                <a:latin typeface="Century Gothic" panose="020B0502020202020204" pitchFamily="34" charset="0"/>
                <a:cs typeface="Segoe UI" panose="020B0502040204020203" pitchFamily="34" charset="0"/>
              </a:rPr>
              <a:t>መሰረተ ሰፊ</a:t>
            </a:r>
            <a:r>
              <a:rPr lang="am-ET" sz="1200" dirty="0" smtClean="0">
                <a:solidFill>
                  <a:srgbClr val="034B64"/>
                </a:solidFill>
                <a:latin typeface="Century Gothic" panose="020B0502020202020204" pitchFamily="34" charset="0"/>
                <a:cs typeface="Segoe UI" panose="020B0502040204020203" pitchFamily="34" charset="0"/>
              </a:rPr>
              <a:t> </a:t>
            </a:r>
            <a:r>
              <a:rPr lang="am-ET" sz="1200" dirty="0">
                <a:solidFill>
                  <a:srgbClr val="034B64"/>
                </a:solidFill>
                <a:latin typeface="Century Gothic" panose="020B0502020202020204" pitchFamily="34" charset="0"/>
                <a:cs typeface="Segoe UI" panose="020B0502040204020203" pitchFamily="34" charset="0"/>
              </a:rPr>
              <a:t>የሥራ ዕድል እና ዘላቂ የኢኮኖሚ ዕድገት </a:t>
            </a:r>
            <a:r>
              <a:rPr lang="am-ET" sz="1200" dirty="0" smtClean="0">
                <a:solidFill>
                  <a:srgbClr val="034B64"/>
                </a:solidFill>
                <a:latin typeface="Century Gothic" panose="020B0502020202020204" pitchFamily="34" charset="0"/>
                <a:cs typeface="Segoe UI" panose="020B0502040204020203" pitchFamily="34" charset="0"/>
              </a:rPr>
              <a:t>ማረጋገጥ </a:t>
            </a:r>
            <a:r>
              <a:rPr lang="am-ET" sz="1200" dirty="0">
                <a:solidFill>
                  <a:srgbClr val="034B64"/>
                </a:solidFill>
                <a:latin typeface="Century Gothic" panose="020B0502020202020204" pitchFamily="34" charset="0"/>
                <a:cs typeface="Segoe UI" panose="020B0502040204020203" pitchFamily="34" charset="0"/>
              </a:rPr>
              <a:t>እንዲሁም </a:t>
            </a:r>
            <a:r>
              <a:rPr lang="cy-GB" sz="1200" dirty="0" smtClean="0">
                <a:solidFill>
                  <a:srgbClr val="034B64"/>
                </a:solidFill>
                <a:latin typeface="Century Gothic" panose="020B0502020202020204" pitchFamily="34" charset="0"/>
                <a:cs typeface="Segoe UI" panose="020B0502040204020203" pitchFamily="34" charset="0"/>
              </a:rPr>
              <a:t>የ</a:t>
            </a:r>
            <a:r>
              <a:rPr lang="am-ET" sz="1200" dirty="0" smtClean="0">
                <a:solidFill>
                  <a:srgbClr val="034B64"/>
                </a:solidFill>
                <a:latin typeface="Century Gothic" panose="020B0502020202020204" pitchFamily="34" charset="0"/>
                <a:cs typeface="Segoe UI" panose="020B0502040204020203" pitchFamily="34" charset="0"/>
              </a:rPr>
              <a:t>መሠረተ-ልማ</a:t>
            </a:r>
            <a:r>
              <a:rPr lang="cy-GB" sz="1200" dirty="0" smtClean="0">
                <a:solidFill>
                  <a:srgbClr val="034B64"/>
                </a:solidFill>
                <a:latin typeface="Century Gothic" panose="020B0502020202020204" pitchFamily="34" charset="0"/>
                <a:cs typeface="Segoe UI" panose="020B0502040204020203" pitchFamily="34" charset="0"/>
              </a:rPr>
              <a:t>ት</a:t>
            </a:r>
            <a:r>
              <a:rPr lang="am-ET" sz="1200" dirty="0" smtClean="0">
                <a:solidFill>
                  <a:srgbClr val="034B64"/>
                </a:solidFill>
                <a:latin typeface="Century Gothic" panose="020B0502020202020204" pitchFamily="34" charset="0"/>
                <a:cs typeface="Segoe UI" panose="020B0502040204020203" pitchFamily="34" charset="0"/>
              </a:rPr>
              <a:t>፣ </a:t>
            </a:r>
            <a:r>
              <a:rPr lang="am-ET" sz="1200" dirty="0">
                <a:solidFill>
                  <a:srgbClr val="034B64"/>
                </a:solidFill>
                <a:latin typeface="Century Gothic" panose="020B0502020202020204" pitchFamily="34" charset="0"/>
                <a:cs typeface="Segoe UI" panose="020B0502040204020203" pitchFamily="34" charset="0"/>
              </a:rPr>
              <a:t>የሰው ኃይልና ተቋማዊ </a:t>
            </a:r>
            <a:r>
              <a:rPr lang="am-ET" sz="1200" dirty="0" smtClean="0">
                <a:solidFill>
                  <a:srgbClr val="034B64"/>
                </a:solidFill>
                <a:latin typeface="Century Gothic" panose="020B0502020202020204" pitchFamily="34" charset="0"/>
                <a:cs typeface="Segoe UI" panose="020B0502040204020203" pitchFamily="34" charset="0"/>
              </a:rPr>
              <a:t>ግንባታ</a:t>
            </a:r>
            <a:r>
              <a:rPr lang="cy-GB" sz="1200" dirty="0" smtClean="0">
                <a:solidFill>
                  <a:srgbClr val="034B64"/>
                </a:solidFill>
                <a:latin typeface="Century Gothic" panose="020B0502020202020204" pitchFamily="34" charset="0"/>
                <a:cs typeface="Segoe UI" panose="020B0502040204020203" pitchFamily="34" charset="0"/>
              </a:rPr>
              <a:t>ን </a:t>
            </a:r>
            <a:r>
              <a:rPr lang="am-ET" sz="1200" dirty="0" smtClean="0">
                <a:solidFill>
                  <a:srgbClr val="034B64"/>
                </a:solidFill>
                <a:latin typeface="Century Gothic" panose="020B0502020202020204" pitchFamily="34" charset="0"/>
                <a:cs typeface="Segoe UI" panose="020B0502040204020203" pitchFamily="34" charset="0"/>
              </a:rPr>
              <a:t>ማጠናከር</a:t>
            </a:r>
            <a:r>
              <a:rPr lang="cy-GB" sz="1200" dirty="0" smtClean="0">
                <a:solidFill>
                  <a:srgbClr val="034B64"/>
                </a:solidFill>
                <a:latin typeface="Century Gothic" panose="020B0502020202020204" pitchFamily="34" charset="0"/>
                <a:cs typeface="Segoe UI" panose="020B0502040204020203" pitchFamily="34" charset="0"/>
              </a:rPr>
              <a:t> ተገቢ መሆኑ</a:t>
            </a:r>
            <a:r>
              <a:rPr lang="am-ET" sz="1200" dirty="0" smtClean="0">
                <a:solidFill>
                  <a:srgbClr val="034B64"/>
                </a:solidFill>
                <a:latin typeface="Century Gothic" panose="020B0502020202020204" pitchFamily="34" charset="0"/>
                <a:cs typeface="Segoe UI" panose="020B0502040204020203" pitchFamily="34" charset="0"/>
              </a:rPr>
              <a:t>፣</a:t>
            </a:r>
            <a:r>
              <a:rPr lang="en-US" sz="1200" dirty="0" smtClean="0">
                <a:solidFill>
                  <a:srgbClr val="034B64"/>
                </a:solidFill>
                <a:latin typeface="Century Gothic" panose="020B0502020202020204" pitchFamily="34" charset="0"/>
                <a:cs typeface="Segoe UI" panose="020B0502040204020203" pitchFamily="34" charset="0"/>
              </a:rPr>
              <a:t>  </a:t>
            </a:r>
            <a:endParaRPr lang="am-ET" sz="1200" dirty="0">
              <a:solidFill>
                <a:srgbClr val="034B64"/>
              </a:solidFill>
              <a:latin typeface="Century Gothic" panose="020B0502020202020204" pitchFamily="34" charset="0"/>
              <a:cs typeface="Segoe UI" panose="020B0502040204020203" pitchFamily="34" charset="0"/>
            </a:endParaRPr>
          </a:p>
          <a:p>
            <a:pPr marL="342900" lvl="1" indent="-342900">
              <a:lnSpc>
                <a:spcPct val="150000"/>
              </a:lnSpc>
              <a:buClr>
                <a:srgbClr val="034B64"/>
              </a:buClr>
              <a:buFont typeface="Arial" panose="020B0604020202020204" pitchFamily="34" charset="0"/>
              <a:buChar char="•"/>
            </a:pPr>
            <a:r>
              <a:rPr lang="am-ET" sz="1200" dirty="0">
                <a:solidFill>
                  <a:srgbClr val="034B64"/>
                </a:solidFill>
                <a:latin typeface="Century Gothic" panose="020B0502020202020204" pitchFamily="34" charset="0"/>
                <a:cs typeface="Segoe UI" panose="020B0502040204020203" pitchFamily="34" charset="0"/>
              </a:rPr>
              <a:t>በአሁኑ ወቅት </a:t>
            </a:r>
            <a:r>
              <a:rPr lang="am-ET" sz="1200" dirty="0" smtClean="0">
                <a:solidFill>
                  <a:srgbClr val="034B64"/>
                </a:solidFill>
                <a:latin typeface="Century Gothic" panose="020B0502020202020204" pitchFamily="34" charset="0"/>
                <a:cs typeface="Segoe UI" panose="020B0502040204020203" pitchFamily="34" charset="0"/>
              </a:rPr>
              <a:t>ያጋጠሙ</a:t>
            </a:r>
            <a:r>
              <a:rPr lang="en-US" sz="1200" dirty="0" smtClean="0">
                <a:solidFill>
                  <a:srgbClr val="034B64"/>
                </a:solidFill>
                <a:latin typeface="Century Gothic" panose="020B0502020202020204" pitchFamily="34" charset="0"/>
                <a:cs typeface="Segoe UI" panose="020B0502040204020203" pitchFamily="34" charset="0"/>
              </a:rPr>
              <a:t>ንን ተግዳሮቶች መፍታትና አዳዲስ ዕድሎችን መፍጠርና</a:t>
            </a:r>
            <a:r>
              <a:rPr lang="en-US" sz="1200" dirty="0">
                <a:solidFill>
                  <a:srgbClr val="034B64"/>
                </a:solidFill>
                <a:latin typeface="Century Gothic" panose="020B0502020202020204" pitchFamily="34" charset="0"/>
                <a:cs typeface="Segoe UI" panose="020B0502040204020203" pitchFamily="34" charset="0"/>
              </a:rPr>
              <a:t> እስካሁን የተገኙ ስኬቶችን ቀጣይነት ለማረጋገጥ </a:t>
            </a:r>
            <a:r>
              <a:rPr lang="en-US" sz="1200" dirty="0" smtClean="0">
                <a:solidFill>
                  <a:srgbClr val="034B64"/>
                </a:solidFill>
                <a:latin typeface="Century Gothic" panose="020B0502020202020204" pitchFamily="34" charset="0"/>
                <a:cs typeface="Segoe UI" panose="020B0502040204020203" pitchFamily="34" charset="0"/>
              </a:rPr>
              <a:t>አስፈላጊ በመሆኑ፣ </a:t>
            </a:r>
          </a:p>
          <a:p>
            <a:pPr marL="171450" lvl="8" indent="-171450">
              <a:lnSpc>
                <a:spcPct val="150000"/>
              </a:lnSpc>
              <a:buClr>
                <a:srgbClr val="034B64"/>
              </a:buClr>
              <a:buFont typeface="Arial" pitchFamily="34" charset="0"/>
              <a:buChar char="•"/>
            </a:pPr>
            <a:r>
              <a:rPr lang="cy-GB" sz="1200" dirty="0" smtClean="0">
                <a:solidFill>
                  <a:srgbClr val="034B64"/>
                </a:solidFill>
                <a:latin typeface="Century Gothic" panose="020B0502020202020204" pitchFamily="34" charset="0"/>
                <a:cs typeface="Segoe UI" panose="020B0502040204020203" pitchFamily="34" charset="0"/>
              </a:rPr>
              <a:t>      </a:t>
            </a:r>
            <a:r>
              <a:rPr lang="am-ET" sz="1200" dirty="0" smtClean="0">
                <a:solidFill>
                  <a:srgbClr val="034B64"/>
                </a:solidFill>
                <a:latin typeface="Century Gothic" panose="020B0502020202020204" pitchFamily="34" charset="0"/>
                <a:cs typeface="Segoe UI" panose="020B0502040204020203" pitchFamily="34" charset="0"/>
              </a:rPr>
              <a:t>የማክሮ </a:t>
            </a:r>
            <a:r>
              <a:rPr lang="am-ET" sz="1200" dirty="0">
                <a:solidFill>
                  <a:srgbClr val="034B64"/>
                </a:solidFill>
                <a:latin typeface="Century Gothic" panose="020B0502020202020204" pitchFamily="34" charset="0"/>
                <a:cs typeface="Segoe UI" panose="020B0502040204020203" pitchFamily="34" charset="0"/>
              </a:rPr>
              <a:t>ኢኮኖሚ መዛባቶችን </a:t>
            </a:r>
            <a:r>
              <a:rPr lang="en-US" sz="1200" dirty="0">
                <a:solidFill>
                  <a:srgbClr val="034B64"/>
                </a:solidFill>
                <a:latin typeface="Century Gothic" panose="020B0502020202020204" pitchFamily="34" charset="0"/>
                <a:cs typeface="Segoe UI" panose="020B0502040204020203" pitchFamily="34" charset="0"/>
              </a:rPr>
              <a:t> ማስተካከል፣</a:t>
            </a:r>
          </a:p>
          <a:p>
            <a:pPr marL="573088" indent="-231775">
              <a:lnSpc>
                <a:spcPct val="150000"/>
              </a:lnSpc>
              <a:buClr>
                <a:srgbClr val="034B64"/>
              </a:buClr>
              <a:buFont typeface="Courier New" panose="02070309020205020404" pitchFamily="49" charset="0"/>
              <a:buChar char="o"/>
            </a:pPr>
            <a:r>
              <a:rPr lang="am-ET" sz="1200" dirty="0" smtClean="0">
                <a:solidFill>
                  <a:srgbClr val="034B64"/>
                </a:solidFill>
                <a:latin typeface="Century Gothic" panose="020B0502020202020204" pitchFamily="34" charset="0"/>
                <a:cs typeface="Segoe UI" panose="020B0502040204020203" pitchFamily="34" charset="0"/>
              </a:rPr>
              <a:t>መዋቅራዊ </a:t>
            </a:r>
            <a:r>
              <a:rPr lang="en-US" sz="1200" dirty="0" smtClean="0">
                <a:solidFill>
                  <a:srgbClr val="034B64"/>
                </a:solidFill>
                <a:latin typeface="Century Gothic" panose="020B0502020202020204" pitchFamily="34" charset="0"/>
                <a:cs typeface="Segoe UI" panose="020B0502040204020203" pitchFamily="34" charset="0"/>
              </a:rPr>
              <a:t>ማነቆዎችን መፍታት፣ </a:t>
            </a:r>
          </a:p>
          <a:p>
            <a:pPr marL="573088" indent="-231775">
              <a:lnSpc>
                <a:spcPct val="150000"/>
              </a:lnSpc>
              <a:buClr>
                <a:srgbClr val="034B64"/>
              </a:buClr>
              <a:buFont typeface="Courier New" panose="02070309020205020404" pitchFamily="49" charset="0"/>
              <a:buChar char="o"/>
            </a:pPr>
            <a:r>
              <a:rPr lang="am-ET" sz="1200" dirty="0">
                <a:solidFill>
                  <a:srgbClr val="034B64"/>
                </a:solidFill>
                <a:latin typeface="Century Gothic" panose="020B0502020202020204" pitchFamily="34" charset="0"/>
                <a:cs typeface="Segoe UI" panose="020B0502040204020203" pitchFamily="34" charset="0"/>
              </a:rPr>
              <a:t>አዳዲስ </a:t>
            </a:r>
            <a:r>
              <a:rPr lang="am-ET" sz="1200" dirty="0" smtClean="0">
                <a:solidFill>
                  <a:srgbClr val="034B64"/>
                </a:solidFill>
                <a:latin typeface="Century Gothic" panose="020B0502020202020204" pitchFamily="34" charset="0"/>
                <a:cs typeface="Segoe UI" panose="020B0502040204020203" pitchFamily="34" charset="0"/>
              </a:rPr>
              <a:t>ዕድሎችን</a:t>
            </a:r>
            <a:r>
              <a:rPr lang="en-US" sz="1200" dirty="0" smtClean="0">
                <a:solidFill>
                  <a:srgbClr val="034B64"/>
                </a:solidFill>
                <a:latin typeface="Century Gothic" panose="020B0502020202020204" pitchFamily="34" charset="0"/>
                <a:cs typeface="Segoe UI" panose="020B0502040204020203" pitchFamily="34" charset="0"/>
              </a:rPr>
              <a:t>ና የዕድገት ምንጮችን ለመፍጠር </a:t>
            </a:r>
            <a:r>
              <a:rPr lang="am-ET" sz="1200" dirty="0" smtClean="0">
                <a:solidFill>
                  <a:srgbClr val="034B64"/>
                </a:solidFill>
                <a:latin typeface="Century Gothic" panose="020B0502020202020204" pitchFamily="34" charset="0"/>
                <a:cs typeface="Segoe UI" panose="020B0502040204020203" pitchFamily="34" charset="0"/>
              </a:rPr>
              <a:t>አስፋላጊውን </a:t>
            </a:r>
            <a:r>
              <a:rPr lang="am-ET" sz="1200" dirty="0">
                <a:solidFill>
                  <a:srgbClr val="034B64"/>
                </a:solidFill>
                <a:latin typeface="Century Gothic" panose="020B0502020202020204" pitchFamily="34" charset="0"/>
                <a:cs typeface="Segoe UI" panose="020B0502040204020203" pitchFamily="34" charset="0"/>
              </a:rPr>
              <a:t>መደላድል </a:t>
            </a:r>
            <a:r>
              <a:rPr lang="en-US" sz="1200" dirty="0" smtClean="0">
                <a:solidFill>
                  <a:srgbClr val="034B64"/>
                </a:solidFill>
                <a:latin typeface="Century Gothic" panose="020B0502020202020204" pitchFamily="34" charset="0"/>
                <a:cs typeface="Segoe UI" panose="020B0502040204020203" pitchFamily="34" charset="0"/>
              </a:rPr>
              <a:t>ማበጀት ማስፈለጉ፤</a:t>
            </a:r>
          </a:p>
          <a:p>
            <a:pPr marL="342900" indent="-342900">
              <a:lnSpc>
                <a:spcPct val="150000"/>
              </a:lnSpc>
              <a:buClr>
                <a:srgbClr val="034B64"/>
              </a:buClr>
              <a:buFont typeface="Arial" panose="020B0604020202020204" pitchFamily="34" charset="0"/>
              <a:buChar char="•"/>
            </a:pPr>
            <a:r>
              <a:rPr lang="am-ET" sz="1200" dirty="0" smtClean="0">
                <a:solidFill>
                  <a:srgbClr val="034B64"/>
                </a:solidFill>
                <a:latin typeface="Century Gothic" panose="020B0502020202020204" pitchFamily="34" charset="0"/>
                <a:cs typeface="Segoe UI" panose="020B0502040204020203" pitchFamily="34" charset="0"/>
              </a:rPr>
              <a:t>የእስካሁን </a:t>
            </a:r>
            <a:r>
              <a:rPr lang="am-ET" sz="1200" dirty="0">
                <a:solidFill>
                  <a:srgbClr val="034B64"/>
                </a:solidFill>
                <a:latin typeface="Century Gothic" panose="020B0502020202020204" pitchFamily="34" charset="0"/>
                <a:cs typeface="Segoe UI" panose="020B0502040204020203" pitchFamily="34" charset="0"/>
              </a:rPr>
              <a:t>ስኬቶቻችንን ወደ ላቀ ደረጃ ለማሸጋገር የፖሊሲና ተቋማዊ ማዕቀፎችን ደረጃ ማሻሻል የግድ </a:t>
            </a:r>
            <a:r>
              <a:rPr lang="cy-GB" sz="1200" dirty="0" smtClean="0">
                <a:solidFill>
                  <a:srgbClr val="034B64"/>
                </a:solidFill>
                <a:latin typeface="Century Gothic" panose="020B0502020202020204" pitchFamily="34" charset="0"/>
                <a:cs typeface="Segoe UI" panose="020B0502040204020203" pitchFamily="34" charset="0"/>
              </a:rPr>
              <a:t>ማለቱ</a:t>
            </a:r>
            <a:r>
              <a:rPr lang="am-ET" sz="1200" dirty="0" smtClean="0">
                <a:solidFill>
                  <a:srgbClr val="034B64"/>
                </a:solidFill>
                <a:latin typeface="Century Gothic" panose="020B0502020202020204" pitchFamily="34" charset="0"/>
                <a:cs typeface="Segoe UI" panose="020B0502040204020203" pitchFamily="34" charset="0"/>
              </a:rPr>
              <a:t>፡፡ </a:t>
            </a:r>
            <a:r>
              <a:rPr lang="am-ET" sz="1200" dirty="0">
                <a:solidFill>
                  <a:srgbClr val="034B64"/>
                </a:solidFill>
                <a:latin typeface="Century Gothic" panose="020B0502020202020204" pitchFamily="34" charset="0"/>
                <a:cs typeface="Segoe UI" panose="020B0502040204020203" pitchFamily="34" charset="0"/>
              </a:rPr>
              <a:t>ለአብነትም፡- </a:t>
            </a:r>
            <a:endParaRPr lang="am-ET" sz="1200" dirty="0" smtClean="0">
              <a:solidFill>
                <a:srgbClr val="034B64"/>
              </a:solidFill>
              <a:latin typeface="Century Gothic" panose="020B0502020202020204" pitchFamily="34" charset="0"/>
              <a:cs typeface="Segoe UI" panose="020B0502040204020203" pitchFamily="34" charset="0"/>
            </a:endParaRPr>
          </a:p>
          <a:p>
            <a:pPr marL="573088" indent="-231775">
              <a:lnSpc>
                <a:spcPct val="150000"/>
              </a:lnSpc>
              <a:buClr>
                <a:srgbClr val="034B64"/>
              </a:buClr>
              <a:buFont typeface="Courier New" panose="02070309020205020404" pitchFamily="49" charset="0"/>
              <a:buChar char="o"/>
            </a:pPr>
            <a:r>
              <a:rPr lang="am-ET" sz="1200" dirty="0">
                <a:solidFill>
                  <a:srgbClr val="034B64"/>
                </a:solidFill>
                <a:latin typeface="Century Gothic" panose="020B0502020202020204" pitchFamily="34" charset="0"/>
                <a:cs typeface="Segoe UI" panose="020B0502040204020203" pitchFamily="34" charset="0"/>
              </a:rPr>
              <a:t>የማክሮ ኢኮኖሚ ማእቀፉ ዘመናዊ፣ ወቅቱ በሚፈልገው ደረጃ </a:t>
            </a:r>
            <a:r>
              <a:rPr lang="cy-GB" sz="1200" dirty="0" smtClean="0">
                <a:solidFill>
                  <a:srgbClr val="034B64"/>
                </a:solidFill>
                <a:latin typeface="Century Gothic" panose="020B0502020202020204" pitchFamily="34" charset="0"/>
                <a:cs typeface="Segoe UI" panose="020B0502040204020203" pitchFamily="34" charset="0"/>
              </a:rPr>
              <a:t>የላቀ</a:t>
            </a:r>
            <a:r>
              <a:rPr lang="am-ET" sz="1200" dirty="0" smtClean="0">
                <a:solidFill>
                  <a:srgbClr val="034B64"/>
                </a:solidFill>
                <a:latin typeface="Century Gothic" panose="020B0502020202020204" pitchFamily="34" charset="0"/>
                <a:cs typeface="Segoe UI" panose="020B0502040204020203" pitchFamily="34" charset="0"/>
              </a:rPr>
              <a:t> </a:t>
            </a:r>
            <a:r>
              <a:rPr lang="am-ET" sz="1200" dirty="0">
                <a:solidFill>
                  <a:srgbClr val="034B64"/>
                </a:solidFill>
                <a:latin typeface="Century Gothic" panose="020B0502020202020204" pitchFamily="34" charset="0"/>
                <a:cs typeface="Segoe UI" panose="020B0502040204020203" pitchFamily="34" charset="0"/>
              </a:rPr>
              <a:t>እና የተረጋጋ የፋይናንስ ስርዓትን </a:t>
            </a:r>
            <a:r>
              <a:rPr lang="am-ET" sz="1200" dirty="0" smtClean="0">
                <a:solidFill>
                  <a:srgbClr val="034B64"/>
                </a:solidFill>
                <a:latin typeface="Century Gothic" panose="020B0502020202020204" pitchFamily="34" charset="0"/>
                <a:cs typeface="Segoe UI" panose="020B0502040204020203" pitchFamily="34" charset="0"/>
              </a:rPr>
              <a:t>ለ</a:t>
            </a:r>
            <a:r>
              <a:rPr lang="cy-GB" sz="1200" dirty="0" smtClean="0">
                <a:solidFill>
                  <a:srgbClr val="034B64"/>
                </a:solidFill>
                <a:latin typeface="Century Gothic" panose="020B0502020202020204" pitchFamily="34" charset="0"/>
                <a:cs typeface="Segoe UI" panose="020B0502040204020203" pitchFamily="34" charset="0"/>
              </a:rPr>
              <a:t>መ</a:t>
            </a:r>
            <a:r>
              <a:rPr lang="am-ET" sz="1200" dirty="0" smtClean="0">
                <a:solidFill>
                  <a:srgbClr val="034B64"/>
                </a:solidFill>
                <a:latin typeface="Century Gothic" panose="020B0502020202020204" pitchFamily="34" charset="0"/>
                <a:cs typeface="Segoe UI" panose="020B0502040204020203" pitchFamily="34" charset="0"/>
              </a:rPr>
              <a:t>ዘርጋት፣</a:t>
            </a:r>
            <a:endParaRPr lang="am-ET" sz="1200" dirty="0">
              <a:solidFill>
                <a:srgbClr val="034B64"/>
              </a:solidFill>
              <a:latin typeface="Century Gothic" panose="020B0502020202020204" pitchFamily="34" charset="0"/>
              <a:cs typeface="Segoe UI" panose="020B0502040204020203" pitchFamily="34" charset="0"/>
            </a:endParaRPr>
          </a:p>
          <a:p>
            <a:pPr marL="573088" indent="-231775">
              <a:lnSpc>
                <a:spcPct val="150000"/>
              </a:lnSpc>
              <a:buClr>
                <a:srgbClr val="034B64"/>
              </a:buClr>
              <a:buFont typeface="Courier New" panose="02070309020205020404" pitchFamily="49" charset="0"/>
              <a:buChar char="o"/>
            </a:pPr>
            <a:r>
              <a:rPr lang="am-ET" sz="1200" dirty="0" smtClean="0">
                <a:solidFill>
                  <a:srgbClr val="034B64"/>
                </a:solidFill>
                <a:latin typeface="Century Gothic" panose="020B0502020202020204" pitchFamily="34" charset="0"/>
                <a:cs typeface="Segoe UI" panose="020B0502040204020203" pitchFamily="34" charset="0"/>
              </a:rPr>
              <a:t>ዘመናዊ </a:t>
            </a:r>
            <a:r>
              <a:rPr lang="am-ET" sz="1200" dirty="0">
                <a:solidFill>
                  <a:srgbClr val="034B64"/>
                </a:solidFill>
                <a:latin typeface="Century Gothic" panose="020B0502020202020204" pitchFamily="34" charset="0"/>
                <a:cs typeface="Segoe UI" panose="020B0502040204020203" pitchFamily="34" charset="0"/>
              </a:rPr>
              <a:t>ኢኮኖሚ ለመገንባት የሚያስችሉ ቀልጣፋና ግልጽነት የተላበሱ መንግሥታዊ ተቋሞች መኖር </a:t>
            </a:r>
            <a:r>
              <a:rPr lang="cy-GB" sz="1200" dirty="0" smtClean="0">
                <a:solidFill>
                  <a:srgbClr val="034B64"/>
                </a:solidFill>
                <a:latin typeface="Century Gothic" panose="020B0502020202020204" pitchFamily="34" charset="0"/>
                <a:cs typeface="Segoe UI" panose="020B0502040204020203" pitchFamily="34" charset="0"/>
              </a:rPr>
              <a:t>አስፈላጊነት</a:t>
            </a:r>
            <a:r>
              <a:rPr lang="am-ET" sz="1200" dirty="0" smtClean="0">
                <a:solidFill>
                  <a:srgbClr val="034B64"/>
                </a:solidFill>
                <a:latin typeface="Century Gothic" panose="020B0502020202020204" pitchFamily="34" charset="0"/>
                <a:cs typeface="Segoe UI" panose="020B0502040204020203" pitchFamily="34" charset="0"/>
              </a:rPr>
              <a:t>፡፡</a:t>
            </a:r>
            <a:r>
              <a:rPr lang="en-US" sz="1200" dirty="0" smtClean="0">
                <a:solidFill>
                  <a:srgbClr val="034B64"/>
                </a:solidFill>
                <a:latin typeface="Century Gothic" panose="020B0502020202020204" pitchFamily="34" charset="0"/>
                <a:cs typeface="Segoe UI" panose="020B0502040204020203" pitchFamily="34" charset="0"/>
              </a:rPr>
              <a:t> </a:t>
            </a:r>
            <a:endParaRPr lang="am-ET" sz="1200" dirty="0">
              <a:solidFill>
                <a:srgbClr val="034B64"/>
              </a:solidFill>
              <a:latin typeface="Century Gothic" panose="020B0502020202020204" pitchFamily="34" charset="0"/>
              <a:cs typeface="Segoe UI" panose="020B0502040204020203" pitchFamily="34" charset="0"/>
            </a:endParaRPr>
          </a:p>
        </p:txBody>
      </p:sp>
      <p:grpSp>
        <p:nvGrpSpPr>
          <p:cNvPr id="16" name="Group 15">
            <a:extLst>
              <a:ext uri="{FF2B5EF4-FFF2-40B4-BE49-F238E27FC236}">
                <a16:creationId xmlns="" xmlns:a16="http://schemas.microsoft.com/office/drawing/2014/main" id="{1C02DED6-2439-425A-BE77-54CA30D405D2}"/>
              </a:ext>
            </a:extLst>
          </p:cNvPr>
          <p:cNvGrpSpPr/>
          <p:nvPr/>
        </p:nvGrpSpPr>
        <p:grpSpPr>
          <a:xfrm>
            <a:off x="8801376" y="298059"/>
            <a:ext cx="193593" cy="175857"/>
            <a:chOff x="4040188" y="1374776"/>
            <a:chExt cx="4111625" cy="4108450"/>
          </a:xfrm>
          <a:solidFill>
            <a:schemeClr val="bg1"/>
          </a:solidFill>
        </p:grpSpPr>
        <p:sp>
          <p:nvSpPr>
            <p:cNvPr id="17" name="Freeform 5">
              <a:extLst>
                <a:ext uri="{FF2B5EF4-FFF2-40B4-BE49-F238E27FC236}">
                  <a16:creationId xmlns="" xmlns:a16="http://schemas.microsoft.com/office/drawing/2014/main" id="{DF1BC270-9DC9-4326-9B23-227A7520DB0E}"/>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 xmlns:a16="http://schemas.microsoft.com/office/drawing/2014/main" id="{6E27BD48-99BE-4078-8254-FDB8BE12E9F5}"/>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7497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1B24F1C6-A74F-4063-91A0-9BDBE11A13A5}"/>
              </a:ext>
            </a:extLst>
          </p:cNvPr>
          <p:cNvGrpSpPr/>
          <p:nvPr/>
        </p:nvGrpSpPr>
        <p:grpSpPr>
          <a:xfrm>
            <a:off x="1035110" y="285876"/>
            <a:ext cx="8000765" cy="4673702"/>
            <a:chOff x="1035110" y="323454"/>
            <a:chExt cx="8000765" cy="4673702"/>
          </a:xfrm>
        </p:grpSpPr>
        <p:cxnSp>
          <p:nvCxnSpPr>
            <p:cNvPr id="92" name="Straight Connector 91">
              <a:extLst>
                <a:ext uri="{FF2B5EF4-FFF2-40B4-BE49-F238E27FC236}">
                  <a16:creationId xmlns=""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 xmlns:a16="http://schemas.microsoft.com/office/drawing/2014/main" id="{36B80227-25D4-4D38-92A6-96FC6AAA9F13}"/>
                </a:ext>
              </a:extLst>
            </p:cNvPr>
            <p:cNvSpPr/>
            <p:nvPr/>
          </p:nvSpPr>
          <p:spPr>
            <a:xfrm>
              <a:off x="5071574" y="553315"/>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 xmlns:a16="http://schemas.microsoft.com/office/drawing/2014/main" id="{0FA3988A-41E2-488D-B2A6-26CFFD4229B3}"/>
                </a:ext>
              </a:extLst>
            </p:cNvPr>
            <p:cNvSpPr/>
            <p:nvPr/>
          </p:nvSpPr>
          <p:spPr>
            <a:xfrm>
              <a:off x="5071574" y="248681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 xmlns:a16="http://schemas.microsoft.com/office/drawing/2014/main" id="{EB74CBF5-25E0-4B09-A39A-28BE723C5887}"/>
                </a:ext>
              </a:extLst>
            </p:cNvPr>
            <p:cNvSpPr/>
            <p:nvPr/>
          </p:nvSpPr>
          <p:spPr>
            <a:xfrm>
              <a:off x="5071574" y="1787206"/>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 xmlns:a16="http://schemas.microsoft.com/office/drawing/2014/main" id="{4CCECA78-1C27-4F88-9E93-110A7903CA9D}"/>
                </a:ext>
              </a:extLst>
            </p:cNvPr>
            <p:cNvSpPr/>
            <p:nvPr/>
          </p:nvSpPr>
          <p:spPr>
            <a:xfrm>
              <a:off x="5071574" y="1124420"/>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 xmlns:a16="http://schemas.microsoft.com/office/drawing/2014/main" id="{52046504-3E3D-4951-89E4-8A88FAEBC5AD}"/>
                </a:ext>
              </a:extLst>
            </p:cNvPr>
            <p:cNvSpPr/>
            <p:nvPr/>
          </p:nvSpPr>
          <p:spPr>
            <a:xfrm rot="2653249">
              <a:off x="3478115" y="4094245"/>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 xmlns:a16="http://schemas.microsoft.com/office/drawing/2014/main" id="{39D5C577-982A-40A2-8181-014612201E77}"/>
                </a:ext>
              </a:extLst>
            </p:cNvPr>
            <p:cNvSpPr/>
            <p:nvPr/>
          </p:nvSpPr>
          <p:spPr>
            <a:xfrm rot="18900000">
              <a:off x="3672452" y="42122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 xmlns:a16="http://schemas.microsoft.com/office/drawing/2014/main" id="{F30E1E32-7FDA-4BA5-8657-ED669AD3CAB4}"/>
                </a:ext>
              </a:extLst>
            </p:cNvPr>
            <p:cNvSpPr/>
            <p:nvPr/>
          </p:nvSpPr>
          <p:spPr>
            <a:xfrm rot="18900000">
              <a:off x="3710451" y="42502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 xmlns:a16="http://schemas.microsoft.com/office/drawing/2014/main" id="{F45110CF-EE9C-4FA7-BAF6-AFD75BED9005}"/>
                </a:ext>
              </a:extLst>
            </p:cNvPr>
            <p:cNvSpPr/>
            <p:nvPr/>
          </p:nvSpPr>
          <p:spPr>
            <a:xfrm rot="18900000">
              <a:off x="3025136" y="9206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 xmlns:a16="http://schemas.microsoft.com/office/drawing/2014/main" id="{4ED0CC72-26D5-4BCE-BBB8-9DD499F4DDB9}"/>
                </a:ext>
              </a:extLst>
            </p:cNvPr>
            <p:cNvSpPr/>
            <p:nvPr/>
          </p:nvSpPr>
          <p:spPr>
            <a:xfrm rot="18900000">
              <a:off x="3063138" y="9586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 xmlns:a16="http://schemas.microsoft.com/office/drawing/2014/main" id="{70772C7C-09C9-463B-82C6-424327E8C066}"/>
                </a:ext>
              </a:extLst>
            </p:cNvPr>
            <p:cNvSpPr/>
            <p:nvPr/>
          </p:nvSpPr>
          <p:spPr>
            <a:xfrm>
              <a:off x="5284011" y="1039177"/>
              <a:ext cx="2888932"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የእስካሁኑ የኢኮኖሚ እድገት ሰኬቶች</a:t>
              </a:r>
            </a:p>
          </p:txBody>
        </p:sp>
        <p:sp>
          <p:nvSpPr>
            <p:cNvPr id="87" name="Rectangle 86">
              <a:extLst>
                <a:ext uri="{FF2B5EF4-FFF2-40B4-BE49-F238E27FC236}">
                  <a16:creationId xmlns=""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 xmlns:a16="http://schemas.microsoft.com/office/drawing/2014/main" id="{CB26BA1A-CE76-4F0C-8640-6E67354749C7}"/>
                </a:ext>
              </a:extLst>
            </p:cNvPr>
            <p:cNvSpPr/>
            <p:nvPr/>
          </p:nvSpPr>
          <p:spPr>
            <a:xfrm rot="18900000">
              <a:off x="3672034" y="159010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 xmlns:a16="http://schemas.microsoft.com/office/drawing/2014/main" id="{7E95E6D4-C3BB-449B-BF26-C86FB2207F2C}"/>
                </a:ext>
              </a:extLst>
            </p:cNvPr>
            <p:cNvSpPr/>
            <p:nvPr/>
          </p:nvSpPr>
          <p:spPr>
            <a:xfrm rot="18900000">
              <a:off x="3710035" y="162810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 xmlns:a16="http://schemas.microsoft.com/office/drawing/2014/main" id="{A515939D-171C-4AD3-9284-390CABB26AD6}"/>
                </a:ext>
              </a:extLst>
            </p:cNvPr>
            <p:cNvSpPr/>
            <p:nvPr/>
          </p:nvSpPr>
          <p:spPr>
            <a:xfrm rot="18900000">
              <a:off x="3028037" y="2264109"/>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 xmlns:a16="http://schemas.microsoft.com/office/drawing/2014/main" id="{ADF3B595-34D2-4736-953C-A7E29725ACAF}"/>
                </a:ext>
              </a:extLst>
            </p:cNvPr>
            <p:cNvSpPr/>
            <p:nvPr/>
          </p:nvSpPr>
          <p:spPr>
            <a:xfrm rot="18900000">
              <a:off x="3066041" y="2302111"/>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 xmlns:a16="http://schemas.microsoft.com/office/drawing/2014/main" id="{08FFBD50-BD53-4484-9674-5CEFBBF0860A}"/>
                </a:ext>
              </a:extLst>
            </p:cNvPr>
            <p:cNvSpPr/>
            <p:nvPr/>
          </p:nvSpPr>
          <p:spPr>
            <a:xfrm>
              <a:off x="5284011" y="2302541"/>
              <a:ext cx="3504486"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በኢኮኖሚ እድገቱ ቀጣይነት ላይ ማነቆ የሆኑ </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ተግዳሮቶች</a:t>
              </a:r>
            </a:p>
          </p:txBody>
        </p:sp>
        <p:sp>
          <p:nvSpPr>
            <p:cNvPr id="103" name="Rectangle 102">
              <a:extLst>
                <a:ext uri="{FF2B5EF4-FFF2-40B4-BE49-F238E27FC236}">
                  <a16:creationId xmlns=""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 xmlns:a16="http://schemas.microsoft.com/office/drawing/2014/main" id="{A8E0418E-D60A-4A63-8BA3-9409C7DA1522}"/>
                </a:ext>
              </a:extLst>
            </p:cNvPr>
            <p:cNvSpPr/>
            <p:nvPr/>
          </p:nvSpPr>
          <p:spPr>
            <a:xfrm rot="18900000">
              <a:off x="3672452" y="2933598"/>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 xmlns:a16="http://schemas.microsoft.com/office/drawing/2014/main" id="{FBCCD442-8923-40E1-B051-2C982EFAF1A5}"/>
                </a:ext>
              </a:extLst>
            </p:cNvPr>
            <p:cNvSpPr/>
            <p:nvPr/>
          </p:nvSpPr>
          <p:spPr>
            <a:xfrm rot="18900000">
              <a:off x="3710451" y="297160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 xmlns:a16="http://schemas.microsoft.com/office/drawing/2014/main" id="{AF3A4124-6851-46C5-8F95-023A78714360}"/>
                </a:ext>
              </a:extLst>
            </p:cNvPr>
            <p:cNvSpPr/>
            <p:nvPr/>
          </p:nvSpPr>
          <p:spPr>
            <a:xfrm>
              <a:off x="5071574" y="3149601"/>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 xmlns:a16="http://schemas.microsoft.com/office/drawing/2014/main" id="{92611D9A-F7F5-404D-A7FF-7D68AE03975E}"/>
                </a:ext>
              </a:extLst>
            </p:cNvPr>
            <p:cNvSpPr/>
            <p:nvPr/>
          </p:nvSpPr>
          <p:spPr>
            <a:xfrm rot="18900000">
              <a:off x="3027741" y="3591104"/>
              <a:ext cx="589589" cy="589589"/>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 xmlns:a16="http://schemas.microsoft.com/office/drawing/2014/main" id="{5B9AB4BB-0EF9-4577-BF58-C68160CDB09D}"/>
                </a:ext>
              </a:extLst>
            </p:cNvPr>
            <p:cNvSpPr/>
            <p:nvPr/>
          </p:nvSpPr>
          <p:spPr>
            <a:xfrm rot="18900000">
              <a:off x="3065743" y="3629105"/>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 xmlns:a16="http://schemas.microsoft.com/office/drawing/2014/main" id="{EC7C5E4D-D666-420C-B3FC-A5F3171C7A61}"/>
                </a:ext>
              </a:extLst>
            </p:cNvPr>
            <p:cNvSpPr txBox="1"/>
            <p:nvPr/>
          </p:nvSpPr>
          <p:spPr>
            <a:xfrm>
              <a:off x="1035110" y="2333318"/>
              <a:ext cx="1587264" cy="830997"/>
            </a:xfrm>
            <a:prstGeom prst="rect">
              <a:avLst/>
            </a:prstGeom>
            <a:noFill/>
          </p:spPr>
          <p:txBody>
            <a:bodyPr wrap="square" rtlCol="0">
              <a:spAutoFit/>
            </a:bodyPr>
            <a:lstStyle/>
            <a:p>
              <a:pPr algn="ctr" defTabSz="401820">
                <a:buClrTx/>
                <a:defRPr/>
              </a:pPr>
              <a:r>
                <a:rPr lang="am-ET"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የመግለጫው </a:t>
              </a:r>
              <a:r>
                <a:rPr lang="am-ET" sz="2400" b="1" kern="1200" dirty="0" smtClean="0">
                  <a:solidFill>
                    <a:schemeClr val="bg2">
                      <a:lumMod val="75000"/>
                    </a:schemeClr>
                  </a:solidFill>
                  <a:latin typeface="Century Gothic" panose="020B0502020202020204" pitchFamily="34" charset="0"/>
                  <a:ea typeface="Microsoft JhengHei UI Light" panose="020B0304030504040204" pitchFamily="34" charset="-120"/>
                  <a:cs typeface="+mn-cs"/>
                </a:rPr>
                <a:t>ይዘት</a:t>
              </a:r>
              <a:endParaRPr lang="am-ET"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endParaRPr>
            </a:p>
          </p:txBody>
        </p:sp>
        <p:sp>
          <p:nvSpPr>
            <p:cNvPr id="126" name="Rectangle 125">
              <a:extLst>
                <a:ext uri="{FF2B5EF4-FFF2-40B4-BE49-F238E27FC236}">
                  <a16:creationId xmlns="" xmlns:a16="http://schemas.microsoft.com/office/drawing/2014/main" id="{CFEF5BC7-E121-4C40-A045-E4F8A7CA2ABE}"/>
                </a:ext>
              </a:extLst>
            </p:cNvPr>
            <p:cNvSpPr/>
            <p:nvPr/>
          </p:nvSpPr>
          <p:spPr>
            <a:xfrm>
              <a:off x="5284011" y="1710366"/>
              <a:ext cx="2342308"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ለዕድገቱ መነሻ  የሆኑ ጉዳዮች</a:t>
              </a:r>
            </a:p>
          </p:txBody>
        </p:sp>
        <p:sp>
          <p:nvSpPr>
            <p:cNvPr id="127" name="Rectangle 126">
              <a:extLst>
                <a:ext uri="{FF2B5EF4-FFF2-40B4-BE49-F238E27FC236}">
                  <a16:creationId xmlns="" xmlns:a16="http://schemas.microsoft.com/office/drawing/2014/main" id="{DAA6C8A7-35ED-49CB-93A4-465274089E32}"/>
                </a:ext>
              </a:extLst>
            </p:cNvPr>
            <p:cNvSpPr/>
            <p:nvPr/>
          </p:nvSpPr>
          <p:spPr>
            <a:xfrm>
              <a:off x="5284010" y="2994852"/>
              <a:ext cx="3528530"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ለዘላቂ ኢኮኖሚ ልማትና ሥራ ዕድል ፈጠራ </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በቀጣይ የሚተገበር የኢኮኖሚ ማሻሻያ አጀንዳ</a:t>
              </a:r>
            </a:p>
          </p:txBody>
        </p:sp>
        <p:sp>
          <p:nvSpPr>
            <p:cNvPr id="128" name="Rectangle 127">
              <a:extLst>
                <a:ext uri="{FF2B5EF4-FFF2-40B4-BE49-F238E27FC236}">
                  <a16:creationId xmlns="" xmlns:a16="http://schemas.microsoft.com/office/drawing/2014/main" id="{7A5CB6D6-19CA-4F60-A7CF-71E43DE425D2}"/>
                </a:ext>
              </a:extLst>
            </p:cNvPr>
            <p:cNvSpPr/>
            <p:nvPr/>
          </p:nvSpPr>
          <p:spPr>
            <a:xfrm>
              <a:off x="5262085" y="3738119"/>
              <a:ext cx="3773790" cy="369332"/>
            </a:xfrm>
            <a:prstGeom prst="rect">
              <a:avLst/>
            </a:prstGeom>
          </p:spPr>
          <p:txBody>
            <a:bodyPr wrap="none">
              <a:spAutoFit/>
            </a:bodyPr>
            <a:lstStyle/>
            <a:p>
              <a:pPr defTabSz="685800">
                <a:buClrTx/>
                <a:defRPr/>
              </a:pPr>
              <a:r>
                <a:rPr lang="am-ET" sz="1800" b="1" kern="1200" dirty="0">
                  <a:solidFill>
                    <a:srgbClr val="306E78"/>
                  </a:solidFill>
                  <a:latin typeface="Century Gothic" panose="020B0502020202020204" pitchFamily="34" charset="0"/>
                  <a:ea typeface="+mn-ea"/>
                  <a:cs typeface="+mn-cs"/>
                </a:rPr>
                <a:t>ሪፎርሙ እርምጃ የሚጠበቁ ውጤቶች/ፋይዳዎች</a:t>
              </a:r>
            </a:p>
          </p:txBody>
        </p:sp>
        <p:sp>
          <p:nvSpPr>
            <p:cNvPr id="129" name="Rectangle 128">
              <a:extLst>
                <a:ext uri="{FF2B5EF4-FFF2-40B4-BE49-F238E27FC236}">
                  <a16:creationId xmlns="" xmlns:a16="http://schemas.microsoft.com/office/drawing/2014/main" id="{8F24A917-4EE3-40A7-9B0C-BEC4FDC0B678}"/>
                </a:ext>
              </a:extLst>
            </p:cNvPr>
            <p:cNvSpPr/>
            <p:nvPr/>
          </p:nvSpPr>
          <p:spPr>
            <a:xfrm>
              <a:off x="5284010" y="4350825"/>
              <a:ext cx="3687228"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ማሻሻያውን ተግባራዊ ለማድረግ የሚያስፈልገው</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ሀብትና ቀጣይ እርምጃዎች </a:t>
              </a:r>
            </a:p>
          </p:txBody>
        </p:sp>
        <p:sp>
          <p:nvSpPr>
            <p:cNvPr id="141" name="Oval 140">
              <a:extLst>
                <a:ext uri="{FF2B5EF4-FFF2-40B4-BE49-F238E27FC236}">
                  <a16:creationId xmlns="" xmlns:a16="http://schemas.microsoft.com/office/drawing/2014/main" id="{C849E203-3F93-4F01-AC60-53107C7D9308}"/>
                </a:ext>
              </a:extLst>
            </p:cNvPr>
            <p:cNvSpPr/>
            <p:nvPr/>
          </p:nvSpPr>
          <p:spPr>
            <a:xfrm>
              <a:off x="5071574" y="3800503"/>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 xmlns:a16="http://schemas.microsoft.com/office/drawing/2014/main" id="{A8155208-A2A3-40FE-9478-C508FBDA7EFF}"/>
                </a:ext>
              </a:extLst>
            </p:cNvPr>
            <p:cNvSpPr/>
            <p:nvPr/>
          </p:nvSpPr>
          <p:spPr>
            <a:xfrm>
              <a:off x="5071572" y="443260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 xmlns:a16="http://schemas.microsoft.com/office/drawing/2014/main" id="{879DB6D4-6C1A-493C-9957-B388840298D6}"/>
                </a:ext>
              </a:extLst>
            </p:cNvPr>
            <p:cNvSpPr/>
            <p:nvPr/>
          </p:nvSpPr>
          <p:spPr>
            <a:xfrm rot="18900000">
              <a:off x="3700289" y="32345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 xmlns:a16="http://schemas.microsoft.com/office/drawing/2014/main" id="{1762E6FA-E744-41B0-80BA-1E7944B33477}"/>
                </a:ext>
              </a:extLst>
            </p:cNvPr>
            <p:cNvSpPr/>
            <p:nvPr/>
          </p:nvSpPr>
          <p:spPr>
            <a:xfrm rot="18900000">
              <a:off x="3738291" y="361456"/>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 xmlns:a16="http://schemas.microsoft.com/office/drawing/2014/main" id="{201686F9-CF83-44AE-BFDB-FA70D6A0437B}"/>
                </a:ext>
              </a:extLst>
            </p:cNvPr>
            <p:cNvSpPr/>
            <p:nvPr/>
          </p:nvSpPr>
          <p:spPr>
            <a:xfrm>
              <a:off x="5284011" y="476065"/>
              <a:ext cx="3318537"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የኢኮኖሚ ማሻሻያው ያስፈለገበት </a:t>
              </a:r>
              <a:r>
                <a:rPr lang="am-ET" sz="1800" b="1" kern="1200" dirty="0" smtClean="0">
                  <a:solidFill>
                    <a:schemeClr val="bg1">
                      <a:lumMod val="85000"/>
                    </a:schemeClr>
                  </a:solidFill>
                  <a:latin typeface="Century Gothic" panose="020B0502020202020204" pitchFamily="34" charset="0"/>
                  <a:ea typeface="+mn-ea"/>
                  <a:cs typeface="+mn-cs"/>
                </a:rPr>
                <a:t>ምክንያት</a:t>
              </a:r>
              <a:endParaRPr lang="am-ET" sz="1800" b="1" kern="1200" dirty="0">
                <a:solidFill>
                  <a:schemeClr val="bg1">
                    <a:lumMod val="85000"/>
                  </a:schemeClr>
                </a:solidFill>
                <a:latin typeface="Century Gothic" panose="020B0502020202020204" pitchFamily="34" charset="0"/>
                <a:ea typeface="+mn-ea"/>
                <a:cs typeface="+mn-cs"/>
              </a:endParaRPr>
            </a:p>
          </p:txBody>
        </p:sp>
        <p:sp>
          <p:nvSpPr>
            <p:cNvPr id="159" name="Freeform 64">
              <a:extLst>
                <a:ext uri="{FF2B5EF4-FFF2-40B4-BE49-F238E27FC236}">
                  <a16:creationId xmlns=""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 xmlns:a16="http://schemas.microsoft.com/office/drawing/2014/main" id="{85DFD50F-20AC-4453-9B84-574D64A72203}"/>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6">
                <a:extLst>
                  <a:ext uri="{FF2B5EF4-FFF2-40B4-BE49-F238E27FC236}">
                    <a16:creationId xmlns=""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0598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m-ET" sz="2800" b="1" dirty="0">
                <a:solidFill>
                  <a:schemeClr val="bg1"/>
                </a:solidFill>
                <a:latin typeface="Century Gothic" panose="020B0502020202020204" pitchFamily="34" charset="0"/>
                <a:cs typeface="Segoe UI" panose="020B0502040204020203" pitchFamily="34" charset="0"/>
                <a:sym typeface="Barlow"/>
              </a:rPr>
              <a:t>የማክሮ-ኢኮኖሚ ዕይታ</a:t>
            </a:r>
            <a:endParaRPr lang="en-GB" sz="2800" b="1" dirty="0">
              <a:solidFill>
                <a:schemeClr val="bg1"/>
              </a:solidFill>
              <a:latin typeface="Century Gothic" panose="020B0502020202020204" pitchFamily="34" charset="0"/>
              <a:cs typeface="Segoe UI" panose="020B0502040204020203" pitchFamily="34" charset="0"/>
              <a:sym typeface="Barlow"/>
            </a:endParaRPr>
          </a:p>
        </p:txBody>
      </p:sp>
      <p:sp>
        <p:nvSpPr>
          <p:cNvPr id="45" name="Rectangle: Rounded Corners 10">
            <a:extLst>
              <a:ext uri="{FF2B5EF4-FFF2-40B4-BE49-F238E27FC236}">
                <a16:creationId xmlns="" xmlns:a16="http://schemas.microsoft.com/office/drawing/2014/main" id="{5B961EDF-EA19-4323-A9CA-DAE8F363A10A}"/>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6" name="Rectangle: Rounded Corners 11">
            <a:extLst>
              <a:ext uri="{FF2B5EF4-FFF2-40B4-BE49-F238E27FC236}">
                <a16:creationId xmlns="" xmlns:a16="http://schemas.microsoft.com/office/drawing/2014/main" id="{CFF9BB6C-0326-4468-A14A-12FCB8E2D9E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89664" y="4691299"/>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31</a:t>
            </a:r>
          </a:p>
        </p:txBody>
      </p:sp>
      <p:grpSp>
        <p:nvGrpSpPr>
          <p:cNvPr id="148" name="Group 147">
            <a:extLst>
              <a:ext uri="{FF2B5EF4-FFF2-40B4-BE49-F238E27FC236}">
                <a16:creationId xmlns="" xmlns:a16="http://schemas.microsoft.com/office/drawing/2014/main" id="{E0C042D2-467B-40D5-91C4-C318CD6085C0}"/>
              </a:ext>
            </a:extLst>
          </p:cNvPr>
          <p:cNvGrpSpPr/>
          <p:nvPr/>
        </p:nvGrpSpPr>
        <p:grpSpPr>
          <a:xfrm>
            <a:off x="8704572" y="393058"/>
            <a:ext cx="178414" cy="178414"/>
            <a:chOff x="4319588" y="2492375"/>
            <a:chExt cx="287338" cy="287338"/>
          </a:xfrm>
          <a:solidFill>
            <a:schemeClr val="bg1"/>
          </a:solidFill>
        </p:grpSpPr>
        <p:sp>
          <p:nvSpPr>
            <p:cNvPr id="149" name="Freeform 372">
              <a:extLst>
                <a:ext uri="{FF2B5EF4-FFF2-40B4-BE49-F238E27FC236}">
                  <a16:creationId xmlns="" xmlns:a16="http://schemas.microsoft.com/office/drawing/2014/main" id="{F6F8FBFE-04D9-482A-B0BF-083D5E3C05F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373">
              <a:extLst>
                <a:ext uri="{FF2B5EF4-FFF2-40B4-BE49-F238E27FC236}">
                  <a16:creationId xmlns="" xmlns:a16="http://schemas.microsoft.com/office/drawing/2014/main" id="{FB12A95A-FDDB-4BDF-B4D7-F18EA9414594}"/>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Rectangle 34">
            <a:extLst>
              <a:ext uri="{FF2B5EF4-FFF2-40B4-BE49-F238E27FC236}">
                <a16:creationId xmlns="" xmlns:a16="http://schemas.microsoft.com/office/drawing/2014/main" id="{11C3CE42-F46B-4A96-8B54-049A260A69ED}"/>
              </a:ext>
            </a:extLst>
          </p:cNvPr>
          <p:cNvSpPr/>
          <p:nvPr/>
        </p:nvSpPr>
        <p:spPr>
          <a:xfrm>
            <a:off x="904775" y="865051"/>
            <a:ext cx="8053874" cy="4154984"/>
          </a:xfrm>
          <a:prstGeom prst="rect">
            <a:avLst/>
          </a:prstGeom>
          <a:solidFill>
            <a:schemeClr val="bg1">
              <a:lumMod val="95000"/>
            </a:schemeClr>
          </a:solidFill>
        </p:spPr>
        <p:txBody>
          <a:bodyPr wrap="square">
            <a:spAutoFit/>
          </a:bodyPr>
          <a:lstStyle/>
          <a:p>
            <a:pPr marL="342900" indent="-342900">
              <a:lnSpc>
                <a:spcPct val="150000"/>
              </a:lnSpc>
              <a:buClr>
                <a:srgbClr val="034B64"/>
              </a:buClr>
              <a:buFont typeface="Arial" panose="020B0604020202020204" pitchFamily="34" charset="0"/>
              <a:buChar char="•"/>
            </a:pPr>
            <a:r>
              <a:rPr lang="am-ET" sz="1600" dirty="0">
                <a:solidFill>
                  <a:srgbClr val="034B64"/>
                </a:solidFill>
                <a:latin typeface="Century Gothic" panose="020B0502020202020204" pitchFamily="34" charset="0"/>
                <a:cs typeface="Segoe UI" panose="020B0502040204020203" pitchFamily="34" charset="0"/>
              </a:rPr>
              <a:t>ፈጣን የኢኮኖሚ ዕድገት ቀጣይነት የሚረጋገጥ ሲሆን ለዚህም</a:t>
            </a:r>
            <a:r>
              <a:rPr lang="am-ET" sz="1600" dirty="0" smtClean="0">
                <a:solidFill>
                  <a:srgbClr val="034B64"/>
                </a:solidFill>
                <a:latin typeface="Century Gothic" panose="020B0502020202020204" pitchFamily="34" charset="0"/>
                <a:cs typeface="Segoe UI" panose="020B0502040204020203" pitchFamily="34" charset="0"/>
              </a:rPr>
              <a:t>፡-</a:t>
            </a:r>
            <a:endParaRPr lang="en-GB" sz="1600" dirty="0" smtClean="0">
              <a:solidFill>
                <a:srgbClr val="034B64"/>
              </a:solidFill>
              <a:latin typeface="Century Gothic" panose="020B0502020202020204" pitchFamily="34" charset="0"/>
              <a:cs typeface="Segoe UI" panose="020B0502040204020203" pitchFamily="34" charset="0"/>
            </a:endParaRPr>
          </a:p>
          <a:p>
            <a:pPr marL="742950" indent="-285750">
              <a:lnSpc>
                <a:spcPct val="150000"/>
              </a:lnSpc>
              <a:buClr>
                <a:srgbClr val="034B64"/>
              </a:buClr>
              <a:buFont typeface="Wingdings" panose="05000000000000000000" pitchFamily="2" charset="2"/>
              <a:buChar char="ü"/>
            </a:pPr>
            <a:r>
              <a:rPr lang="am-ET" sz="1600" dirty="0">
                <a:solidFill>
                  <a:srgbClr val="034B64"/>
                </a:solidFill>
                <a:latin typeface="Century Gothic" panose="020B0502020202020204" pitchFamily="34" charset="0"/>
                <a:cs typeface="Segoe UI" panose="020B0502040204020203" pitchFamily="34" charset="0"/>
              </a:rPr>
              <a:t>በአሁኑ ጊዜ በመንግሥት የተጀመሩ የልማት ፕጄክቶችን በቶሎ ለማጠናቀቅ በትጋት ይሰራል፤</a:t>
            </a:r>
          </a:p>
          <a:p>
            <a:pPr marL="742950" indent="-285750">
              <a:lnSpc>
                <a:spcPct val="150000"/>
              </a:lnSpc>
              <a:buClr>
                <a:srgbClr val="034B64"/>
              </a:buClr>
              <a:buFont typeface="Wingdings" panose="05000000000000000000" pitchFamily="2" charset="2"/>
              <a:buChar char="ü"/>
            </a:pPr>
            <a:r>
              <a:rPr lang="am-ET" sz="1600" dirty="0">
                <a:solidFill>
                  <a:srgbClr val="034B64"/>
                </a:solidFill>
                <a:latin typeface="Century Gothic" panose="020B0502020202020204" pitchFamily="34" charset="0"/>
                <a:cs typeface="Segoe UI" panose="020B0502040204020203" pitchFamily="34" charset="0"/>
              </a:rPr>
              <a:t>በሪፎርሙ አጀንዳ በተቀመጠው መሠረት የግሉን ዘርፍ ኢንቨስትመንት ለማጎልበት ትልቅ ትኩረት ይደረጋል፤</a:t>
            </a:r>
          </a:p>
          <a:p>
            <a:pPr marL="342900" indent="-342900">
              <a:lnSpc>
                <a:spcPct val="150000"/>
              </a:lnSpc>
              <a:buClr>
                <a:srgbClr val="034B64"/>
              </a:buClr>
              <a:buFont typeface="Arial" panose="020B0604020202020204" pitchFamily="34" charset="0"/>
              <a:buChar char="•"/>
            </a:pPr>
            <a:r>
              <a:rPr lang="am-ET" sz="1600" dirty="0">
                <a:solidFill>
                  <a:srgbClr val="034B64"/>
                </a:solidFill>
                <a:latin typeface="Century Gothic" panose="020B0502020202020204" pitchFamily="34" charset="0"/>
                <a:cs typeface="Segoe UI" panose="020B0502040204020203" pitchFamily="34" charset="0"/>
              </a:rPr>
              <a:t>ዕድገቱ ዘላቂነት እንዲኖረው </a:t>
            </a:r>
            <a:r>
              <a:rPr lang="am-ET" sz="1600" dirty="0" smtClean="0">
                <a:solidFill>
                  <a:srgbClr val="034B64"/>
                </a:solidFill>
                <a:latin typeface="Century Gothic" panose="020B0502020202020204" pitchFamily="34" charset="0"/>
                <a:cs typeface="Segoe UI" panose="020B0502040204020203" pitchFamily="34" charset="0"/>
              </a:rPr>
              <a:t>የማክሮ</a:t>
            </a:r>
            <a:r>
              <a:rPr lang="cy-GB" sz="1600" dirty="0" smtClean="0">
                <a:solidFill>
                  <a:srgbClr val="034B64"/>
                </a:solidFill>
                <a:latin typeface="Century Gothic" panose="020B0502020202020204" pitchFamily="34" charset="0"/>
                <a:cs typeface="Segoe UI" panose="020B0502040204020203" pitchFamily="34" charset="0"/>
              </a:rPr>
              <a:t> </a:t>
            </a:r>
            <a:r>
              <a:rPr lang="am-ET" sz="1600" dirty="0" smtClean="0">
                <a:solidFill>
                  <a:srgbClr val="034B64"/>
                </a:solidFill>
                <a:latin typeface="Century Gothic" panose="020B0502020202020204" pitchFamily="34" charset="0"/>
                <a:cs typeface="Segoe UI" panose="020B0502040204020203" pitchFamily="34" charset="0"/>
              </a:rPr>
              <a:t>ኢኮኖሚ </a:t>
            </a:r>
            <a:r>
              <a:rPr lang="am-ET" sz="1600" dirty="0">
                <a:solidFill>
                  <a:srgbClr val="034B64"/>
                </a:solidFill>
                <a:latin typeface="Century Gothic" panose="020B0502020202020204" pitchFamily="34" charset="0"/>
                <a:cs typeface="Segoe UI" panose="020B0502040204020203" pitchFamily="34" charset="0"/>
              </a:rPr>
              <a:t>ሚዛን መጠበቅ የግድ የሚል በመሆኑ የዕድገቱን ምንጭ ዘላቂነት ባለው መልኩ ጥቅም ላይ እንዲውል ይደረጋል፡፡</a:t>
            </a:r>
          </a:p>
          <a:p>
            <a:pPr marL="342900" indent="-342900">
              <a:lnSpc>
                <a:spcPct val="150000"/>
              </a:lnSpc>
              <a:buClr>
                <a:srgbClr val="034B64"/>
              </a:buClr>
              <a:buFont typeface="Arial" panose="020B0604020202020204" pitchFamily="34" charset="0"/>
              <a:buChar char="•"/>
            </a:pPr>
            <a:r>
              <a:rPr lang="am-ET" sz="1600" dirty="0">
                <a:solidFill>
                  <a:srgbClr val="034B64"/>
                </a:solidFill>
                <a:latin typeface="Century Gothic" panose="020B0502020202020204" pitchFamily="34" charset="0"/>
                <a:cs typeface="Segoe UI" panose="020B0502040204020203" pitchFamily="34" charset="0"/>
              </a:rPr>
              <a:t>ወደ ሀገር ውስጥ የሚገቡ የገቢ ዕቃዎች በማንሰራረት ምክንያት የንግድ ሚዛን ጉድለት በአጭር ጊዜ ዕይታ </a:t>
            </a:r>
            <a:r>
              <a:rPr lang="cy-GB" sz="1600" dirty="0" smtClean="0">
                <a:solidFill>
                  <a:srgbClr val="034B64"/>
                </a:solidFill>
                <a:latin typeface="Century Gothic" panose="020B0502020202020204" pitchFamily="34" charset="0"/>
                <a:cs typeface="Segoe UI" panose="020B0502040204020203" pitchFamily="34" charset="0"/>
              </a:rPr>
              <a:t>ሊ</a:t>
            </a:r>
            <a:r>
              <a:rPr lang="am-ET" sz="1600" dirty="0" smtClean="0">
                <a:solidFill>
                  <a:srgbClr val="034B64"/>
                </a:solidFill>
                <a:latin typeface="Century Gothic" panose="020B0502020202020204" pitchFamily="34" charset="0"/>
                <a:cs typeface="Segoe UI" panose="020B0502040204020203" pitchFamily="34" charset="0"/>
              </a:rPr>
              <a:t>ባባስ </a:t>
            </a:r>
            <a:r>
              <a:rPr lang="am-ET" sz="1600" dirty="0">
                <a:solidFill>
                  <a:srgbClr val="034B64"/>
                </a:solidFill>
                <a:latin typeface="Century Gothic" panose="020B0502020202020204" pitchFamily="34" charset="0"/>
                <a:cs typeface="Segoe UI" panose="020B0502040204020203" pitchFamily="34" charset="0"/>
              </a:rPr>
              <a:t>ይችላል</a:t>
            </a:r>
            <a:r>
              <a:rPr lang="am-ET" sz="1600" dirty="0" smtClean="0">
                <a:solidFill>
                  <a:srgbClr val="034B64"/>
                </a:solidFill>
                <a:latin typeface="Century Gothic" panose="020B0502020202020204" pitchFamily="34" charset="0"/>
                <a:cs typeface="Segoe UI" panose="020B0502040204020203" pitchFamily="34" charset="0"/>
              </a:rPr>
              <a:t>፤</a:t>
            </a:r>
            <a:endParaRPr lang="en-US" sz="1600" dirty="0">
              <a:solidFill>
                <a:srgbClr val="034B64"/>
              </a:solidFill>
              <a:latin typeface="Century Gothic" panose="020B0502020202020204" pitchFamily="34" charset="0"/>
              <a:cs typeface="Segoe UI" panose="020B0502040204020203" pitchFamily="34" charset="0"/>
            </a:endParaRPr>
          </a:p>
          <a:p>
            <a:pPr marL="800100" indent="-342900">
              <a:lnSpc>
                <a:spcPct val="150000"/>
              </a:lnSpc>
              <a:buClr>
                <a:srgbClr val="034B64"/>
              </a:buClr>
              <a:buFont typeface="Wingdings" panose="05000000000000000000" pitchFamily="2" charset="2"/>
              <a:buChar char="ü"/>
            </a:pPr>
            <a:r>
              <a:rPr lang="am-ET" sz="1600" dirty="0">
                <a:solidFill>
                  <a:srgbClr val="034B64"/>
                </a:solidFill>
                <a:latin typeface="Century Gothic" panose="020B0502020202020204" pitchFamily="34" charset="0"/>
                <a:cs typeface="Segoe UI" panose="020B0502040204020203" pitchFamily="34" charset="0"/>
              </a:rPr>
              <a:t>ሆኖም </a:t>
            </a:r>
            <a:r>
              <a:rPr lang="am-ET" sz="1600" dirty="0" smtClean="0">
                <a:solidFill>
                  <a:srgbClr val="034B64"/>
                </a:solidFill>
                <a:latin typeface="Century Gothic" panose="020B0502020202020204" pitchFamily="34" charset="0"/>
                <a:cs typeface="Segoe UI" panose="020B0502040204020203" pitchFamily="34" charset="0"/>
              </a:rPr>
              <a:t>በሪፎርሙ </a:t>
            </a:r>
            <a:r>
              <a:rPr lang="cy-GB" sz="1600" dirty="0" smtClean="0">
                <a:solidFill>
                  <a:srgbClr val="034B64"/>
                </a:solidFill>
                <a:latin typeface="Century Gothic" panose="020B0502020202020204" pitchFamily="34" charset="0"/>
                <a:cs typeface="Segoe UI" panose="020B0502040204020203" pitchFamily="34" charset="0"/>
              </a:rPr>
              <a:t>በሚወሰዱ ማሻሻያዎችን ተከትሎ የወጪ ንግድ ተበራታቶ </a:t>
            </a:r>
            <a:r>
              <a:rPr lang="am-ET" sz="1600" dirty="0" smtClean="0">
                <a:solidFill>
                  <a:srgbClr val="034B64"/>
                </a:solidFill>
                <a:latin typeface="Century Gothic" panose="020B0502020202020204" pitchFamily="34" charset="0"/>
                <a:cs typeface="Segoe UI" panose="020B0502040204020203" pitchFamily="34" charset="0"/>
              </a:rPr>
              <a:t>በመካከለኛው </a:t>
            </a:r>
            <a:r>
              <a:rPr lang="am-ET" sz="1600" dirty="0">
                <a:solidFill>
                  <a:srgbClr val="034B64"/>
                </a:solidFill>
                <a:latin typeface="Century Gothic" panose="020B0502020202020204" pitchFamily="34" charset="0"/>
                <a:cs typeface="Segoe UI" panose="020B0502040204020203" pitchFamily="34" charset="0"/>
              </a:rPr>
              <a:t>ዘመን </a:t>
            </a:r>
            <a:r>
              <a:rPr lang="cy-GB" sz="1600" dirty="0" smtClean="0">
                <a:solidFill>
                  <a:srgbClr val="034B64"/>
                </a:solidFill>
                <a:latin typeface="Century Gothic" panose="020B0502020202020204" pitchFamily="34" charset="0"/>
                <a:cs typeface="Segoe UI" panose="020B0502040204020203" pitchFamily="34" charset="0"/>
              </a:rPr>
              <a:t>ሁኔታው </a:t>
            </a:r>
            <a:r>
              <a:rPr lang="am-ET" sz="1600" dirty="0" smtClean="0">
                <a:solidFill>
                  <a:srgbClr val="034B64"/>
                </a:solidFill>
                <a:latin typeface="Century Gothic" panose="020B0502020202020204" pitchFamily="34" charset="0"/>
                <a:cs typeface="Segoe UI" panose="020B0502040204020203" pitchFamily="34" charset="0"/>
              </a:rPr>
              <a:t>እንደሚቀለበስ </a:t>
            </a:r>
            <a:r>
              <a:rPr lang="am-ET" sz="1600" dirty="0">
                <a:solidFill>
                  <a:srgbClr val="034B64"/>
                </a:solidFill>
                <a:latin typeface="Century Gothic" panose="020B0502020202020204" pitchFamily="34" charset="0"/>
                <a:cs typeface="Segoe UI" panose="020B0502040204020203" pitchFamily="34" charset="0"/>
              </a:rPr>
              <a:t>ይጠበቃል፤</a:t>
            </a:r>
          </a:p>
          <a:p>
            <a:pPr marL="342900" indent="-342900">
              <a:lnSpc>
                <a:spcPct val="150000"/>
              </a:lnSpc>
              <a:buClr>
                <a:srgbClr val="034B64"/>
              </a:buClr>
              <a:buFont typeface="Arial" panose="020B0604020202020204" pitchFamily="34" charset="0"/>
              <a:buChar char="•"/>
            </a:pPr>
            <a:r>
              <a:rPr lang="am-ET" sz="1600" dirty="0" smtClean="0">
                <a:solidFill>
                  <a:srgbClr val="034B64"/>
                </a:solidFill>
                <a:latin typeface="Century Gothic" panose="020B0502020202020204" pitchFamily="34" charset="0"/>
                <a:cs typeface="Segoe UI" panose="020B0502040204020203" pitchFamily="34" charset="0"/>
              </a:rPr>
              <a:t>ወቅቱን </a:t>
            </a:r>
            <a:r>
              <a:rPr lang="am-ET" sz="1600" dirty="0">
                <a:solidFill>
                  <a:srgbClr val="034B64"/>
                </a:solidFill>
                <a:latin typeface="Century Gothic" panose="020B0502020202020204" pitchFamily="34" charset="0"/>
                <a:cs typeface="Segoe UI" panose="020B0502040204020203" pitchFamily="34" charset="0"/>
              </a:rPr>
              <a:t>የጠበቀ የገንዘብ ፖሊሲ ተግባራዊ በማድረግ የዋጋ ንረትን ለመቆጣጠር ያስችላል፤</a:t>
            </a:r>
          </a:p>
          <a:p>
            <a:pPr marL="342900" indent="-342900">
              <a:lnSpc>
                <a:spcPct val="150000"/>
              </a:lnSpc>
              <a:buClr>
                <a:srgbClr val="034B64"/>
              </a:buClr>
              <a:buFont typeface="Arial" panose="020B0604020202020204" pitchFamily="34" charset="0"/>
              <a:buChar char="•"/>
            </a:pPr>
            <a:r>
              <a:rPr lang="am-ET" sz="1600" dirty="0">
                <a:solidFill>
                  <a:srgbClr val="034B64"/>
                </a:solidFill>
                <a:latin typeface="Century Gothic" panose="020B0502020202020204" pitchFamily="34" charset="0"/>
                <a:cs typeface="Segoe UI" panose="020B0502040204020203" pitchFamily="34" charset="0"/>
              </a:rPr>
              <a:t>በፐብሊክ ሴክተሩ የሚካሄደው ሪፎርም የብድር ጫና ከማሻሻሉ ባለፈ ዕድገቱን ለማስቀጠል ትልቅ ፋይዳ ይኖረዋል፡፡</a:t>
            </a:r>
          </a:p>
        </p:txBody>
      </p:sp>
    </p:spTree>
    <p:extLst>
      <p:ext uri="{BB962C8B-B14F-4D97-AF65-F5344CB8AC3E}">
        <p14:creationId xmlns:p14="http://schemas.microsoft.com/office/powerpoint/2010/main" val="1497699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3"/>
            <a:ext cx="7508476" cy="448640"/>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am-ET" sz="2400" b="1" dirty="0">
                <a:solidFill>
                  <a:srgbClr val="FFFFFF"/>
                </a:solidFill>
                <a:latin typeface="Century Gothic" panose="020B0502020202020204" pitchFamily="34" charset="0"/>
                <a:cs typeface="Segoe UI" panose="020B0502040204020203" pitchFamily="34" charset="0"/>
                <a:sym typeface="Barlow"/>
              </a:rPr>
              <a:t>በሚቀጥሉት አስርት ዓመታት የሚኖረን የልማት ግቦችን አቅጣጫ </a:t>
            </a:r>
            <a:r>
              <a:rPr lang="en-US" sz="2400" b="1" dirty="0" smtClean="0">
                <a:solidFill>
                  <a:srgbClr val="FFFFFF"/>
                </a:solidFill>
                <a:latin typeface="Century Gothic" panose="020B0502020202020204" pitchFamily="34" charset="0"/>
                <a:cs typeface="Segoe UI" panose="020B0502040204020203" pitchFamily="34" charset="0"/>
                <a:sym typeface="Barlow"/>
              </a:rPr>
              <a:t>…</a:t>
            </a:r>
            <a:endParaRPr lang="en-GB" sz="2400" b="1" dirty="0">
              <a:solidFill>
                <a:srgbClr val="FFFFFF"/>
              </a:solidFill>
              <a:latin typeface="Century Gothic" panose="020B0502020202020204" pitchFamily="34" charset="0"/>
              <a:cs typeface="Segoe UI" panose="020B0502040204020203" pitchFamily="34" charset="0"/>
              <a:sym typeface="Barlow"/>
            </a:endParaRPr>
          </a:p>
        </p:txBody>
      </p:sp>
      <p:sp>
        <p:nvSpPr>
          <p:cNvPr id="45" name="Rectangle: Rounded Corners 10">
            <a:extLst>
              <a:ext uri="{FF2B5EF4-FFF2-40B4-BE49-F238E27FC236}">
                <a16:creationId xmlns="" xmlns:a16="http://schemas.microsoft.com/office/drawing/2014/main" id="{5B961EDF-EA19-4323-A9CA-DAE8F363A10A}"/>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6" name="Rectangle: Rounded Corners 11">
            <a:extLst>
              <a:ext uri="{FF2B5EF4-FFF2-40B4-BE49-F238E27FC236}">
                <a16:creationId xmlns="" xmlns:a16="http://schemas.microsoft.com/office/drawing/2014/main" id="{CFF9BB6C-0326-4468-A14A-12FCB8E2D9E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32</a:t>
            </a:r>
          </a:p>
        </p:txBody>
      </p:sp>
      <p:grpSp>
        <p:nvGrpSpPr>
          <p:cNvPr id="148" name="Group 147">
            <a:extLst>
              <a:ext uri="{FF2B5EF4-FFF2-40B4-BE49-F238E27FC236}">
                <a16:creationId xmlns="" xmlns:a16="http://schemas.microsoft.com/office/drawing/2014/main" id="{E0C042D2-467B-40D5-91C4-C318CD6085C0}"/>
              </a:ext>
            </a:extLst>
          </p:cNvPr>
          <p:cNvGrpSpPr/>
          <p:nvPr/>
        </p:nvGrpSpPr>
        <p:grpSpPr>
          <a:xfrm>
            <a:off x="8704572" y="393058"/>
            <a:ext cx="178414" cy="178414"/>
            <a:chOff x="4319588" y="2492375"/>
            <a:chExt cx="287338" cy="287338"/>
          </a:xfrm>
          <a:solidFill>
            <a:schemeClr val="bg1"/>
          </a:solidFill>
        </p:grpSpPr>
        <p:sp>
          <p:nvSpPr>
            <p:cNvPr id="149" name="Freeform 372">
              <a:extLst>
                <a:ext uri="{FF2B5EF4-FFF2-40B4-BE49-F238E27FC236}">
                  <a16:creationId xmlns="" xmlns:a16="http://schemas.microsoft.com/office/drawing/2014/main" id="{F6F8FBFE-04D9-482A-B0BF-083D5E3C05F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373">
              <a:extLst>
                <a:ext uri="{FF2B5EF4-FFF2-40B4-BE49-F238E27FC236}">
                  <a16:creationId xmlns="" xmlns:a16="http://schemas.microsoft.com/office/drawing/2014/main" id="{FB12A95A-FDDB-4BDF-B4D7-F18EA9414594}"/>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Rectangle 34">
            <a:extLst>
              <a:ext uri="{FF2B5EF4-FFF2-40B4-BE49-F238E27FC236}">
                <a16:creationId xmlns="" xmlns:a16="http://schemas.microsoft.com/office/drawing/2014/main" id="{11C3CE42-F46B-4A96-8B54-049A260A69ED}"/>
              </a:ext>
            </a:extLst>
          </p:cNvPr>
          <p:cNvSpPr/>
          <p:nvPr/>
        </p:nvSpPr>
        <p:spPr>
          <a:xfrm>
            <a:off x="783790" y="571473"/>
            <a:ext cx="8001967" cy="5262979"/>
          </a:xfrm>
          <a:prstGeom prst="rect">
            <a:avLst/>
          </a:prstGeom>
          <a:solidFill>
            <a:schemeClr val="bg1">
              <a:lumMod val="95000"/>
            </a:schemeClr>
          </a:solidFill>
        </p:spPr>
        <p:txBody>
          <a:bodyPr wrap="square">
            <a:spAutoFit/>
          </a:bodyPr>
          <a:lstStyle/>
          <a:p>
            <a:pPr marL="342900" indent="-342900">
              <a:lnSpc>
                <a:spcPct val="150000"/>
              </a:lnSpc>
              <a:buClr>
                <a:srgbClr val="034B64"/>
              </a:buClr>
              <a:buFont typeface="Arial" panose="020B0604020202020204" pitchFamily="34" charset="0"/>
              <a:buChar char="•"/>
            </a:pPr>
            <a:r>
              <a:rPr lang="cy-GB" dirty="0" smtClean="0">
                <a:solidFill>
                  <a:srgbClr val="034B64"/>
                </a:solidFill>
                <a:latin typeface="Century Gothic" panose="020B0502020202020204" pitchFamily="34" charset="0"/>
                <a:cs typeface="Segoe UI" panose="020B0502040204020203" pitchFamily="34" charset="0"/>
              </a:rPr>
              <a:t>ፈጣንና ቀጣይ የኢኮኖሚ እድገት ማስገኘት፣</a:t>
            </a:r>
          </a:p>
          <a:p>
            <a:pPr marL="342900" indent="-342900">
              <a:lnSpc>
                <a:spcPct val="150000"/>
              </a:lnSpc>
              <a:buClr>
                <a:srgbClr val="034B64"/>
              </a:buClr>
              <a:buFont typeface="Arial" panose="020B0604020202020204" pitchFamily="34" charset="0"/>
              <a:buChar char="•"/>
            </a:pPr>
            <a:r>
              <a:rPr lang="am-ET" dirty="0" smtClean="0">
                <a:solidFill>
                  <a:srgbClr val="034B64"/>
                </a:solidFill>
                <a:latin typeface="Century Gothic" panose="020B0502020202020204" pitchFamily="34" charset="0"/>
                <a:cs typeface="Segoe UI" panose="020B0502040204020203" pitchFamily="34" charset="0"/>
              </a:rPr>
              <a:t>ጠንካራና </a:t>
            </a:r>
            <a:r>
              <a:rPr lang="am-ET" dirty="0">
                <a:solidFill>
                  <a:srgbClr val="034B64"/>
                </a:solidFill>
                <a:latin typeface="Century Gothic" panose="020B0502020202020204" pitchFamily="34" charset="0"/>
                <a:cs typeface="Segoe UI" panose="020B0502040204020203" pitchFamily="34" charset="0"/>
              </a:rPr>
              <a:t>መጠነ ሰፊ </a:t>
            </a:r>
            <a:r>
              <a:rPr lang="am-ET" dirty="0" smtClean="0">
                <a:solidFill>
                  <a:srgbClr val="034B64"/>
                </a:solidFill>
                <a:latin typeface="Century Gothic" panose="020B0502020202020204" pitchFamily="34" charset="0"/>
                <a:cs typeface="Segoe UI" panose="020B0502040204020203" pitchFamily="34" charset="0"/>
              </a:rPr>
              <a:t>መካከለኛ </a:t>
            </a:r>
            <a:r>
              <a:rPr lang="am-ET" dirty="0">
                <a:solidFill>
                  <a:srgbClr val="034B64"/>
                </a:solidFill>
                <a:latin typeface="Century Gothic" panose="020B0502020202020204" pitchFamily="34" charset="0"/>
                <a:cs typeface="Segoe UI" panose="020B0502040204020203" pitchFamily="34" charset="0"/>
              </a:rPr>
              <a:t>ደረጃ ኢኮኖሚን መገንባት፣ ይህም የሚሳካው፡- </a:t>
            </a:r>
            <a:endParaRPr lang="en-GB" dirty="0">
              <a:solidFill>
                <a:srgbClr val="034B64"/>
              </a:solidFill>
              <a:latin typeface="Century Gothic" panose="020B0502020202020204" pitchFamily="34" charset="0"/>
              <a:cs typeface="Segoe UI" panose="020B0502040204020203" pitchFamily="34" charset="0"/>
            </a:endParaRPr>
          </a:p>
          <a:p>
            <a:pPr marL="573088" lvl="1" indent="-231775">
              <a:lnSpc>
                <a:spcPct val="150000"/>
              </a:lnSpc>
              <a:buClr>
                <a:srgbClr val="034B64"/>
              </a:buClr>
              <a:buFont typeface="Wingdings" panose="05000000000000000000" pitchFamily="2" charset="2"/>
              <a:buChar char="ü"/>
            </a:pPr>
            <a:r>
              <a:rPr lang="am-ET" dirty="0">
                <a:solidFill>
                  <a:srgbClr val="034B64"/>
                </a:solidFill>
                <a:latin typeface="Century Gothic" panose="020B0502020202020204" pitchFamily="34" charset="0"/>
                <a:cs typeface="Segoe UI" panose="020B0502040204020203" pitchFamily="34" charset="0"/>
              </a:rPr>
              <a:t>የግብርናን ምርታማነትን በማሳደግና አነስተኛ ማሳ ላይ የሚያመርቱ አርሶ አደሮችን ገቢ በማሻሻል</a:t>
            </a:r>
            <a:r>
              <a:rPr lang="am-ET" dirty="0" smtClean="0">
                <a:solidFill>
                  <a:srgbClr val="034B64"/>
                </a:solidFill>
                <a:latin typeface="Century Gothic" panose="020B0502020202020204" pitchFamily="34" charset="0"/>
                <a:cs typeface="Segoe UI" panose="020B0502040204020203" pitchFamily="34" charset="0"/>
              </a:rPr>
              <a:t>፤</a:t>
            </a:r>
            <a:endParaRPr lang="cy-GB" dirty="0" smtClean="0">
              <a:solidFill>
                <a:srgbClr val="034B64"/>
              </a:solidFill>
              <a:latin typeface="Century Gothic" panose="020B0502020202020204" pitchFamily="34" charset="0"/>
              <a:cs typeface="Segoe UI" panose="020B0502040204020203" pitchFamily="34" charset="0"/>
            </a:endParaRPr>
          </a:p>
          <a:p>
            <a:pPr marL="573088" lvl="1" indent="-231775">
              <a:lnSpc>
                <a:spcPct val="150000"/>
              </a:lnSpc>
              <a:buClr>
                <a:srgbClr val="034B64"/>
              </a:buClr>
              <a:buFont typeface="Wingdings" panose="05000000000000000000" pitchFamily="2" charset="2"/>
              <a:buChar char="ü"/>
            </a:pPr>
            <a:r>
              <a:rPr lang="cy-GB" dirty="0" smtClean="0">
                <a:solidFill>
                  <a:srgbClr val="034B64"/>
                </a:solidFill>
                <a:latin typeface="Century Gothic" panose="020B0502020202020204" pitchFamily="34" charset="0"/>
                <a:cs typeface="Segoe UI" panose="020B0502040204020203" pitchFamily="34" charset="0"/>
              </a:rPr>
              <a:t>የእንስሳት ሀብትን ልማት በማጎልበት አርብቶ አደሩን ተጠቃሚ ማድረግ፤</a:t>
            </a:r>
            <a:endParaRPr lang="am-ET" dirty="0">
              <a:solidFill>
                <a:srgbClr val="034B64"/>
              </a:solidFill>
              <a:latin typeface="Century Gothic" panose="020B0502020202020204" pitchFamily="34" charset="0"/>
              <a:cs typeface="Segoe UI" panose="020B0502040204020203" pitchFamily="34" charset="0"/>
            </a:endParaRPr>
          </a:p>
          <a:p>
            <a:pPr marL="573088" lvl="1" indent="-231775">
              <a:lnSpc>
                <a:spcPct val="150000"/>
              </a:lnSpc>
              <a:buClr>
                <a:srgbClr val="034B64"/>
              </a:buClr>
              <a:buFont typeface="Wingdings" panose="05000000000000000000" pitchFamily="2" charset="2"/>
              <a:buChar char="ü"/>
            </a:pPr>
            <a:r>
              <a:rPr lang="am-ET" dirty="0">
                <a:solidFill>
                  <a:srgbClr val="034B64"/>
                </a:solidFill>
                <a:latin typeface="Century Gothic" panose="020B0502020202020204" pitchFamily="34" charset="0"/>
                <a:cs typeface="Segoe UI" panose="020B0502040204020203" pitchFamily="34" charset="0"/>
              </a:rPr>
              <a:t>ዘርፈ ብዙ ኢኮኖሚ በመገንባት፣ የቴክኖሎጂ ልህቀት እና ለፈጠራ ትኩረት በመስጠት፤</a:t>
            </a:r>
          </a:p>
          <a:p>
            <a:pPr marL="573088" lvl="1" indent="-231775">
              <a:lnSpc>
                <a:spcPct val="150000"/>
              </a:lnSpc>
              <a:buClr>
                <a:srgbClr val="034B64"/>
              </a:buClr>
              <a:buFont typeface="Wingdings" panose="05000000000000000000" pitchFamily="2" charset="2"/>
              <a:buChar char="ü"/>
            </a:pPr>
            <a:r>
              <a:rPr lang="am-ET" dirty="0">
                <a:solidFill>
                  <a:srgbClr val="034B64"/>
                </a:solidFill>
                <a:latin typeface="Century Gothic" panose="020B0502020202020204" pitchFamily="34" charset="0"/>
                <a:cs typeface="Segoe UI" panose="020B0502040204020203" pitchFamily="34" charset="0"/>
              </a:rPr>
              <a:t>አሳታፊና ዘላቂ የኢንዱስትሪ ልማትን በማፋጠን፤</a:t>
            </a:r>
          </a:p>
          <a:p>
            <a:pPr marL="573088" lvl="1" indent="-231775">
              <a:lnSpc>
                <a:spcPct val="150000"/>
              </a:lnSpc>
              <a:buClr>
                <a:srgbClr val="034B64"/>
              </a:buClr>
              <a:buFont typeface="Wingdings" panose="05000000000000000000" pitchFamily="2" charset="2"/>
              <a:buChar char="ü"/>
            </a:pPr>
            <a:r>
              <a:rPr lang="am-ET" dirty="0">
                <a:solidFill>
                  <a:srgbClr val="034B64"/>
                </a:solidFill>
                <a:latin typeface="Century Gothic" panose="020B0502020202020204" pitchFamily="34" charset="0"/>
                <a:cs typeface="Segoe UI" panose="020B0502040204020203" pitchFamily="34" charset="0"/>
              </a:rPr>
              <a:t>ለአሳታፊ ዲጂታል ኢኮኖሚ ትኩረት በመስጠት፤ </a:t>
            </a:r>
          </a:p>
          <a:p>
            <a:pPr marL="342900" indent="-342900">
              <a:lnSpc>
                <a:spcPct val="150000"/>
              </a:lnSpc>
              <a:buClr>
                <a:srgbClr val="034B6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ስር የሰደደ ድህነትን በማስወገድ እንዲሁም ከድህነት ወለል በታች የሚገኙ ዜጎችን አኃዝ በግማሽ በመቀነስ፤</a:t>
            </a:r>
          </a:p>
          <a:p>
            <a:pPr marL="342900" indent="-342900">
              <a:lnSpc>
                <a:spcPct val="150000"/>
              </a:lnSpc>
              <a:buClr>
                <a:srgbClr val="034B6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መሰረታዊ አገልግሎቶችን በማስፋፋት፤ እነዚህም፡-</a:t>
            </a:r>
          </a:p>
          <a:p>
            <a:pPr marL="573088" indent="-231775">
              <a:lnSpc>
                <a:spcPct val="150000"/>
              </a:lnSpc>
              <a:buClr>
                <a:srgbClr val="034B64"/>
              </a:buClr>
              <a:buFont typeface="Wingdings" panose="05000000000000000000" pitchFamily="2" charset="2"/>
              <a:buChar char="ü"/>
            </a:pPr>
            <a:r>
              <a:rPr lang="am-ET" dirty="0">
                <a:solidFill>
                  <a:srgbClr val="034B64"/>
                </a:solidFill>
                <a:latin typeface="Century Gothic" panose="020B0502020202020204" pitchFamily="34" charset="0"/>
                <a:cs typeface="Segoe UI" panose="020B0502040204020203" pitchFamily="34" charset="0"/>
              </a:rPr>
              <a:t>መሰረታዊና </a:t>
            </a:r>
            <a:r>
              <a:rPr lang="cy-GB" dirty="0" smtClean="0">
                <a:solidFill>
                  <a:srgbClr val="034B64"/>
                </a:solidFill>
                <a:latin typeface="Century Gothic" panose="020B0502020202020204" pitchFamily="34" charset="0"/>
                <a:cs typeface="Segoe UI" panose="020B0502040204020203" pitchFamily="34" charset="0"/>
              </a:rPr>
              <a:t>ተደራሽ </a:t>
            </a:r>
            <a:r>
              <a:rPr lang="am-ET" dirty="0" smtClean="0">
                <a:solidFill>
                  <a:srgbClr val="034B64"/>
                </a:solidFill>
                <a:latin typeface="Century Gothic" panose="020B0502020202020204" pitchFamily="34" charset="0"/>
                <a:cs typeface="Segoe UI" panose="020B0502040204020203" pitchFamily="34" charset="0"/>
              </a:rPr>
              <a:t>የጤና </a:t>
            </a:r>
            <a:r>
              <a:rPr lang="am-ET" dirty="0">
                <a:solidFill>
                  <a:srgbClr val="034B64"/>
                </a:solidFill>
                <a:latin typeface="Century Gothic" panose="020B0502020202020204" pitchFamily="34" charset="0"/>
                <a:cs typeface="Segoe UI" panose="020B0502040204020203" pitchFamily="34" charset="0"/>
              </a:rPr>
              <a:t>አገልግሎት፤</a:t>
            </a:r>
          </a:p>
          <a:p>
            <a:pPr marL="573088" indent="-231775">
              <a:lnSpc>
                <a:spcPct val="150000"/>
              </a:lnSpc>
              <a:buClr>
                <a:srgbClr val="034B64"/>
              </a:buClr>
              <a:buFont typeface="Wingdings" panose="05000000000000000000" pitchFamily="2" charset="2"/>
              <a:buChar char="ü"/>
            </a:pPr>
            <a:r>
              <a:rPr lang="am-ET" dirty="0">
                <a:solidFill>
                  <a:srgbClr val="034B64"/>
                </a:solidFill>
                <a:latin typeface="Century Gothic" panose="020B0502020202020204" pitchFamily="34" charset="0"/>
                <a:cs typeface="Segoe UI" panose="020B0502040204020203" pitchFamily="34" charset="0"/>
              </a:rPr>
              <a:t>ዕድሜያቸው </a:t>
            </a:r>
            <a:r>
              <a:rPr lang="am-ET" dirty="0" smtClean="0">
                <a:solidFill>
                  <a:srgbClr val="034B64"/>
                </a:solidFill>
                <a:latin typeface="Century Gothic" panose="020B0502020202020204" pitchFamily="34" charset="0"/>
                <a:cs typeface="Segoe UI" panose="020B0502040204020203" pitchFamily="34" charset="0"/>
              </a:rPr>
              <a:t>ለት</a:t>
            </a:r>
            <a:r>
              <a:rPr lang="cy-GB" dirty="0">
                <a:solidFill>
                  <a:srgbClr val="034B64"/>
                </a:solidFill>
                <a:latin typeface="Century Gothic" panose="020B0502020202020204" pitchFamily="34" charset="0"/>
                <a:cs typeface="Segoe UI" panose="020B0502040204020203" pitchFamily="34" charset="0"/>
              </a:rPr>
              <a:t>ም</a:t>
            </a:r>
            <a:r>
              <a:rPr lang="am-ET" dirty="0" smtClean="0">
                <a:solidFill>
                  <a:srgbClr val="034B64"/>
                </a:solidFill>
                <a:latin typeface="Century Gothic" panose="020B0502020202020204" pitchFamily="34" charset="0"/>
                <a:cs typeface="Segoe UI" panose="020B0502040204020203" pitchFamily="34" charset="0"/>
              </a:rPr>
              <a:t>ህርት </a:t>
            </a:r>
            <a:r>
              <a:rPr lang="am-ET" dirty="0">
                <a:solidFill>
                  <a:srgbClr val="034B64"/>
                </a:solidFill>
                <a:latin typeface="Century Gothic" panose="020B0502020202020204" pitchFamily="34" charset="0"/>
                <a:cs typeface="Segoe UI" panose="020B0502040204020203" pitchFamily="34" charset="0"/>
              </a:rPr>
              <a:t>ለደረሰ ወጣቶች ጥራቱን የጠበቀ የሁለተኛ ደረጃ ትምህርት፤</a:t>
            </a:r>
          </a:p>
          <a:p>
            <a:pPr marL="573088" indent="-231775">
              <a:lnSpc>
                <a:spcPct val="150000"/>
              </a:lnSpc>
              <a:buClr>
                <a:srgbClr val="034B64"/>
              </a:buClr>
              <a:buFont typeface="Wingdings" panose="05000000000000000000" pitchFamily="2" charset="2"/>
              <a:buChar char="ü"/>
            </a:pPr>
            <a:r>
              <a:rPr lang="am-ET" dirty="0">
                <a:solidFill>
                  <a:srgbClr val="034B64"/>
                </a:solidFill>
                <a:latin typeface="Century Gothic" panose="020B0502020202020204" pitchFamily="34" charset="0"/>
                <a:cs typeface="Segoe UI" panose="020B0502040204020203" pitchFamily="34" charset="0"/>
              </a:rPr>
              <a:t>ንጹህ የመጠጥ </a:t>
            </a:r>
            <a:r>
              <a:rPr lang="am-ET" dirty="0" smtClean="0">
                <a:solidFill>
                  <a:srgbClr val="034B64"/>
                </a:solidFill>
                <a:latin typeface="Century Gothic" panose="020B0502020202020204" pitchFamily="34" charset="0"/>
                <a:cs typeface="Segoe UI" panose="020B0502040204020203" pitchFamily="34" charset="0"/>
              </a:rPr>
              <a:t>ውሃ</a:t>
            </a:r>
            <a:r>
              <a:rPr lang="cy-GB" dirty="0" smtClean="0">
                <a:solidFill>
                  <a:srgbClr val="034B64"/>
                </a:solidFill>
                <a:latin typeface="Century Gothic" panose="020B0502020202020204" pitchFamily="34" charset="0"/>
                <a:cs typeface="Segoe UI" panose="020B0502040204020203" pitchFamily="34" charset="0"/>
              </a:rPr>
              <a:t> አቅርቦት</a:t>
            </a:r>
            <a:r>
              <a:rPr lang="am-ET" dirty="0" smtClean="0">
                <a:solidFill>
                  <a:srgbClr val="034B64"/>
                </a:solidFill>
                <a:latin typeface="Century Gothic" panose="020B0502020202020204" pitchFamily="34" charset="0"/>
                <a:cs typeface="Segoe UI" panose="020B0502040204020203" pitchFamily="34" charset="0"/>
              </a:rPr>
              <a:t>፣</a:t>
            </a:r>
            <a:endParaRPr lang="am-ET" dirty="0">
              <a:solidFill>
                <a:srgbClr val="034B64"/>
              </a:solidFill>
              <a:latin typeface="Century Gothic" panose="020B0502020202020204" pitchFamily="34" charset="0"/>
              <a:cs typeface="Segoe UI" panose="020B0502040204020203" pitchFamily="34" charset="0"/>
            </a:endParaRPr>
          </a:p>
          <a:p>
            <a:pPr marL="573088" indent="-231775">
              <a:lnSpc>
                <a:spcPct val="150000"/>
              </a:lnSpc>
              <a:buClr>
                <a:srgbClr val="034B64"/>
              </a:buClr>
              <a:buFont typeface="Wingdings" panose="05000000000000000000" pitchFamily="2" charset="2"/>
              <a:buChar char="ü"/>
            </a:pPr>
            <a:r>
              <a:rPr lang="am-ET" dirty="0">
                <a:solidFill>
                  <a:srgbClr val="034B64"/>
                </a:solidFill>
                <a:latin typeface="Century Gothic" panose="020B0502020202020204" pitchFamily="34" charset="0"/>
                <a:cs typeface="Segoe UI" panose="020B0502040204020203" pitchFamily="34" charset="0"/>
              </a:rPr>
              <a:t>አቅምን ያገናዘበና ተደራሽ የሆነ የትራንስፖርት አገልግሎት ማዳረስ ናቸው፡፡</a:t>
            </a:r>
          </a:p>
          <a:p>
            <a:pPr marL="342900" indent="-342900">
              <a:lnSpc>
                <a:spcPct val="150000"/>
              </a:lnSpc>
              <a:buClr>
                <a:srgbClr val="034B6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ታዳጊ የሆነ የገበያ ስርዓትን ለመገንባት የሚያስችል የፖሊሲና ተቋማዊ ማዕቀፍ መዘርጋት፣</a:t>
            </a:r>
          </a:p>
          <a:p>
            <a:pPr marL="342900" indent="-342900">
              <a:lnSpc>
                <a:spcPct val="150000"/>
              </a:lnSpc>
              <a:buClr>
                <a:srgbClr val="034B64"/>
              </a:buClr>
              <a:buFont typeface="Arial" panose="020B0604020202020204" pitchFamily="34" charset="0"/>
              <a:buChar char="•"/>
            </a:pPr>
            <a:r>
              <a:rPr lang="am-ET" dirty="0">
                <a:solidFill>
                  <a:srgbClr val="034B64"/>
                </a:solidFill>
                <a:latin typeface="Century Gothic" panose="020B0502020202020204" pitchFamily="34" charset="0"/>
                <a:cs typeface="Segoe UI" panose="020B0502040204020203" pitchFamily="34" charset="0"/>
              </a:rPr>
              <a:t>ለኢንቨስተሮችና ሸማቾች አስፈላጊ የሆነ የፋይናንስ አቅም የሚፈጥር ቀልጣፋ፣ ጠንካራና የተሳለጠ የፋይናንስ ገበያ መሰረተ ልማት መገንባት፣ </a:t>
            </a:r>
          </a:p>
        </p:txBody>
      </p:sp>
    </p:spTree>
    <p:extLst>
      <p:ext uri="{BB962C8B-B14F-4D97-AF65-F5344CB8AC3E}">
        <p14:creationId xmlns:p14="http://schemas.microsoft.com/office/powerpoint/2010/main" val="1404123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DE35D63-DECD-4B97-A1D6-C2674CF8EF6F}"/>
              </a:ext>
            </a:extLst>
          </p:cNvPr>
          <p:cNvGrpSpPr/>
          <p:nvPr/>
        </p:nvGrpSpPr>
        <p:grpSpPr>
          <a:xfrm>
            <a:off x="1035110" y="285876"/>
            <a:ext cx="8000765" cy="4673702"/>
            <a:chOff x="1035110" y="323454"/>
            <a:chExt cx="8000765" cy="4673702"/>
          </a:xfrm>
        </p:grpSpPr>
        <p:cxnSp>
          <p:nvCxnSpPr>
            <p:cNvPr id="92" name="Straight Connector 91">
              <a:extLst>
                <a:ext uri="{FF2B5EF4-FFF2-40B4-BE49-F238E27FC236}">
                  <a16:creationId xmlns=""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 xmlns:a16="http://schemas.microsoft.com/office/drawing/2014/main" id="{36B80227-25D4-4D38-92A6-96FC6AAA9F13}"/>
                </a:ext>
              </a:extLst>
            </p:cNvPr>
            <p:cNvSpPr/>
            <p:nvPr/>
          </p:nvSpPr>
          <p:spPr>
            <a:xfrm>
              <a:off x="5071574" y="553315"/>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 xmlns:a16="http://schemas.microsoft.com/office/drawing/2014/main" id="{0FA3988A-41E2-488D-B2A6-26CFFD4229B3}"/>
                </a:ext>
              </a:extLst>
            </p:cNvPr>
            <p:cNvSpPr/>
            <p:nvPr/>
          </p:nvSpPr>
          <p:spPr>
            <a:xfrm>
              <a:off x="5071574" y="248681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 xmlns:a16="http://schemas.microsoft.com/office/drawing/2014/main" id="{EB74CBF5-25E0-4B09-A39A-28BE723C5887}"/>
                </a:ext>
              </a:extLst>
            </p:cNvPr>
            <p:cNvSpPr/>
            <p:nvPr/>
          </p:nvSpPr>
          <p:spPr>
            <a:xfrm>
              <a:off x="5071574" y="1787206"/>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 xmlns:a16="http://schemas.microsoft.com/office/drawing/2014/main" id="{4CCECA78-1C27-4F88-9E93-110A7903CA9D}"/>
                </a:ext>
              </a:extLst>
            </p:cNvPr>
            <p:cNvSpPr/>
            <p:nvPr/>
          </p:nvSpPr>
          <p:spPr>
            <a:xfrm>
              <a:off x="5071574" y="1124420"/>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 xmlns:a16="http://schemas.microsoft.com/office/drawing/2014/main" id="{52046504-3E3D-4951-89E4-8A88FAEBC5AD}"/>
                </a:ext>
              </a:extLst>
            </p:cNvPr>
            <p:cNvSpPr/>
            <p:nvPr/>
          </p:nvSpPr>
          <p:spPr>
            <a:xfrm rot="2653249">
              <a:off x="3478115" y="4094245"/>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 xmlns:a16="http://schemas.microsoft.com/office/drawing/2014/main" id="{39D5C577-982A-40A2-8181-014612201E77}"/>
                </a:ext>
              </a:extLst>
            </p:cNvPr>
            <p:cNvSpPr/>
            <p:nvPr/>
          </p:nvSpPr>
          <p:spPr>
            <a:xfrm rot="18900000">
              <a:off x="3672452" y="4212211"/>
              <a:ext cx="589589" cy="589589"/>
            </a:xfrm>
            <a:prstGeom prst="roundRect">
              <a:avLst/>
            </a:prstGeom>
            <a:solidFill>
              <a:srgbClr val="1D4042"/>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 xmlns:a16="http://schemas.microsoft.com/office/drawing/2014/main" id="{F30E1E32-7FDA-4BA5-8657-ED669AD3CAB4}"/>
                </a:ext>
              </a:extLst>
            </p:cNvPr>
            <p:cNvSpPr/>
            <p:nvPr/>
          </p:nvSpPr>
          <p:spPr>
            <a:xfrm rot="18900000">
              <a:off x="3710451" y="4250213"/>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 xmlns:a16="http://schemas.microsoft.com/office/drawing/2014/main" id="{F45110CF-EE9C-4FA7-BAF6-AFD75BED9005}"/>
                </a:ext>
              </a:extLst>
            </p:cNvPr>
            <p:cNvSpPr/>
            <p:nvPr/>
          </p:nvSpPr>
          <p:spPr>
            <a:xfrm rot="18900000">
              <a:off x="3025136" y="9206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82" name="Rectangle: Rounded Corners 11">
              <a:extLst>
                <a:ext uri="{FF2B5EF4-FFF2-40B4-BE49-F238E27FC236}">
                  <a16:creationId xmlns="" xmlns:a16="http://schemas.microsoft.com/office/drawing/2014/main" id="{4ED0CC72-26D5-4BCE-BBB8-9DD499F4DDB9}"/>
                </a:ext>
              </a:extLst>
            </p:cNvPr>
            <p:cNvSpPr/>
            <p:nvPr/>
          </p:nvSpPr>
          <p:spPr>
            <a:xfrm rot="18900000">
              <a:off x="3063138" y="9586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85" name="Rectangle 84">
              <a:extLst>
                <a:ext uri="{FF2B5EF4-FFF2-40B4-BE49-F238E27FC236}">
                  <a16:creationId xmlns="" xmlns:a16="http://schemas.microsoft.com/office/drawing/2014/main" id="{70772C7C-09C9-463B-82C6-424327E8C066}"/>
                </a:ext>
              </a:extLst>
            </p:cNvPr>
            <p:cNvSpPr/>
            <p:nvPr/>
          </p:nvSpPr>
          <p:spPr>
            <a:xfrm>
              <a:off x="5284011" y="1039177"/>
              <a:ext cx="2888932"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የእስካሁኑ የኢኮኖሚ እድገት ሰኬቶች</a:t>
              </a:r>
            </a:p>
          </p:txBody>
        </p:sp>
        <p:sp>
          <p:nvSpPr>
            <p:cNvPr id="87" name="Rectangle 86">
              <a:extLst>
                <a:ext uri="{FF2B5EF4-FFF2-40B4-BE49-F238E27FC236}">
                  <a16:creationId xmlns=""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 xmlns:a16="http://schemas.microsoft.com/office/drawing/2014/main" id="{CB26BA1A-CE76-4F0C-8640-6E67354749C7}"/>
                </a:ext>
              </a:extLst>
            </p:cNvPr>
            <p:cNvSpPr/>
            <p:nvPr/>
          </p:nvSpPr>
          <p:spPr>
            <a:xfrm rot="18900000">
              <a:off x="3672034" y="159010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90" name="Rectangle: Rounded Corners 22">
              <a:extLst>
                <a:ext uri="{FF2B5EF4-FFF2-40B4-BE49-F238E27FC236}">
                  <a16:creationId xmlns="" xmlns:a16="http://schemas.microsoft.com/office/drawing/2014/main" id="{7E95E6D4-C3BB-449B-BF26-C86FB2207F2C}"/>
                </a:ext>
              </a:extLst>
            </p:cNvPr>
            <p:cNvSpPr/>
            <p:nvPr/>
          </p:nvSpPr>
          <p:spPr>
            <a:xfrm rot="18900000">
              <a:off x="3710035" y="162810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95" name="Rectangle 94">
              <a:extLst>
                <a:ext uri="{FF2B5EF4-FFF2-40B4-BE49-F238E27FC236}">
                  <a16:creationId xmlns=""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 xmlns:a16="http://schemas.microsoft.com/office/drawing/2014/main" id="{A515939D-171C-4AD3-9284-390CABB26AD6}"/>
                </a:ext>
              </a:extLst>
            </p:cNvPr>
            <p:cNvSpPr/>
            <p:nvPr/>
          </p:nvSpPr>
          <p:spPr>
            <a:xfrm rot="18900000">
              <a:off x="3028037" y="2264109"/>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98" name="Rectangle: Rounded Corners 30">
              <a:extLst>
                <a:ext uri="{FF2B5EF4-FFF2-40B4-BE49-F238E27FC236}">
                  <a16:creationId xmlns="" xmlns:a16="http://schemas.microsoft.com/office/drawing/2014/main" id="{ADF3B595-34D2-4736-953C-A7E29725ACAF}"/>
                </a:ext>
              </a:extLst>
            </p:cNvPr>
            <p:cNvSpPr/>
            <p:nvPr/>
          </p:nvSpPr>
          <p:spPr>
            <a:xfrm rot="18900000">
              <a:off x="3066041" y="2302111"/>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101" name="Rectangle 100">
              <a:extLst>
                <a:ext uri="{FF2B5EF4-FFF2-40B4-BE49-F238E27FC236}">
                  <a16:creationId xmlns="" xmlns:a16="http://schemas.microsoft.com/office/drawing/2014/main" id="{08FFBD50-BD53-4484-9674-5CEFBBF0860A}"/>
                </a:ext>
              </a:extLst>
            </p:cNvPr>
            <p:cNvSpPr/>
            <p:nvPr/>
          </p:nvSpPr>
          <p:spPr>
            <a:xfrm>
              <a:off x="5284011" y="2302541"/>
              <a:ext cx="3504486"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በኢኮኖሚ እድገቱ ቀጣይነት ላይ ማነቆ የሆኑ </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ተግዳሮቶች</a:t>
              </a:r>
            </a:p>
          </p:txBody>
        </p:sp>
        <p:sp>
          <p:nvSpPr>
            <p:cNvPr id="103" name="Rectangle 102">
              <a:extLst>
                <a:ext uri="{FF2B5EF4-FFF2-40B4-BE49-F238E27FC236}">
                  <a16:creationId xmlns=""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 xmlns:a16="http://schemas.microsoft.com/office/drawing/2014/main" id="{A8E0418E-D60A-4A63-8BA3-9409C7DA1522}"/>
                </a:ext>
              </a:extLst>
            </p:cNvPr>
            <p:cNvSpPr/>
            <p:nvPr/>
          </p:nvSpPr>
          <p:spPr>
            <a:xfrm rot="18900000">
              <a:off x="3672452" y="2933598"/>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106" name="Rectangle: Rounded Corners 38">
              <a:extLst>
                <a:ext uri="{FF2B5EF4-FFF2-40B4-BE49-F238E27FC236}">
                  <a16:creationId xmlns="" xmlns:a16="http://schemas.microsoft.com/office/drawing/2014/main" id="{FBCCD442-8923-40E1-B051-2C982EFAF1A5}"/>
                </a:ext>
              </a:extLst>
            </p:cNvPr>
            <p:cNvSpPr/>
            <p:nvPr/>
          </p:nvSpPr>
          <p:spPr>
            <a:xfrm rot="18900000">
              <a:off x="3710451" y="297160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107" name="Oval 106">
              <a:extLst>
                <a:ext uri="{FF2B5EF4-FFF2-40B4-BE49-F238E27FC236}">
                  <a16:creationId xmlns="" xmlns:a16="http://schemas.microsoft.com/office/drawing/2014/main" id="{AF3A4124-6851-46C5-8F95-023A78714360}"/>
                </a:ext>
              </a:extLst>
            </p:cNvPr>
            <p:cNvSpPr/>
            <p:nvPr/>
          </p:nvSpPr>
          <p:spPr>
            <a:xfrm>
              <a:off x="5071574" y="3149601"/>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 xmlns:a16="http://schemas.microsoft.com/office/drawing/2014/main" id="{92611D9A-F7F5-404D-A7FF-7D68AE03975E}"/>
                </a:ext>
              </a:extLst>
            </p:cNvPr>
            <p:cNvSpPr/>
            <p:nvPr/>
          </p:nvSpPr>
          <p:spPr>
            <a:xfrm rot="18900000">
              <a:off x="3027741" y="359110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113" name="Rectangle: Rounded Corners 46">
              <a:extLst>
                <a:ext uri="{FF2B5EF4-FFF2-40B4-BE49-F238E27FC236}">
                  <a16:creationId xmlns="" xmlns:a16="http://schemas.microsoft.com/office/drawing/2014/main" id="{5B9AB4BB-0EF9-4577-BF58-C68160CDB09D}"/>
                </a:ext>
              </a:extLst>
            </p:cNvPr>
            <p:cNvSpPr/>
            <p:nvPr/>
          </p:nvSpPr>
          <p:spPr>
            <a:xfrm rot="18900000">
              <a:off x="3065743" y="3629105"/>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118" name="TextBox 117">
              <a:extLst>
                <a:ext uri="{FF2B5EF4-FFF2-40B4-BE49-F238E27FC236}">
                  <a16:creationId xmlns="" xmlns:a16="http://schemas.microsoft.com/office/drawing/2014/main" id="{EC7C5E4D-D666-420C-B3FC-A5F3171C7A61}"/>
                </a:ext>
              </a:extLst>
            </p:cNvPr>
            <p:cNvSpPr txBox="1"/>
            <p:nvPr/>
          </p:nvSpPr>
          <p:spPr>
            <a:xfrm>
              <a:off x="1035110" y="2333318"/>
              <a:ext cx="1587264" cy="830997"/>
            </a:xfrm>
            <a:prstGeom prst="rect">
              <a:avLst/>
            </a:prstGeom>
            <a:noFill/>
          </p:spPr>
          <p:txBody>
            <a:bodyPr wrap="square" rtlCol="0">
              <a:spAutoFit/>
            </a:bodyPr>
            <a:lstStyle/>
            <a:p>
              <a:pPr algn="ctr" defTabSz="401820">
                <a:buClrTx/>
                <a:defRPr/>
              </a:pPr>
              <a:r>
                <a:rPr lang="am-ET"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የመግለጫው </a:t>
              </a:r>
              <a:r>
                <a:rPr lang="am-ET" sz="2400" b="1" kern="1200" dirty="0" smtClean="0">
                  <a:solidFill>
                    <a:schemeClr val="bg2">
                      <a:lumMod val="75000"/>
                    </a:schemeClr>
                  </a:solidFill>
                  <a:latin typeface="Century Gothic" panose="020B0502020202020204" pitchFamily="34" charset="0"/>
                  <a:ea typeface="Microsoft JhengHei UI Light" panose="020B0304030504040204" pitchFamily="34" charset="-120"/>
                  <a:cs typeface="+mn-cs"/>
                </a:rPr>
                <a:t>ይዘት</a:t>
              </a:r>
              <a:endParaRPr lang="am-ET"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endParaRPr>
            </a:p>
          </p:txBody>
        </p:sp>
        <p:sp>
          <p:nvSpPr>
            <p:cNvPr id="126" name="Rectangle 125">
              <a:extLst>
                <a:ext uri="{FF2B5EF4-FFF2-40B4-BE49-F238E27FC236}">
                  <a16:creationId xmlns="" xmlns:a16="http://schemas.microsoft.com/office/drawing/2014/main" id="{CFEF5BC7-E121-4C40-A045-E4F8A7CA2ABE}"/>
                </a:ext>
              </a:extLst>
            </p:cNvPr>
            <p:cNvSpPr/>
            <p:nvPr/>
          </p:nvSpPr>
          <p:spPr>
            <a:xfrm>
              <a:off x="5284011" y="1710366"/>
              <a:ext cx="2342308"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ለዕድገቱ መነሻ  የሆኑ ጉዳዮች</a:t>
              </a:r>
            </a:p>
          </p:txBody>
        </p:sp>
        <p:sp>
          <p:nvSpPr>
            <p:cNvPr id="127" name="Rectangle 126">
              <a:extLst>
                <a:ext uri="{FF2B5EF4-FFF2-40B4-BE49-F238E27FC236}">
                  <a16:creationId xmlns="" xmlns:a16="http://schemas.microsoft.com/office/drawing/2014/main" id="{DAA6C8A7-35ED-49CB-93A4-465274089E32}"/>
                </a:ext>
              </a:extLst>
            </p:cNvPr>
            <p:cNvSpPr/>
            <p:nvPr/>
          </p:nvSpPr>
          <p:spPr>
            <a:xfrm>
              <a:off x="5284010" y="2994852"/>
              <a:ext cx="3528530"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ለዘላቂ ኢኮኖሚ ልማትና ሥራ ዕድል ፈጠራ </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በቀጣይ የሚተገበር የኢኮኖሚ ማሻሻያ አጀንዳ</a:t>
              </a:r>
            </a:p>
          </p:txBody>
        </p:sp>
        <p:sp>
          <p:nvSpPr>
            <p:cNvPr id="128" name="Rectangle 127">
              <a:extLst>
                <a:ext uri="{FF2B5EF4-FFF2-40B4-BE49-F238E27FC236}">
                  <a16:creationId xmlns="" xmlns:a16="http://schemas.microsoft.com/office/drawing/2014/main" id="{7A5CB6D6-19CA-4F60-A7CF-71E43DE425D2}"/>
                </a:ext>
              </a:extLst>
            </p:cNvPr>
            <p:cNvSpPr/>
            <p:nvPr/>
          </p:nvSpPr>
          <p:spPr>
            <a:xfrm>
              <a:off x="5262085" y="3738119"/>
              <a:ext cx="3773790"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ሪፎርሙ እርምጃ የሚጠበቁ ውጤቶች/ፋይዳዎች</a:t>
              </a:r>
            </a:p>
          </p:txBody>
        </p:sp>
        <p:sp>
          <p:nvSpPr>
            <p:cNvPr id="129" name="Rectangle 128">
              <a:extLst>
                <a:ext uri="{FF2B5EF4-FFF2-40B4-BE49-F238E27FC236}">
                  <a16:creationId xmlns="" xmlns:a16="http://schemas.microsoft.com/office/drawing/2014/main" id="{8F24A917-4EE3-40A7-9B0C-BEC4FDC0B678}"/>
                </a:ext>
              </a:extLst>
            </p:cNvPr>
            <p:cNvSpPr/>
            <p:nvPr/>
          </p:nvSpPr>
          <p:spPr>
            <a:xfrm>
              <a:off x="5284010" y="4350825"/>
              <a:ext cx="3687228" cy="646331"/>
            </a:xfrm>
            <a:prstGeom prst="rect">
              <a:avLst/>
            </a:prstGeom>
          </p:spPr>
          <p:txBody>
            <a:bodyPr wrap="none">
              <a:spAutoFit/>
            </a:bodyPr>
            <a:lstStyle/>
            <a:p>
              <a:pPr defTabSz="685800">
                <a:buClrTx/>
                <a:defRPr/>
              </a:pPr>
              <a:r>
                <a:rPr lang="am-ET" sz="1800" b="1" kern="1200" dirty="0">
                  <a:solidFill>
                    <a:srgbClr val="306E78"/>
                  </a:solidFill>
                  <a:latin typeface="Century Gothic" panose="020B0502020202020204" pitchFamily="34" charset="0"/>
                  <a:ea typeface="+mn-ea"/>
                  <a:cs typeface="+mn-cs"/>
                </a:rPr>
                <a:t>ማሻሻያውን ተግባራዊ ለማድረግ የሚያስፈልገው</a:t>
              </a:r>
            </a:p>
            <a:p>
              <a:pPr defTabSz="685800">
                <a:buClrTx/>
                <a:defRPr/>
              </a:pPr>
              <a:r>
                <a:rPr lang="am-ET" sz="1800" b="1" kern="1200" dirty="0">
                  <a:solidFill>
                    <a:srgbClr val="306E78"/>
                  </a:solidFill>
                  <a:latin typeface="Century Gothic" panose="020B0502020202020204" pitchFamily="34" charset="0"/>
                  <a:ea typeface="+mn-ea"/>
                  <a:cs typeface="+mn-cs"/>
                </a:rPr>
                <a:t>ሀብትና ቀጣይ እርምጃዎች </a:t>
              </a:r>
            </a:p>
          </p:txBody>
        </p:sp>
        <p:sp>
          <p:nvSpPr>
            <p:cNvPr id="141" name="Oval 140">
              <a:extLst>
                <a:ext uri="{FF2B5EF4-FFF2-40B4-BE49-F238E27FC236}">
                  <a16:creationId xmlns="" xmlns:a16="http://schemas.microsoft.com/office/drawing/2014/main" id="{C849E203-3F93-4F01-AC60-53107C7D9308}"/>
                </a:ext>
              </a:extLst>
            </p:cNvPr>
            <p:cNvSpPr/>
            <p:nvPr/>
          </p:nvSpPr>
          <p:spPr>
            <a:xfrm>
              <a:off x="5071574" y="3800503"/>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 xmlns:a16="http://schemas.microsoft.com/office/drawing/2014/main" id="{A8155208-A2A3-40FE-9478-C508FBDA7EFF}"/>
                </a:ext>
              </a:extLst>
            </p:cNvPr>
            <p:cNvSpPr/>
            <p:nvPr/>
          </p:nvSpPr>
          <p:spPr>
            <a:xfrm>
              <a:off x="5071572" y="4432604"/>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 xmlns:a16="http://schemas.microsoft.com/office/drawing/2014/main" id="{879DB6D4-6C1A-493C-9957-B388840298D6}"/>
                </a:ext>
              </a:extLst>
            </p:cNvPr>
            <p:cNvSpPr/>
            <p:nvPr/>
          </p:nvSpPr>
          <p:spPr>
            <a:xfrm rot="18900000">
              <a:off x="3700289" y="32345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83" name="Rectangle: Rounded Corners 22">
              <a:extLst>
                <a:ext uri="{FF2B5EF4-FFF2-40B4-BE49-F238E27FC236}">
                  <a16:creationId xmlns="" xmlns:a16="http://schemas.microsoft.com/office/drawing/2014/main" id="{1762E6FA-E744-41B0-80BA-1E7944B33477}"/>
                </a:ext>
              </a:extLst>
            </p:cNvPr>
            <p:cNvSpPr/>
            <p:nvPr/>
          </p:nvSpPr>
          <p:spPr>
            <a:xfrm rot="18900000">
              <a:off x="3738291" y="361456"/>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94" name="Rectangle 93">
              <a:extLst>
                <a:ext uri="{FF2B5EF4-FFF2-40B4-BE49-F238E27FC236}">
                  <a16:creationId xmlns="" xmlns:a16="http://schemas.microsoft.com/office/drawing/2014/main" id="{201686F9-CF83-44AE-BFDB-FA70D6A0437B}"/>
                </a:ext>
              </a:extLst>
            </p:cNvPr>
            <p:cNvSpPr/>
            <p:nvPr/>
          </p:nvSpPr>
          <p:spPr>
            <a:xfrm>
              <a:off x="5284011" y="476065"/>
              <a:ext cx="3318537"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የኢኮኖሚ ማሻሻያው ያስፈለገበት </a:t>
              </a:r>
              <a:r>
                <a:rPr lang="am-ET" sz="1800" b="1" kern="1200" dirty="0" smtClean="0">
                  <a:solidFill>
                    <a:schemeClr val="bg1">
                      <a:lumMod val="85000"/>
                    </a:schemeClr>
                  </a:solidFill>
                  <a:latin typeface="Century Gothic" panose="020B0502020202020204" pitchFamily="34" charset="0"/>
                  <a:ea typeface="+mn-ea"/>
                  <a:cs typeface="+mn-cs"/>
                </a:rPr>
                <a:t>ምክንያት</a:t>
              </a:r>
              <a:endParaRPr lang="am-ET" sz="1800" b="1" kern="1200" dirty="0">
                <a:solidFill>
                  <a:schemeClr val="bg1">
                    <a:lumMod val="85000"/>
                  </a:schemeClr>
                </a:solidFill>
                <a:latin typeface="Century Gothic" panose="020B0502020202020204" pitchFamily="34" charset="0"/>
                <a:ea typeface="+mn-ea"/>
                <a:cs typeface="+mn-cs"/>
              </a:endParaRPr>
            </a:p>
          </p:txBody>
        </p:sp>
        <p:sp>
          <p:nvSpPr>
            <p:cNvPr id="159" name="Freeform 64">
              <a:extLst>
                <a:ext uri="{FF2B5EF4-FFF2-40B4-BE49-F238E27FC236}">
                  <a16:creationId xmlns=""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 xmlns:a16="http://schemas.microsoft.com/office/drawing/2014/main" id="{85DFD50F-20AC-4453-9B84-574D64A72203}"/>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724930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m-ET" sz="2400" b="1" dirty="0" smtClean="0">
                <a:solidFill>
                  <a:schemeClr val="bg1"/>
                </a:solidFill>
                <a:latin typeface="Century Gothic" panose="020B0502020202020204" pitchFamily="34" charset="0"/>
                <a:cs typeface="Segoe UI" panose="020B0502040204020203" pitchFamily="34" charset="0"/>
                <a:sym typeface="Barlow"/>
              </a:rPr>
              <a:t>የሚያስፈልገው</a:t>
            </a:r>
            <a:r>
              <a:rPr lang="en-US" sz="2400" b="1" dirty="0" smtClean="0">
                <a:solidFill>
                  <a:schemeClr val="bg1"/>
                </a:solidFill>
                <a:latin typeface="Century Gothic" panose="020B0502020202020204" pitchFamily="34" charset="0"/>
                <a:cs typeface="Segoe UI" panose="020B0502040204020203" pitchFamily="34" charset="0"/>
                <a:sym typeface="Barlow"/>
              </a:rPr>
              <a:t>  </a:t>
            </a:r>
            <a:r>
              <a:rPr lang="am-ET" sz="2400" b="1" dirty="0" smtClean="0">
                <a:solidFill>
                  <a:schemeClr val="bg1"/>
                </a:solidFill>
                <a:latin typeface="Century Gothic" panose="020B0502020202020204" pitchFamily="34" charset="0"/>
                <a:cs typeface="Segoe UI" panose="020B0502040204020203" pitchFamily="34" charset="0"/>
                <a:sym typeface="Barlow"/>
              </a:rPr>
              <a:t>ሀብትና </a:t>
            </a:r>
            <a:r>
              <a:rPr lang="en-US" sz="2400" b="1" dirty="0" smtClean="0">
                <a:solidFill>
                  <a:schemeClr val="bg1"/>
                </a:solidFill>
                <a:latin typeface="Century Gothic" panose="020B0502020202020204" pitchFamily="34" charset="0"/>
                <a:cs typeface="Segoe UI" panose="020B0502040204020203" pitchFamily="34" charset="0"/>
                <a:sym typeface="Barlow"/>
              </a:rPr>
              <a:t> </a:t>
            </a:r>
            <a:r>
              <a:rPr lang="am-ET" sz="2400" b="1" dirty="0" smtClean="0">
                <a:solidFill>
                  <a:schemeClr val="bg1"/>
                </a:solidFill>
                <a:latin typeface="Century Gothic" panose="020B0502020202020204" pitchFamily="34" charset="0"/>
                <a:cs typeface="Segoe UI" panose="020B0502040204020203" pitchFamily="34" charset="0"/>
                <a:sym typeface="Barlow"/>
              </a:rPr>
              <a:t>ቀጣይ </a:t>
            </a:r>
            <a:r>
              <a:rPr lang="en-US" sz="2400" b="1" dirty="0" smtClean="0">
                <a:solidFill>
                  <a:schemeClr val="bg1"/>
                </a:solidFill>
                <a:latin typeface="Century Gothic" panose="020B0502020202020204" pitchFamily="34" charset="0"/>
                <a:cs typeface="Segoe UI" panose="020B0502040204020203" pitchFamily="34" charset="0"/>
                <a:sym typeface="Barlow"/>
              </a:rPr>
              <a:t> </a:t>
            </a:r>
            <a:r>
              <a:rPr lang="am-ET" sz="2400" b="1" dirty="0" smtClean="0">
                <a:solidFill>
                  <a:schemeClr val="bg1"/>
                </a:solidFill>
                <a:latin typeface="Century Gothic" panose="020B0502020202020204" pitchFamily="34" charset="0"/>
                <a:cs typeface="Segoe UI" panose="020B0502040204020203" pitchFamily="34" charset="0"/>
                <a:sym typeface="Barlow"/>
              </a:rPr>
              <a:t>እርምጃዎች</a:t>
            </a:r>
            <a:r>
              <a:rPr lang="en-US" sz="2400" b="1" dirty="0" smtClean="0">
                <a:solidFill>
                  <a:schemeClr val="bg1"/>
                </a:solidFill>
                <a:latin typeface="Century Gothic" panose="020B0502020202020204" pitchFamily="34" charset="0"/>
                <a:cs typeface="Segoe UI" panose="020B0502040204020203" pitchFamily="34" charset="0"/>
                <a:sym typeface="Barlow"/>
              </a:rPr>
              <a:t>…</a:t>
            </a:r>
            <a:r>
              <a:rPr lang="am-ET" sz="2400" b="1" dirty="0" smtClean="0">
                <a:solidFill>
                  <a:schemeClr val="bg1"/>
                </a:solidFill>
                <a:latin typeface="Century Gothic" panose="020B0502020202020204" pitchFamily="34" charset="0"/>
                <a:cs typeface="Segoe UI" panose="020B0502040204020203" pitchFamily="34" charset="0"/>
                <a:sym typeface="Barlow"/>
              </a:rPr>
              <a:t> </a:t>
            </a:r>
            <a:endParaRPr lang="am-ET" sz="2400" b="1" dirty="0">
              <a:solidFill>
                <a:schemeClr val="bg1"/>
              </a:solidFill>
              <a:latin typeface="Century Gothic" panose="020B0502020202020204" pitchFamily="34" charset="0"/>
              <a:cs typeface="Segoe UI" panose="020B0502040204020203" pitchFamily="34" charset="0"/>
              <a:sym typeface="Barlow"/>
            </a:endParaRPr>
          </a:p>
        </p:txBody>
      </p:sp>
      <p:sp>
        <p:nvSpPr>
          <p:cNvPr id="45" name="Rectangle: Rounded Corners 10">
            <a:extLst>
              <a:ext uri="{FF2B5EF4-FFF2-40B4-BE49-F238E27FC236}">
                <a16:creationId xmlns="" xmlns:a16="http://schemas.microsoft.com/office/drawing/2014/main" id="{5B961EDF-EA19-4323-A9CA-DAE8F363A10A}"/>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6" name="Rectangle: Rounded Corners 11">
            <a:extLst>
              <a:ext uri="{FF2B5EF4-FFF2-40B4-BE49-F238E27FC236}">
                <a16:creationId xmlns="" xmlns:a16="http://schemas.microsoft.com/office/drawing/2014/main" id="{CFF9BB6C-0326-4468-A14A-12FCB8E2D9E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2" name="TextBox 101">
            <a:extLst>
              <a:ext uri="{FF2B5EF4-FFF2-40B4-BE49-F238E27FC236}">
                <a16:creationId xmlns=""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33</a:t>
            </a:r>
          </a:p>
        </p:txBody>
      </p:sp>
      <p:grpSp>
        <p:nvGrpSpPr>
          <p:cNvPr id="35" name="Group 34">
            <a:extLst>
              <a:ext uri="{FF2B5EF4-FFF2-40B4-BE49-F238E27FC236}">
                <a16:creationId xmlns="" xmlns:a16="http://schemas.microsoft.com/office/drawing/2014/main" id="{F2FE1921-D27D-4A08-84A6-C438A8532C62}"/>
              </a:ext>
            </a:extLst>
          </p:cNvPr>
          <p:cNvGrpSpPr/>
          <p:nvPr/>
        </p:nvGrpSpPr>
        <p:grpSpPr>
          <a:xfrm>
            <a:off x="972604" y="1313420"/>
            <a:ext cx="2484649" cy="3276693"/>
            <a:chOff x="553798" y="2210410"/>
            <a:chExt cx="3312865" cy="4368923"/>
          </a:xfrm>
        </p:grpSpPr>
        <p:grpSp>
          <p:nvGrpSpPr>
            <p:cNvPr id="36" name="Group 35">
              <a:extLst>
                <a:ext uri="{FF2B5EF4-FFF2-40B4-BE49-F238E27FC236}">
                  <a16:creationId xmlns="" xmlns:a16="http://schemas.microsoft.com/office/drawing/2014/main" id="{EEC766D4-43DE-487F-9C9C-9C39BD693E0E}"/>
                </a:ext>
              </a:extLst>
            </p:cNvPr>
            <p:cNvGrpSpPr/>
            <p:nvPr/>
          </p:nvGrpSpPr>
          <p:grpSpPr>
            <a:xfrm>
              <a:off x="928069" y="2210410"/>
              <a:ext cx="2061483" cy="1820966"/>
              <a:chOff x="1195922" y="2820010"/>
              <a:chExt cx="2061483" cy="1820966"/>
            </a:xfrm>
          </p:grpSpPr>
          <p:grpSp>
            <p:nvGrpSpPr>
              <p:cNvPr id="39" name="Group 38">
                <a:extLst>
                  <a:ext uri="{FF2B5EF4-FFF2-40B4-BE49-F238E27FC236}">
                    <a16:creationId xmlns="" xmlns:a16="http://schemas.microsoft.com/office/drawing/2014/main" id="{96FEBAFB-784A-47BF-81BE-D3DEED035F99}"/>
                  </a:ext>
                </a:extLst>
              </p:cNvPr>
              <p:cNvGrpSpPr/>
              <p:nvPr/>
            </p:nvGrpSpPr>
            <p:grpSpPr>
              <a:xfrm>
                <a:off x="1195922" y="2820010"/>
                <a:ext cx="2061483" cy="1820966"/>
                <a:chOff x="5206309" y="1566473"/>
                <a:chExt cx="1054484" cy="931455"/>
              </a:xfrm>
            </p:grpSpPr>
            <p:sp>
              <p:nvSpPr>
                <p:cNvPr id="42" name="Oval 41">
                  <a:extLst>
                    <a:ext uri="{FF2B5EF4-FFF2-40B4-BE49-F238E27FC236}">
                      <a16:creationId xmlns="" xmlns:a16="http://schemas.microsoft.com/office/drawing/2014/main" id="{0F6BB468-522D-4848-8C5A-35F7C6C403F8}"/>
                    </a:ext>
                  </a:extLst>
                </p:cNvPr>
                <p:cNvSpPr/>
                <p:nvPr/>
              </p:nvSpPr>
              <p:spPr>
                <a:xfrm>
                  <a:off x="5206309" y="1566473"/>
                  <a:ext cx="931455" cy="931455"/>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1">
                    <a:buClrTx/>
                  </a:pPr>
                  <a:endParaRPr lang="ko-KR" altLang="en-US" sz="1350" kern="1200">
                    <a:solidFill>
                      <a:prstClr val="white"/>
                    </a:solidFill>
                    <a:latin typeface="Arial"/>
                  </a:endParaRPr>
                </a:p>
              </p:txBody>
            </p:sp>
            <p:sp>
              <p:nvSpPr>
                <p:cNvPr id="43" name="Oval 42">
                  <a:extLst>
                    <a:ext uri="{FF2B5EF4-FFF2-40B4-BE49-F238E27FC236}">
                      <a16:creationId xmlns="" xmlns:a16="http://schemas.microsoft.com/office/drawing/2014/main" id="{98382370-4A51-48D2-9414-D1DDD54171F6}"/>
                    </a:ext>
                  </a:extLst>
                </p:cNvPr>
                <p:cNvSpPr/>
                <p:nvPr/>
              </p:nvSpPr>
              <p:spPr>
                <a:xfrm>
                  <a:off x="5351323" y="1581332"/>
                  <a:ext cx="909470" cy="909470"/>
                </a:xfrm>
                <a:prstGeom prst="ellipse">
                  <a:avLst/>
                </a:prstGeom>
                <a:solidFill>
                  <a:srgbClr val="034B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1">
                    <a:buClrTx/>
                  </a:pPr>
                  <a:endParaRPr lang="ko-KR" altLang="en-US" sz="2100" kern="1200" dirty="0">
                    <a:solidFill>
                      <a:prstClr val="white"/>
                    </a:solidFill>
                    <a:latin typeface="Arial"/>
                  </a:endParaRPr>
                </a:p>
              </p:txBody>
            </p:sp>
          </p:grpSp>
          <p:sp>
            <p:nvSpPr>
              <p:cNvPr id="40" name="TextBox 39">
                <a:extLst>
                  <a:ext uri="{FF2B5EF4-FFF2-40B4-BE49-F238E27FC236}">
                    <a16:creationId xmlns="" xmlns:a16="http://schemas.microsoft.com/office/drawing/2014/main" id="{59AA8987-FE78-45CB-97B8-C471B193D4EA}"/>
                  </a:ext>
                </a:extLst>
              </p:cNvPr>
              <p:cNvSpPr txBox="1"/>
              <p:nvPr/>
            </p:nvSpPr>
            <p:spPr>
              <a:xfrm>
                <a:off x="1473029" y="3657912"/>
                <a:ext cx="1750699" cy="861775"/>
              </a:xfrm>
              <a:prstGeom prst="rect">
                <a:avLst/>
              </a:prstGeom>
              <a:noFill/>
            </p:spPr>
            <p:txBody>
              <a:bodyPr wrap="square" rtlCol="0">
                <a:spAutoFit/>
              </a:bodyPr>
              <a:lstStyle/>
              <a:p>
                <a:pPr algn="ctr" defTabSz="685800" latinLnBrk="1">
                  <a:buClrTx/>
                </a:pPr>
                <a:r>
                  <a:rPr lang="am-ET" altLang="ko-KR" sz="1800" b="1" kern="1200" dirty="0">
                    <a:solidFill>
                      <a:prstClr val="white"/>
                    </a:solidFill>
                    <a:latin typeface="Century Gothic" panose="020B0502020202020204" pitchFamily="34" charset="0"/>
                    <a:ea typeface="+mn-ea"/>
                    <a:cs typeface="Arial" pitchFamily="34" charset="0"/>
                  </a:rPr>
                  <a:t>የሚያስፈልገው  ሀብት</a:t>
                </a:r>
                <a:endParaRPr lang="ko-KR" altLang="en-US" sz="1800" b="1" kern="1200" dirty="0">
                  <a:solidFill>
                    <a:prstClr val="white"/>
                  </a:solidFill>
                  <a:latin typeface="Century Gothic" panose="020B0502020202020204" pitchFamily="34" charset="0"/>
                  <a:ea typeface="+mn-ea"/>
                  <a:cs typeface="Arial" pitchFamily="34" charset="0"/>
                </a:endParaRPr>
              </a:p>
            </p:txBody>
          </p:sp>
          <p:sp>
            <p:nvSpPr>
              <p:cNvPr id="41" name="Freeform 6">
                <a:extLst>
                  <a:ext uri="{FF2B5EF4-FFF2-40B4-BE49-F238E27FC236}">
                    <a16:creationId xmlns="" xmlns:a16="http://schemas.microsoft.com/office/drawing/2014/main" id="{D97F494C-0828-4E77-A36E-F4ABF033273F}"/>
                  </a:ext>
                </a:extLst>
              </p:cNvPr>
              <p:cNvSpPr>
                <a:spLocks noEditPoints="1"/>
              </p:cNvSpPr>
              <p:nvPr/>
            </p:nvSpPr>
            <p:spPr bwMode="auto">
              <a:xfrm>
                <a:off x="2138719" y="3219907"/>
                <a:ext cx="433560" cy="454451"/>
              </a:xfrm>
              <a:custGeom>
                <a:avLst/>
                <a:gdLst>
                  <a:gd name="T0" fmla="*/ 120 w 184"/>
                  <a:gd name="T1" fmla="*/ 118 h 216"/>
                  <a:gd name="T2" fmla="*/ 96 w 184"/>
                  <a:gd name="T3" fmla="*/ 104 h 216"/>
                  <a:gd name="T4" fmla="*/ 96 w 184"/>
                  <a:gd name="T5" fmla="*/ 55 h 216"/>
                  <a:gd name="T6" fmla="*/ 120 w 184"/>
                  <a:gd name="T7" fmla="*/ 28 h 216"/>
                  <a:gd name="T8" fmla="*/ 92 w 184"/>
                  <a:gd name="T9" fmla="*/ 0 h 216"/>
                  <a:gd name="T10" fmla="*/ 64 w 184"/>
                  <a:gd name="T11" fmla="*/ 28 h 216"/>
                  <a:gd name="T12" fmla="*/ 88 w 184"/>
                  <a:gd name="T13" fmla="*/ 55 h 216"/>
                  <a:gd name="T14" fmla="*/ 88 w 184"/>
                  <a:gd name="T15" fmla="*/ 99 h 216"/>
                  <a:gd name="T16" fmla="*/ 64 w 184"/>
                  <a:gd name="T17" fmla="*/ 86 h 216"/>
                  <a:gd name="T18" fmla="*/ 0 w 184"/>
                  <a:gd name="T19" fmla="*/ 112 h 216"/>
                  <a:gd name="T20" fmla="*/ 0 w 184"/>
                  <a:gd name="T21" fmla="*/ 210 h 216"/>
                  <a:gd name="T22" fmla="*/ 64 w 184"/>
                  <a:gd name="T23" fmla="*/ 184 h 216"/>
                  <a:gd name="T24" fmla="*/ 120 w 184"/>
                  <a:gd name="T25" fmla="*/ 216 h 216"/>
                  <a:gd name="T26" fmla="*/ 184 w 184"/>
                  <a:gd name="T27" fmla="*/ 184 h 216"/>
                  <a:gd name="T28" fmla="*/ 184 w 184"/>
                  <a:gd name="T29" fmla="*/ 86 h 216"/>
                  <a:gd name="T30" fmla="*/ 120 w 184"/>
                  <a:gd name="T31" fmla="*/ 118 h 216"/>
                  <a:gd name="T32" fmla="*/ 56 w 184"/>
                  <a:gd name="T33" fmla="*/ 178 h 216"/>
                  <a:gd name="T34" fmla="*/ 8 w 184"/>
                  <a:gd name="T35" fmla="*/ 198 h 216"/>
                  <a:gd name="T36" fmla="*/ 8 w 184"/>
                  <a:gd name="T37" fmla="*/ 117 h 216"/>
                  <a:gd name="T38" fmla="*/ 56 w 184"/>
                  <a:gd name="T39" fmla="*/ 98 h 216"/>
                  <a:gd name="T40" fmla="*/ 56 w 184"/>
                  <a:gd name="T41" fmla="*/ 178 h 216"/>
                  <a:gd name="T42" fmla="*/ 72 w 184"/>
                  <a:gd name="T43" fmla="*/ 28 h 216"/>
                  <a:gd name="T44" fmla="*/ 92 w 184"/>
                  <a:gd name="T45" fmla="*/ 8 h 216"/>
                  <a:gd name="T46" fmla="*/ 112 w 184"/>
                  <a:gd name="T47" fmla="*/ 28 h 216"/>
                  <a:gd name="T48" fmla="*/ 92 w 184"/>
                  <a:gd name="T49" fmla="*/ 48 h 216"/>
                  <a:gd name="T50" fmla="*/ 72 w 184"/>
                  <a:gd name="T51" fmla="*/ 28 h 216"/>
                  <a:gd name="T52" fmla="*/ 120 w 184"/>
                  <a:gd name="T53" fmla="*/ 207 h 216"/>
                  <a:gd name="T54" fmla="*/ 64 w 184"/>
                  <a:gd name="T55" fmla="*/ 175 h 216"/>
                  <a:gd name="T56" fmla="*/ 64 w 184"/>
                  <a:gd name="T57" fmla="*/ 95 h 216"/>
                  <a:gd name="T58" fmla="*/ 88 w 184"/>
                  <a:gd name="T59" fmla="*/ 108 h 216"/>
                  <a:gd name="T60" fmla="*/ 88 w 184"/>
                  <a:gd name="T61" fmla="*/ 144 h 216"/>
                  <a:gd name="T62" fmla="*/ 96 w 184"/>
                  <a:gd name="T63" fmla="*/ 144 h 216"/>
                  <a:gd name="T64" fmla="*/ 96 w 184"/>
                  <a:gd name="T65" fmla="*/ 113 h 216"/>
                  <a:gd name="T66" fmla="*/ 120 w 184"/>
                  <a:gd name="T67" fmla="*/ 127 h 216"/>
                  <a:gd name="T68" fmla="*/ 120 w 184"/>
                  <a:gd name="T69" fmla="*/ 207 h 216"/>
                  <a:gd name="T70" fmla="*/ 176 w 184"/>
                  <a:gd name="T71" fmla="*/ 179 h 216"/>
                  <a:gd name="T72" fmla="*/ 128 w 184"/>
                  <a:gd name="T73" fmla="*/ 203 h 216"/>
                  <a:gd name="T74" fmla="*/ 128 w 184"/>
                  <a:gd name="T75" fmla="*/ 123 h 216"/>
                  <a:gd name="T76" fmla="*/ 176 w 184"/>
                  <a:gd name="T77" fmla="*/ 99 h 216"/>
                  <a:gd name="T78" fmla="*/ 176 w 184"/>
                  <a:gd name="T79" fmla="*/ 17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216">
                    <a:moveTo>
                      <a:pt x="120" y="118"/>
                    </a:moveTo>
                    <a:cubicBezTo>
                      <a:pt x="96" y="104"/>
                      <a:pt x="96" y="104"/>
                      <a:pt x="96" y="104"/>
                    </a:cubicBezTo>
                    <a:cubicBezTo>
                      <a:pt x="96" y="55"/>
                      <a:pt x="96" y="55"/>
                      <a:pt x="96" y="55"/>
                    </a:cubicBezTo>
                    <a:cubicBezTo>
                      <a:pt x="109" y="53"/>
                      <a:pt x="120" y="42"/>
                      <a:pt x="120" y="28"/>
                    </a:cubicBezTo>
                    <a:cubicBezTo>
                      <a:pt x="120" y="12"/>
                      <a:pt x="107" y="0"/>
                      <a:pt x="92" y="0"/>
                    </a:cubicBezTo>
                    <a:cubicBezTo>
                      <a:pt x="76" y="0"/>
                      <a:pt x="64" y="12"/>
                      <a:pt x="64" y="28"/>
                    </a:cubicBezTo>
                    <a:cubicBezTo>
                      <a:pt x="64" y="42"/>
                      <a:pt x="74" y="54"/>
                      <a:pt x="88" y="55"/>
                    </a:cubicBezTo>
                    <a:cubicBezTo>
                      <a:pt x="88" y="99"/>
                      <a:pt x="88" y="99"/>
                      <a:pt x="88" y="99"/>
                    </a:cubicBezTo>
                    <a:cubicBezTo>
                      <a:pt x="64" y="86"/>
                      <a:pt x="64" y="86"/>
                      <a:pt x="64" y="86"/>
                    </a:cubicBezTo>
                    <a:cubicBezTo>
                      <a:pt x="0" y="112"/>
                      <a:pt x="0" y="112"/>
                      <a:pt x="0" y="112"/>
                    </a:cubicBezTo>
                    <a:cubicBezTo>
                      <a:pt x="0" y="210"/>
                      <a:pt x="0" y="210"/>
                      <a:pt x="0" y="210"/>
                    </a:cubicBezTo>
                    <a:cubicBezTo>
                      <a:pt x="64" y="184"/>
                      <a:pt x="64" y="184"/>
                      <a:pt x="64" y="184"/>
                    </a:cubicBezTo>
                    <a:cubicBezTo>
                      <a:pt x="120" y="216"/>
                      <a:pt x="120" y="216"/>
                      <a:pt x="120" y="216"/>
                    </a:cubicBezTo>
                    <a:cubicBezTo>
                      <a:pt x="184" y="184"/>
                      <a:pt x="184" y="184"/>
                      <a:pt x="184" y="184"/>
                    </a:cubicBezTo>
                    <a:cubicBezTo>
                      <a:pt x="184" y="86"/>
                      <a:pt x="184" y="86"/>
                      <a:pt x="184" y="86"/>
                    </a:cubicBezTo>
                    <a:lnTo>
                      <a:pt x="120" y="118"/>
                    </a:lnTo>
                    <a:close/>
                    <a:moveTo>
                      <a:pt x="56" y="178"/>
                    </a:moveTo>
                    <a:cubicBezTo>
                      <a:pt x="8" y="198"/>
                      <a:pt x="8" y="198"/>
                      <a:pt x="8" y="198"/>
                    </a:cubicBezTo>
                    <a:cubicBezTo>
                      <a:pt x="8" y="117"/>
                      <a:pt x="8" y="117"/>
                      <a:pt x="8" y="117"/>
                    </a:cubicBezTo>
                    <a:cubicBezTo>
                      <a:pt x="56" y="98"/>
                      <a:pt x="56" y="98"/>
                      <a:pt x="56" y="98"/>
                    </a:cubicBezTo>
                    <a:lnTo>
                      <a:pt x="56" y="178"/>
                    </a:lnTo>
                    <a:close/>
                    <a:moveTo>
                      <a:pt x="72" y="28"/>
                    </a:moveTo>
                    <a:cubicBezTo>
                      <a:pt x="72" y="17"/>
                      <a:pt x="81" y="8"/>
                      <a:pt x="92" y="8"/>
                    </a:cubicBezTo>
                    <a:cubicBezTo>
                      <a:pt x="103" y="8"/>
                      <a:pt x="112" y="17"/>
                      <a:pt x="112" y="28"/>
                    </a:cubicBezTo>
                    <a:cubicBezTo>
                      <a:pt x="112" y="39"/>
                      <a:pt x="103" y="48"/>
                      <a:pt x="92" y="48"/>
                    </a:cubicBezTo>
                    <a:cubicBezTo>
                      <a:pt x="81" y="48"/>
                      <a:pt x="72" y="39"/>
                      <a:pt x="72" y="28"/>
                    </a:cubicBezTo>
                    <a:close/>
                    <a:moveTo>
                      <a:pt x="120" y="207"/>
                    </a:moveTo>
                    <a:cubicBezTo>
                      <a:pt x="64" y="175"/>
                      <a:pt x="64" y="175"/>
                      <a:pt x="64" y="175"/>
                    </a:cubicBezTo>
                    <a:cubicBezTo>
                      <a:pt x="64" y="95"/>
                      <a:pt x="64" y="95"/>
                      <a:pt x="64" y="95"/>
                    </a:cubicBezTo>
                    <a:cubicBezTo>
                      <a:pt x="88" y="108"/>
                      <a:pt x="88" y="108"/>
                      <a:pt x="88" y="108"/>
                    </a:cubicBezTo>
                    <a:cubicBezTo>
                      <a:pt x="88" y="144"/>
                      <a:pt x="88" y="144"/>
                      <a:pt x="88" y="144"/>
                    </a:cubicBezTo>
                    <a:cubicBezTo>
                      <a:pt x="96" y="144"/>
                      <a:pt x="96" y="144"/>
                      <a:pt x="96" y="144"/>
                    </a:cubicBezTo>
                    <a:cubicBezTo>
                      <a:pt x="96" y="113"/>
                      <a:pt x="96" y="113"/>
                      <a:pt x="96" y="113"/>
                    </a:cubicBezTo>
                    <a:cubicBezTo>
                      <a:pt x="120" y="127"/>
                      <a:pt x="120" y="127"/>
                      <a:pt x="120" y="127"/>
                    </a:cubicBezTo>
                    <a:lnTo>
                      <a:pt x="120" y="207"/>
                    </a:lnTo>
                    <a:close/>
                    <a:moveTo>
                      <a:pt x="176" y="179"/>
                    </a:moveTo>
                    <a:cubicBezTo>
                      <a:pt x="128" y="203"/>
                      <a:pt x="128" y="203"/>
                      <a:pt x="128" y="203"/>
                    </a:cubicBezTo>
                    <a:cubicBezTo>
                      <a:pt x="128" y="123"/>
                      <a:pt x="128" y="123"/>
                      <a:pt x="128" y="123"/>
                    </a:cubicBezTo>
                    <a:cubicBezTo>
                      <a:pt x="176" y="99"/>
                      <a:pt x="176" y="99"/>
                      <a:pt x="176" y="99"/>
                    </a:cubicBezTo>
                    <a:lnTo>
                      <a:pt x="176" y="179"/>
                    </a:lnTo>
                    <a:close/>
                  </a:path>
                </a:pathLst>
              </a:custGeom>
              <a:solidFill>
                <a:schemeClr val="bg1"/>
              </a:solidFill>
              <a:ln>
                <a:noFill/>
              </a:ln>
            </p:spPr>
            <p:txBody>
              <a:bodyPr vert="horz" wrap="square" lIns="182833" tIns="91416" rIns="182833" bIns="91416" numCol="1" anchor="t" anchorCtr="0" compatLnSpc="1">
                <a:prstTxWarp prst="textNoShape">
                  <a:avLst/>
                </a:prstTxWarp>
              </a:bodyPr>
              <a:lstStyle/>
              <a:p>
                <a:pPr defTabSz="685800">
                  <a:buClrTx/>
                </a:pPr>
                <a:endParaRPr lang="en-US" sz="2000" kern="1200" dirty="0">
                  <a:solidFill>
                    <a:srgbClr val="31373B"/>
                  </a:solidFill>
                  <a:latin typeface="Raleway SemiBold"/>
                  <a:ea typeface="+mn-ea"/>
                  <a:cs typeface="+mn-cs"/>
                </a:endParaRPr>
              </a:p>
            </p:txBody>
          </p:sp>
        </p:grpSp>
        <p:sp>
          <p:nvSpPr>
            <p:cNvPr id="37" name="Marcador de texto 3">
              <a:extLst>
                <a:ext uri="{FF2B5EF4-FFF2-40B4-BE49-F238E27FC236}">
                  <a16:creationId xmlns="" xmlns:a16="http://schemas.microsoft.com/office/drawing/2014/main" id="{4E8DA995-9643-4246-8502-8D98B6D63A3B}"/>
                </a:ext>
              </a:extLst>
            </p:cNvPr>
            <p:cNvSpPr txBox="1">
              <a:spLocks/>
            </p:cNvSpPr>
            <p:nvPr/>
          </p:nvSpPr>
          <p:spPr>
            <a:xfrm>
              <a:off x="553798" y="4152799"/>
              <a:ext cx="3312865" cy="2426534"/>
            </a:xfrm>
            <a:prstGeom prst="rect">
              <a:avLst/>
            </a:prstGeom>
          </p:spPr>
          <p:txBody>
            <a:bodyPr vert="horz" lIns="0" tIns="0" rIns="0" bIns="0"/>
            <a:lstStyle>
              <a:lvl1pPr marL="0" indent="0" algn="ctr" defTabSz="914400" rtl="0" eaLnBrk="1" latinLnBrk="0" hangingPunct="1">
                <a:lnSpc>
                  <a:spcPct val="130000"/>
                </a:lnSpc>
                <a:spcBef>
                  <a:spcPts val="1000"/>
                </a:spcBef>
                <a:buFont typeface="Arial"/>
                <a:buNone/>
                <a:defRPr sz="90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85800">
                <a:lnSpc>
                  <a:spcPct val="100000"/>
                </a:lnSpc>
                <a:spcBef>
                  <a:spcPts val="750"/>
                </a:spcBef>
                <a:buClrTx/>
              </a:pPr>
              <a:r>
                <a:rPr lang="am-ET" sz="1600" dirty="0">
                  <a:solidFill>
                    <a:srgbClr val="034B64"/>
                  </a:solidFill>
                  <a:latin typeface="Century Gothic" panose="020B0502020202020204" pitchFamily="34" charset="0"/>
                </a:rPr>
                <a:t>የአገር ውስጥ ቁጠባና የመንግሥት የልማት ድርጅቶችን በመሸጥ የሚገኘውን ገቢ </a:t>
              </a:r>
              <a:r>
                <a:rPr lang="en-US" sz="1600" dirty="0" smtClean="0">
                  <a:solidFill>
                    <a:srgbClr val="034B64"/>
                  </a:solidFill>
                  <a:latin typeface="Nyala" pitchFamily="2" charset="0"/>
                </a:rPr>
                <a:t>በተጨማሪ</a:t>
              </a:r>
              <a:r>
                <a:rPr lang="am-ET" sz="1600" dirty="0" smtClean="0">
                  <a:solidFill>
                    <a:srgbClr val="034B64"/>
                  </a:solidFill>
                  <a:latin typeface="Century Gothic" panose="020B0502020202020204" pitchFamily="34" charset="0"/>
                </a:rPr>
                <a:t> ይህ</a:t>
              </a:r>
              <a:r>
                <a:rPr lang="en-US" sz="1600" dirty="0">
                  <a:solidFill>
                    <a:srgbClr val="034B64"/>
                  </a:solidFill>
                  <a:latin typeface="Century Gothic" panose="020B0502020202020204" pitchFamily="34" charset="0"/>
                </a:rPr>
                <a:t>ን</a:t>
              </a:r>
              <a:r>
                <a:rPr lang="am-ET" sz="1600" dirty="0" smtClean="0">
                  <a:solidFill>
                    <a:srgbClr val="034B64"/>
                  </a:solidFill>
                  <a:latin typeface="Century Gothic" panose="020B0502020202020204" pitchFamily="34" charset="0"/>
                </a:rPr>
                <a:t> </a:t>
              </a:r>
              <a:r>
                <a:rPr lang="am-ET" sz="1600" dirty="0">
                  <a:solidFill>
                    <a:srgbClr val="034B64"/>
                  </a:solidFill>
                  <a:latin typeface="Century Gothic" panose="020B0502020202020204" pitchFamily="34" charset="0"/>
                </a:rPr>
                <a:t>አገር በቀል የኢኮኖሚ ማሻሻያውን </a:t>
              </a:r>
              <a:r>
                <a:rPr lang="am-ET" sz="1600" dirty="0" smtClean="0">
                  <a:solidFill>
                    <a:srgbClr val="034B64"/>
                  </a:solidFill>
                  <a:latin typeface="Century Gothic" panose="020B0502020202020204" pitchFamily="34" charset="0"/>
                </a:rPr>
                <a:t>ተግባራዊ </a:t>
              </a:r>
              <a:r>
                <a:rPr lang="am-ET" sz="1600" dirty="0">
                  <a:solidFill>
                    <a:srgbClr val="034B64"/>
                  </a:solidFill>
                  <a:latin typeface="Century Gothic" panose="020B0502020202020204" pitchFamily="34" charset="0"/>
                </a:rPr>
                <a:t>ለማድረግ </a:t>
              </a:r>
              <a:r>
                <a:rPr lang="en-US" sz="1600" dirty="0" smtClean="0">
                  <a:solidFill>
                    <a:srgbClr val="034B64"/>
                  </a:solidFill>
                  <a:latin typeface="Century Gothic" panose="020B0502020202020204" pitchFamily="34" charset="0"/>
                </a:rPr>
                <a:t>የውጭ ፋይናንስ</a:t>
              </a:r>
              <a:r>
                <a:rPr lang="am-ET" sz="1600" dirty="0" smtClean="0">
                  <a:solidFill>
                    <a:srgbClr val="034B64"/>
                  </a:solidFill>
                  <a:latin typeface="Century Gothic" panose="020B0502020202020204" pitchFamily="34" charset="0"/>
                </a:rPr>
                <a:t> </a:t>
              </a:r>
              <a:r>
                <a:rPr lang="am-ET" sz="1600" dirty="0">
                  <a:solidFill>
                    <a:srgbClr val="034B64"/>
                  </a:solidFill>
                  <a:latin typeface="Century Gothic" panose="020B0502020202020204" pitchFamily="34" charset="0"/>
                </a:rPr>
                <a:t>ያስፈልጋል፤ </a:t>
              </a:r>
            </a:p>
          </p:txBody>
        </p:sp>
      </p:grpSp>
      <p:grpSp>
        <p:nvGrpSpPr>
          <p:cNvPr id="2" name="Group 1">
            <a:extLst>
              <a:ext uri="{FF2B5EF4-FFF2-40B4-BE49-F238E27FC236}">
                <a16:creationId xmlns="" xmlns:a16="http://schemas.microsoft.com/office/drawing/2014/main" id="{EFADA944-AA99-4AEB-BA95-31E223ED58ED}"/>
              </a:ext>
            </a:extLst>
          </p:cNvPr>
          <p:cNvGrpSpPr/>
          <p:nvPr/>
        </p:nvGrpSpPr>
        <p:grpSpPr>
          <a:xfrm>
            <a:off x="3533561" y="1313421"/>
            <a:ext cx="2250904" cy="3276691"/>
            <a:chOff x="3638064" y="1301390"/>
            <a:chExt cx="2250904" cy="3011998"/>
          </a:xfrm>
        </p:grpSpPr>
        <p:grpSp>
          <p:nvGrpSpPr>
            <p:cNvPr id="47" name="Group 46">
              <a:extLst>
                <a:ext uri="{FF2B5EF4-FFF2-40B4-BE49-F238E27FC236}">
                  <a16:creationId xmlns="" xmlns:a16="http://schemas.microsoft.com/office/drawing/2014/main" id="{7BC4CB2B-356B-40D6-88AE-4834CEEDD31E}"/>
                </a:ext>
              </a:extLst>
            </p:cNvPr>
            <p:cNvGrpSpPr/>
            <p:nvPr/>
          </p:nvGrpSpPr>
          <p:grpSpPr>
            <a:xfrm>
              <a:off x="3638064" y="1301390"/>
              <a:ext cx="2250904" cy="3011998"/>
              <a:chOff x="553798" y="2210412"/>
              <a:chExt cx="3001205" cy="4015998"/>
            </a:xfrm>
          </p:grpSpPr>
          <p:grpSp>
            <p:nvGrpSpPr>
              <p:cNvPr id="48" name="Group 47">
                <a:extLst>
                  <a:ext uri="{FF2B5EF4-FFF2-40B4-BE49-F238E27FC236}">
                    <a16:creationId xmlns="" xmlns:a16="http://schemas.microsoft.com/office/drawing/2014/main" id="{B5C2B4EC-9811-40B2-8EBC-888B17B6C527}"/>
                  </a:ext>
                </a:extLst>
              </p:cNvPr>
              <p:cNvGrpSpPr/>
              <p:nvPr/>
            </p:nvGrpSpPr>
            <p:grpSpPr>
              <a:xfrm>
                <a:off x="928067" y="2210412"/>
                <a:ext cx="2061489" cy="1820966"/>
                <a:chOff x="1195920" y="2820012"/>
                <a:chExt cx="2061489" cy="1820966"/>
              </a:xfrm>
            </p:grpSpPr>
            <p:grpSp>
              <p:nvGrpSpPr>
                <p:cNvPr id="50" name="Group 49">
                  <a:extLst>
                    <a:ext uri="{FF2B5EF4-FFF2-40B4-BE49-F238E27FC236}">
                      <a16:creationId xmlns="" xmlns:a16="http://schemas.microsoft.com/office/drawing/2014/main" id="{B06B310E-AD40-4336-B527-D18EB526DA0C}"/>
                    </a:ext>
                  </a:extLst>
                </p:cNvPr>
                <p:cNvGrpSpPr/>
                <p:nvPr/>
              </p:nvGrpSpPr>
              <p:grpSpPr>
                <a:xfrm>
                  <a:off x="1195920" y="2820012"/>
                  <a:ext cx="2061489" cy="1820966"/>
                  <a:chOff x="5206308" y="1566474"/>
                  <a:chExt cx="1054487" cy="931455"/>
                </a:xfrm>
              </p:grpSpPr>
              <p:sp>
                <p:nvSpPr>
                  <p:cNvPr id="53" name="Oval 52">
                    <a:extLst>
                      <a:ext uri="{FF2B5EF4-FFF2-40B4-BE49-F238E27FC236}">
                        <a16:creationId xmlns="" xmlns:a16="http://schemas.microsoft.com/office/drawing/2014/main" id="{A9A8A8CD-CA36-46EB-B031-04273DF9FC85}"/>
                      </a:ext>
                    </a:extLst>
                  </p:cNvPr>
                  <p:cNvSpPr/>
                  <p:nvPr/>
                </p:nvSpPr>
                <p:spPr>
                  <a:xfrm>
                    <a:off x="5206308" y="1566474"/>
                    <a:ext cx="931455" cy="931455"/>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1">
                      <a:buClrTx/>
                    </a:pPr>
                    <a:endParaRPr lang="ko-KR" altLang="en-US" sz="1350" kern="1200">
                      <a:solidFill>
                        <a:prstClr val="white"/>
                      </a:solidFill>
                      <a:latin typeface="Arial"/>
                    </a:endParaRPr>
                  </a:p>
                </p:txBody>
              </p:sp>
              <p:sp>
                <p:nvSpPr>
                  <p:cNvPr id="54" name="Oval 53">
                    <a:extLst>
                      <a:ext uri="{FF2B5EF4-FFF2-40B4-BE49-F238E27FC236}">
                        <a16:creationId xmlns="" xmlns:a16="http://schemas.microsoft.com/office/drawing/2014/main" id="{8EAE5771-CBE8-45FB-A8C9-D1F974FC7237}"/>
                      </a:ext>
                    </a:extLst>
                  </p:cNvPr>
                  <p:cNvSpPr/>
                  <p:nvPr/>
                </p:nvSpPr>
                <p:spPr>
                  <a:xfrm>
                    <a:off x="5351325" y="1581332"/>
                    <a:ext cx="909470" cy="909470"/>
                  </a:xfrm>
                  <a:prstGeom prst="ellipse">
                    <a:avLst/>
                  </a:prstGeom>
                  <a:solidFill>
                    <a:srgbClr val="034B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1">
                      <a:buClrTx/>
                    </a:pPr>
                    <a:endParaRPr lang="ko-KR" altLang="en-US" sz="2100" kern="1200" dirty="0">
                      <a:solidFill>
                        <a:prstClr val="white"/>
                      </a:solidFill>
                      <a:latin typeface="Arial"/>
                    </a:endParaRPr>
                  </a:p>
                </p:txBody>
              </p:sp>
            </p:grpSp>
            <p:sp>
              <p:nvSpPr>
                <p:cNvPr id="51" name="TextBox 50">
                  <a:extLst>
                    <a:ext uri="{FF2B5EF4-FFF2-40B4-BE49-F238E27FC236}">
                      <a16:creationId xmlns="" xmlns:a16="http://schemas.microsoft.com/office/drawing/2014/main" id="{BA90AF33-BD65-4AA2-B648-FC34356733F9}"/>
                    </a:ext>
                  </a:extLst>
                </p:cNvPr>
                <p:cNvSpPr txBox="1"/>
                <p:nvPr/>
              </p:nvSpPr>
              <p:spPr>
                <a:xfrm>
                  <a:off x="1479424" y="3697080"/>
                  <a:ext cx="1777985" cy="861775"/>
                </a:xfrm>
                <a:prstGeom prst="rect">
                  <a:avLst/>
                </a:prstGeom>
                <a:noFill/>
              </p:spPr>
              <p:txBody>
                <a:bodyPr wrap="square" rtlCol="0">
                  <a:spAutoFit/>
                </a:bodyPr>
                <a:lstStyle/>
                <a:p>
                  <a:pPr algn="ctr" defTabSz="685800" latinLnBrk="1">
                    <a:buClrTx/>
                  </a:pPr>
                  <a:r>
                    <a:rPr lang="en-US" altLang="ko-KR" sz="1800" b="1" kern="1200" dirty="0" smtClean="0">
                      <a:solidFill>
                        <a:prstClr val="white"/>
                      </a:solidFill>
                      <a:latin typeface="Nyala" pitchFamily="2" charset="0"/>
                      <a:ea typeface="+mn-ea"/>
                      <a:cs typeface="Arial" pitchFamily="34" charset="0"/>
                    </a:rPr>
                    <a:t>የሚሸፈንበት አማራጮች</a:t>
                  </a:r>
                  <a:endParaRPr lang="ko-KR" altLang="en-US" sz="1800" b="1" kern="1200" dirty="0">
                    <a:solidFill>
                      <a:prstClr val="white"/>
                    </a:solidFill>
                    <a:latin typeface="Nyala" pitchFamily="2" charset="0"/>
                    <a:ea typeface="+mn-ea"/>
                    <a:cs typeface="Arial" pitchFamily="34" charset="0"/>
                  </a:endParaRPr>
                </a:p>
              </p:txBody>
            </p:sp>
          </p:grpSp>
          <p:sp>
            <p:nvSpPr>
              <p:cNvPr id="49" name="Marcador de texto 3">
                <a:extLst>
                  <a:ext uri="{FF2B5EF4-FFF2-40B4-BE49-F238E27FC236}">
                    <a16:creationId xmlns="" xmlns:a16="http://schemas.microsoft.com/office/drawing/2014/main" id="{AEAFF3ED-D950-4AB4-B4D9-6BDA426949D1}"/>
                  </a:ext>
                </a:extLst>
              </p:cNvPr>
              <p:cNvSpPr txBox="1">
                <a:spLocks/>
              </p:cNvSpPr>
              <p:nvPr/>
            </p:nvSpPr>
            <p:spPr>
              <a:xfrm>
                <a:off x="553798" y="4145030"/>
                <a:ext cx="3001205" cy="2081380"/>
              </a:xfrm>
              <a:prstGeom prst="rect">
                <a:avLst/>
              </a:prstGeom>
            </p:spPr>
            <p:txBody>
              <a:bodyPr vert="horz" lIns="0" tIns="0" rIns="0" bIns="0"/>
              <a:lstStyle>
                <a:lvl1pPr marL="0" indent="0" algn="ctr" defTabSz="914400" rtl="0" eaLnBrk="1" latinLnBrk="0" hangingPunct="1">
                  <a:lnSpc>
                    <a:spcPct val="130000"/>
                  </a:lnSpc>
                  <a:spcBef>
                    <a:spcPts val="1000"/>
                  </a:spcBef>
                  <a:buFont typeface="Arial"/>
                  <a:buNone/>
                  <a:defRPr sz="90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85800">
                  <a:lnSpc>
                    <a:spcPct val="100000"/>
                  </a:lnSpc>
                  <a:spcBef>
                    <a:spcPts val="750"/>
                  </a:spcBef>
                  <a:buClrTx/>
                </a:pPr>
                <a:r>
                  <a:rPr lang="am-ET" sz="1600" dirty="0">
                    <a:solidFill>
                      <a:srgbClr val="034B64"/>
                    </a:solidFill>
                    <a:latin typeface="Century Gothic" panose="020B0502020202020204" pitchFamily="34" charset="0"/>
                  </a:rPr>
                  <a:t>ይህን ገንዘብ ለማሰባሰብ የተለያዩ የብዙሃንና የሁለትዮሽ ውጭ ሀብት ግኝት ምንጮችን ቀላል ያለ ብድርን </a:t>
                </a:r>
                <a:r>
                  <a:rPr lang="am-ET" sz="1600" dirty="0" smtClean="0">
                    <a:solidFill>
                      <a:srgbClr val="034B64"/>
                    </a:solidFill>
                    <a:latin typeface="Century Gothic" panose="020B0502020202020204" pitchFamily="34" charset="0"/>
                  </a:rPr>
                  <a:t>ጨምሮ </a:t>
                </a:r>
                <a:r>
                  <a:rPr lang="am-ET" sz="1600" dirty="0">
                    <a:solidFill>
                      <a:srgbClr val="034B64"/>
                    </a:solidFill>
                    <a:latin typeface="Century Gothic" panose="020B0502020202020204" pitchFamily="34" charset="0"/>
                  </a:rPr>
                  <a:t>ለመጠቀም የሚያስችሉ ስልቶችን በሥራ ላይ ለማዋል በዕቅድ ተይዟል፡፡ </a:t>
                </a:r>
                <a:endParaRPr lang="en-GB" sz="1600" dirty="0">
                  <a:solidFill>
                    <a:srgbClr val="034B64"/>
                  </a:solidFill>
                  <a:latin typeface="Century Gothic" panose="020B0502020202020204" pitchFamily="34" charset="0"/>
                </a:endParaRPr>
              </a:p>
            </p:txBody>
          </p:sp>
        </p:grpSp>
        <p:grpSp>
          <p:nvGrpSpPr>
            <p:cNvPr id="74" name="Group 73">
              <a:extLst>
                <a:ext uri="{FF2B5EF4-FFF2-40B4-BE49-F238E27FC236}">
                  <a16:creationId xmlns="" xmlns:a16="http://schemas.microsoft.com/office/drawing/2014/main" id="{3C37AD4A-CC14-4209-AD4E-41280F8C636A}"/>
                </a:ext>
              </a:extLst>
            </p:cNvPr>
            <p:cNvGrpSpPr/>
            <p:nvPr/>
          </p:nvGrpSpPr>
          <p:grpSpPr>
            <a:xfrm>
              <a:off x="4619321" y="1650488"/>
              <a:ext cx="353777" cy="294003"/>
              <a:chOff x="3746500" y="1344613"/>
              <a:chExt cx="285750" cy="287338"/>
            </a:xfrm>
            <a:solidFill>
              <a:schemeClr val="bg1"/>
            </a:solidFill>
          </p:grpSpPr>
          <p:sp>
            <p:nvSpPr>
              <p:cNvPr id="75" name="Freeform 497">
                <a:extLst>
                  <a:ext uri="{FF2B5EF4-FFF2-40B4-BE49-F238E27FC236}">
                    <a16:creationId xmlns="" xmlns:a16="http://schemas.microsoft.com/office/drawing/2014/main" id="{159F5BF8-FAA3-4903-889F-8F6339FEFCA7}"/>
                  </a:ext>
                </a:extLst>
              </p:cNvPr>
              <p:cNvSpPr>
                <a:spLocks/>
              </p:cNvSpPr>
              <p:nvPr/>
            </p:nvSpPr>
            <p:spPr bwMode="auto">
              <a:xfrm>
                <a:off x="3746500" y="1344613"/>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76" name="Freeform 498">
                <a:extLst>
                  <a:ext uri="{FF2B5EF4-FFF2-40B4-BE49-F238E27FC236}">
                    <a16:creationId xmlns="" xmlns:a16="http://schemas.microsoft.com/office/drawing/2014/main" id="{06D82588-F189-4687-A41D-A12EAD7A4661}"/>
                  </a:ext>
                </a:extLst>
              </p:cNvPr>
              <p:cNvSpPr>
                <a:spLocks noEditPoints="1"/>
              </p:cNvSpPr>
              <p:nvPr/>
            </p:nvSpPr>
            <p:spPr bwMode="auto">
              <a:xfrm>
                <a:off x="3775075" y="1373188"/>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77" name="Freeform 499">
                <a:extLst>
                  <a:ext uri="{FF2B5EF4-FFF2-40B4-BE49-F238E27FC236}">
                    <a16:creationId xmlns="" xmlns:a16="http://schemas.microsoft.com/office/drawing/2014/main" id="{9A35715E-7F52-4D29-8D8F-0D50510764C7}"/>
                  </a:ext>
                </a:extLst>
              </p:cNvPr>
              <p:cNvSpPr>
                <a:spLocks/>
              </p:cNvSpPr>
              <p:nvPr/>
            </p:nvSpPr>
            <p:spPr bwMode="auto">
              <a:xfrm>
                <a:off x="3756025" y="1598613"/>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78" name="Freeform 500">
                <a:extLst>
                  <a:ext uri="{FF2B5EF4-FFF2-40B4-BE49-F238E27FC236}">
                    <a16:creationId xmlns="" xmlns:a16="http://schemas.microsoft.com/office/drawing/2014/main" id="{3D4041B2-FAB1-4A66-91A0-761BBD5E4339}"/>
                  </a:ext>
                </a:extLst>
              </p:cNvPr>
              <p:cNvSpPr>
                <a:spLocks/>
              </p:cNvSpPr>
              <p:nvPr/>
            </p:nvSpPr>
            <p:spPr bwMode="auto">
              <a:xfrm>
                <a:off x="3756025" y="1474788"/>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79" name="Freeform 501">
                <a:extLst>
                  <a:ext uri="{FF2B5EF4-FFF2-40B4-BE49-F238E27FC236}">
                    <a16:creationId xmlns="" xmlns:a16="http://schemas.microsoft.com/office/drawing/2014/main" id="{36397722-B54D-4FE7-B594-F8AAED6E2480}"/>
                  </a:ext>
                </a:extLst>
              </p:cNvPr>
              <p:cNvSpPr>
                <a:spLocks/>
              </p:cNvSpPr>
              <p:nvPr/>
            </p:nvSpPr>
            <p:spPr bwMode="auto">
              <a:xfrm>
                <a:off x="3756025" y="1503363"/>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80" name="Freeform 502">
                <a:extLst>
                  <a:ext uri="{FF2B5EF4-FFF2-40B4-BE49-F238E27FC236}">
                    <a16:creationId xmlns="" xmlns:a16="http://schemas.microsoft.com/office/drawing/2014/main" id="{D6B7FB96-015C-427C-A972-A95246C51332}"/>
                  </a:ext>
                </a:extLst>
              </p:cNvPr>
              <p:cNvSpPr>
                <a:spLocks/>
              </p:cNvSpPr>
              <p:nvPr/>
            </p:nvSpPr>
            <p:spPr bwMode="auto">
              <a:xfrm>
                <a:off x="3756025" y="1574800"/>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81" name="Freeform 503">
                <a:extLst>
                  <a:ext uri="{FF2B5EF4-FFF2-40B4-BE49-F238E27FC236}">
                    <a16:creationId xmlns="" xmlns:a16="http://schemas.microsoft.com/office/drawing/2014/main" id="{BF6BAE52-74A9-4379-98BA-149F61EA2E80}"/>
                  </a:ext>
                </a:extLst>
              </p:cNvPr>
              <p:cNvSpPr>
                <a:spLocks/>
              </p:cNvSpPr>
              <p:nvPr/>
            </p:nvSpPr>
            <p:spPr bwMode="auto">
              <a:xfrm>
                <a:off x="3756025" y="1550988"/>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82" name="Freeform 504">
                <a:extLst>
                  <a:ext uri="{FF2B5EF4-FFF2-40B4-BE49-F238E27FC236}">
                    <a16:creationId xmlns="" xmlns:a16="http://schemas.microsoft.com/office/drawing/2014/main" id="{C33F1374-A515-4FF2-823B-DFE43D621399}"/>
                  </a:ext>
                </a:extLst>
              </p:cNvPr>
              <p:cNvSpPr>
                <a:spLocks/>
              </p:cNvSpPr>
              <p:nvPr/>
            </p:nvSpPr>
            <p:spPr bwMode="auto">
              <a:xfrm>
                <a:off x="3756025" y="1527175"/>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grpSp>
      </p:grpSp>
      <p:grpSp>
        <p:nvGrpSpPr>
          <p:cNvPr id="3" name="Group 2">
            <a:extLst>
              <a:ext uri="{FF2B5EF4-FFF2-40B4-BE49-F238E27FC236}">
                <a16:creationId xmlns="" xmlns:a16="http://schemas.microsoft.com/office/drawing/2014/main" id="{639FD6D7-A60F-4637-8985-F2CFC5E85840}"/>
              </a:ext>
            </a:extLst>
          </p:cNvPr>
          <p:cNvGrpSpPr/>
          <p:nvPr/>
        </p:nvGrpSpPr>
        <p:grpSpPr>
          <a:xfrm>
            <a:off x="6355079" y="1313422"/>
            <a:ext cx="2403640" cy="3263244"/>
            <a:chOff x="6495656" y="1301390"/>
            <a:chExt cx="2403640" cy="3263244"/>
          </a:xfrm>
        </p:grpSpPr>
        <p:grpSp>
          <p:nvGrpSpPr>
            <p:cNvPr id="55" name="Group 54">
              <a:extLst>
                <a:ext uri="{FF2B5EF4-FFF2-40B4-BE49-F238E27FC236}">
                  <a16:creationId xmlns="" xmlns:a16="http://schemas.microsoft.com/office/drawing/2014/main" id="{26D260BB-58F1-4F68-9D34-0F3F238FD60D}"/>
                </a:ext>
              </a:extLst>
            </p:cNvPr>
            <p:cNvGrpSpPr/>
            <p:nvPr/>
          </p:nvGrpSpPr>
          <p:grpSpPr>
            <a:xfrm>
              <a:off x="6495656" y="1301390"/>
              <a:ext cx="2403640" cy="3263244"/>
              <a:chOff x="808721" y="2210412"/>
              <a:chExt cx="3204852" cy="4350993"/>
            </a:xfrm>
          </p:grpSpPr>
          <p:grpSp>
            <p:nvGrpSpPr>
              <p:cNvPr id="56" name="Group 55">
                <a:extLst>
                  <a:ext uri="{FF2B5EF4-FFF2-40B4-BE49-F238E27FC236}">
                    <a16:creationId xmlns="" xmlns:a16="http://schemas.microsoft.com/office/drawing/2014/main" id="{C0103C41-6A0C-4D78-A5F1-D79F36A76379}"/>
                  </a:ext>
                </a:extLst>
              </p:cNvPr>
              <p:cNvGrpSpPr/>
              <p:nvPr/>
            </p:nvGrpSpPr>
            <p:grpSpPr>
              <a:xfrm>
                <a:off x="928067" y="2210412"/>
                <a:ext cx="2061489" cy="1820966"/>
                <a:chOff x="1195920" y="2820012"/>
                <a:chExt cx="2061489" cy="1820966"/>
              </a:xfrm>
            </p:grpSpPr>
            <p:grpSp>
              <p:nvGrpSpPr>
                <p:cNvPr id="58" name="Group 57">
                  <a:extLst>
                    <a:ext uri="{FF2B5EF4-FFF2-40B4-BE49-F238E27FC236}">
                      <a16:creationId xmlns="" xmlns:a16="http://schemas.microsoft.com/office/drawing/2014/main" id="{37101A34-0862-4FAB-87E7-064D66A756EF}"/>
                    </a:ext>
                  </a:extLst>
                </p:cNvPr>
                <p:cNvGrpSpPr/>
                <p:nvPr/>
              </p:nvGrpSpPr>
              <p:grpSpPr>
                <a:xfrm>
                  <a:off x="1195920" y="2820012"/>
                  <a:ext cx="2061489" cy="1820966"/>
                  <a:chOff x="5206308" y="1566474"/>
                  <a:chExt cx="1054487" cy="931455"/>
                </a:xfrm>
              </p:grpSpPr>
              <p:sp>
                <p:nvSpPr>
                  <p:cNvPr id="61" name="Oval 60">
                    <a:extLst>
                      <a:ext uri="{FF2B5EF4-FFF2-40B4-BE49-F238E27FC236}">
                        <a16:creationId xmlns="" xmlns:a16="http://schemas.microsoft.com/office/drawing/2014/main" id="{E5201A68-CC8A-448F-A57F-8F7D4C25AD5A}"/>
                      </a:ext>
                    </a:extLst>
                  </p:cNvPr>
                  <p:cNvSpPr/>
                  <p:nvPr/>
                </p:nvSpPr>
                <p:spPr>
                  <a:xfrm>
                    <a:off x="5206308" y="1566474"/>
                    <a:ext cx="931455" cy="931455"/>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1">
                      <a:buClrTx/>
                    </a:pPr>
                    <a:endParaRPr lang="ko-KR" altLang="en-US" sz="1350" kern="1200">
                      <a:solidFill>
                        <a:prstClr val="white"/>
                      </a:solidFill>
                      <a:latin typeface="Arial"/>
                    </a:endParaRPr>
                  </a:p>
                </p:txBody>
              </p:sp>
              <p:sp>
                <p:nvSpPr>
                  <p:cNvPr id="62" name="Oval 61">
                    <a:extLst>
                      <a:ext uri="{FF2B5EF4-FFF2-40B4-BE49-F238E27FC236}">
                        <a16:creationId xmlns="" xmlns:a16="http://schemas.microsoft.com/office/drawing/2014/main" id="{EA501A8A-8549-4A21-8CE3-37F702AC918C}"/>
                      </a:ext>
                    </a:extLst>
                  </p:cNvPr>
                  <p:cNvSpPr/>
                  <p:nvPr/>
                </p:nvSpPr>
                <p:spPr>
                  <a:xfrm>
                    <a:off x="5351325" y="1581332"/>
                    <a:ext cx="909470" cy="909470"/>
                  </a:xfrm>
                  <a:prstGeom prst="ellipse">
                    <a:avLst/>
                  </a:prstGeom>
                  <a:solidFill>
                    <a:srgbClr val="034B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1">
                      <a:buClrTx/>
                    </a:pPr>
                    <a:endParaRPr lang="ko-KR" altLang="en-US" sz="2100" kern="1200" dirty="0">
                      <a:solidFill>
                        <a:prstClr val="white"/>
                      </a:solidFill>
                      <a:latin typeface="Arial"/>
                    </a:endParaRPr>
                  </a:p>
                </p:txBody>
              </p:sp>
            </p:grpSp>
            <p:sp>
              <p:nvSpPr>
                <p:cNvPr id="59" name="TextBox 58">
                  <a:extLst>
                    <a:ext uri="{FF2B5EF4-FFF2-40B4-BE49-F238E27FC236}">
                      <a16:creationId xmlns="" xmlns:a16="http://schemas.microsoft.com/office/drawing/2014/main" id="{18F8D1F6-305A-4A48-85D9-43C1A99DF88F}"/>
                    </a:ext>
                  </a:extLst>
                </p:cNvPr>
                <p:cNvSpPr txBox="1"/>
                <p:nvPr/>
              </p:nvSpPr>
              <p:spPr>
                <a:xfrm>
                  <a:off x="1656060" y="3631999"/>
                  <a:ext cx="1446857" cy="861775"/>
                </a:xfrm>
                <a:prstGeom prst="rect">
                  <a:avLst/>
                </a:prstGeom>
                <a:noFill/>
              </p:spPr>
              <p:txBody>
                <a:bodyPr wrap="square" rtlCol="0">
                  <a:spAutoFit/>
                </a:bodyPr>
                <a:lstStyle/>
                <a:p>
                  <a:pPr algn="ctr" defTabSz="685800" latinLnBrk="1">
                    <a:buClrTx/>
                  </a:pPr>
                  <a:r>
                    <a:rPr lang="en-US" altLang="ko-KR" sz="1800" b="1" kern="1200" dirty="0" smtClean="0">
                      <a:solidFill>
                        <a:prstClr val="white"/>
                      </a:solidFill>
                      <a:latin typeface="Nyala" pitchFamily="2" charset="0"/>
                      <a:ea typeface="+mn-ea"/>
                      <a:cs typeface="Arial" pitchFamily="34" charset="0"/>
                    </a:rPr>
                    <a:t>ቀጣይ እርምጃዎች</a:t>
                  </a:r>
                  <a:endParaRPr lang="ko-KR" altLang="en-US" sz="1800" b="1" kern="1200" dirty="0">
                    <a:solidFill>
                      <a:prstClr val="white"/>
                    </a:solidFill>
                    <a:latin typeface="Nyala" pitchFamily="2" charset="0"/>
                    <a:ea typeface="+mn-ea"/>
                    <a:cs typeface="Arial" pitchFamily="34" charset="0"/>
                  </a:endParaRPr>
                </a:p>
              </p:txBody>
            </p:sp>
          </p:grpSp>
          <p:sp>
            <p:nvSpPr>
              <p:cNvPr id="57" name="Marcador de texto 3">
                <a:extLst>
                  <a:ext uri="{FF2B5EF4-FFF2-40B4-BE49-F238E27FC236}">
                    <a16:creationId xmlns="" xmlns:a16="http://schemas.microsoft.com/office/drawing/2014/main" id="{004B4856-F79F-471A-8033-96F1D35DE76B}"/>
                  </a:ext>
                </a:extLst>
              </p:cNvPr>
              <p:cNvSpPr txBox="1">
                <a:spLocks/>
              </p:cNvSpPr>
              <p:nvPr/>
            </p:nvSpPr>
            <p:spPr>
              <a:xfrm>
                <a:off x="808721" y="4126059"/>
                <a:ext cx="3204852" cy="2435346"/>
              </a:xfrm>
              <a:prstGeom prst="rect">
                <a:avLst/>
              </a:prstGeom>
            </p:spPr>
            <p:txBody>
              <a:bodyPr vert="horz" lIns="0" tIns="0" rIns="0" bIns="0"/>
              <a:lstStyle>
                <a:lvl1pPr marL="0" indent="0" algn="ctr" defTabSz="914400" rtl="0" eaLnBrk="1" latinLnBrk="0" hangingPunct="1">
                  <a:lnSpc>
                    <a:spcPct val="130000"/>
                  </a:lnSpc>
                  <a:spcBef>
                    <a:spcPts val="1000"/>
                  </a:spcBef>
                  <a:buFont typeface="Arial"/>
                  <a:buNone/>
                  <a:defRPr sz="90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lgn="l" defTabSz="685800">
                  <a:lnSpc>
                    <a:spcPct val="100000"/>
                  </a:lnSpc>
                  <a:spcBef>
                    <a:spcPts val="750"/>
                  </a:spcBef>
                  <a:buClrTx/>
                  <a:buFont typeface="Arial" panose="020B0604020202020204" pitchFamily="34" charset="0"/>
                  <a:buChar char="•"/>
                </a:pPr>
                <a:r>
                  <a:rPr lang="en-US" sz="1600" dirty="0" smtClean="0">
                    <a:solidFill>
                      <a:srgbClr val="034B64"/>
                    </a:solidFill>
                    <a:latin typeface="Century Gothic" panose="020B0502020202020204" pitchFamily="34" charset="0"/>
                    <a:cs typeface="Segoe UI" panose="020B0502040204020203" pitchFamily="34" charset="0"/>
                  </a:rPr>
                  <a:t>የህዝብ ውይይት ማካሄድ</a:t>
                </a:r>
                <a:endParaRPr lang="en-US" sz="1600" dirty="0">
                  <a:solidFill>
                    <a:srgbClr val="034B64"/>
                  </a:solidFill>
                  <a:latin typeface="Century Gothic" panose="020B0502020202020204" pitchFamily="34" charset="0"/>
                  <a:cs typeface="Segoe UI" panose="020B0502040204020203" pitchFamily="34" charset="0"/>
                </a:endParaRPr>
              </a:p>
              <a:p>
                <a:pPr marL="171450" indent="-171450" algn="l" defTabSz="685800">
                  <a:lnSpc>
                    <a:spcPct val="100000"/>
                  </a:lnSpc>
                  <a:spcBef>
                    <a:spcPts val="750"/>
                  </a:spcBef>
                  <a:buClrTx/>
                  <a:buFont typeface="Arial" panose="020B0604020202020204" pitchFamily="34" charset="0"/>
                  <a:buChar char="•"/>
                </a:pPr>
                <a:r>
                  <a:rPr lang="en-US" sz="1600" dirty="0" smtClean="0">
                    <a:solidFill>
                      <a:srgbClr val="034B64"/>
                    </a:solidFill>
                    <a:latin typeface="Century Gothic" panose="020B0502020202020204" pitchFamily="34" charset="0"/>
                    <a:cs typeface="Segoe UI" panose="020B0502040204020203" pitchFamily="34" charset="0"/>
                  </a:rPr>
                  <a:t>ከዓለም አቀፍ ለጋሾች </a:t>
                </a:r>
                <a:r>
                  <a:rPr lang="en-US" sz="1600" dirty="0">
                    <a:solidFill>
                      <a:srgbClr val="034B64"/>
                    </a:solidFill>
                    <a:latin typeface="Century Gothic" panose="020B0502020202020204" pitchFamily="34" charset="0"/>
                    <a:cs typeface="Segoe UI" panose="020B0502040204020203" pitchFamily="34" charset="0"/>
                  </a:rPr>
                  <a:t>ጋር ውይይት ማካሄድ</a:t>
                </a:r>
              </a:p>
              <a:p>
                <a:pPr marL="171450" indent="-171450" algn="l" defTabSz="685800">
                  <a:lnSpc>
                    <a:spcPct val="100000"/>
                  </a:lnSpc>
                  <a:spcBef>
                    <a:spcPts val="750"/>
                  </a:spcBef>
                  <a:buClrTx/>
                  <a:buFont typeface="Arial" panose="020B0604020202020204" pitchFamily="34" charset="0"/>
                  <a:buChar char="•"/>
                </a:pPr>
                <a:r>
                  <a:rPr lang="en-US" sz="1600" dirty="0" smtClean="0">
                    <a:solidFill>
                      <a:srgbClr val="034B64"/>
                    </a:solidFill>
                    <a:latin typeface="Century Gothic" panose="020B0502020202020204" pitchFamily="34" charset="0"/>
                    <a:cs typeface="Segoe UI" panose="020B0502040204020203" pitchFamily="34" charset="0"/>
                  </a:rPr>
                  <a:t>ሪፎርሙን የሚመራ ኮሚቴ ማጠናከር</a:t>
                </a:r>
                <a:endParaRPr lang="en-US" sz="1600" dirty="0">
                  <a:solidFill>
                    <a:srgbClr val="034B64"/>
                  </a:solidFill>
                  <a:latin typeface="Century Gothic" panose="020B0502020202020204" pitchFamily="34" charset="0"/>
                  <a:cs typeface="Segoe UI" panose="020B0502040204020203" pitchFamily="34" charset="0"/>
                </a:endParaRPr>
              </a:p>
              <a:p>
                <a:pPr marL="171450" indent="-171450" algn="l" defTabSz="685800">
                  <a:lnSpc>
                    <a:spcPct val="100000"/>
                  </a:lnSpc>
                  <a:spcBef>
                    <a:spcPts val="750"/>
                  </a:spcBef>
                  <a:buClrTx/>
                  <a:buFont typeface="Arial" panose="020B0604020202020204" pitchFamily="34" charset="0"/>
                  <a:buChar char="•"/>
                </a:pPr>
                <a:r>
                  <a:rPr lang="en-US" sz="1600" dirty="0" smtClean="0">
                    <a:solidFill>
                      <a:srgbClr val="034B64"/>
                    </a:solidFill>
                    <a:latin typeface="Century Gothic" panose="020B0502020202020204" pitchFamily="34" charset="0"/>
                    <a:cs typeface="Segoe UI" panose="020B0502040204020203" pitchFamily="34" charset="0"/>
                  </a:rPr>
                  <a:t>ወደ ትግበራ መግባት </a:t>
                </a:r>
                <a:endParaRPr lang="en-US" sz="1600" dirty="0">
                  <a:solidFill>
                    <a:srgbClr val="034B64"/>
                  </a:solidFill>
                  <a:latin typeface="Century Gothic" panose="020B0502020202020204" pitchFamily="34" charset="0"/>
                  <a:cs typeface="Segoe UI" panose="020B0502040204020203" pitchFamily="34" charset="0"/>
                </a:endParaRPr>
              </a:p>
              <a:p>
                <a:pPr defTabSz="685800">
                  <a:lnSpc>
                    <a:spcPct val="100000"/>
                  </a:lnSpc>
                  <a:spcBef>
                    <a:spcPts val="750"/>
                  </a:spcBef>
                  <a:buClrTx/>
                </a:pPr>
                <a:endParaRPr lang="en-GB" sz="1200" dirty="0">
                  <a:solidFill>
                    <a:srgbClr val="034B64"/>
                  </a:solidFill>
                  <a:latin typeface="Century Gothic" panose="020B0502020202020204" pitchFamily="34" charset="0"/>
                </a:endParaRPr>
              </a:p>
            </p:txBody>
          </p:sp>
        </p:grpSp>
        <p:grpSp>
          <p:nvGrpSpPr>
            <p:cNvPr id="83" name="Group 82">
              <a:extLst>
                <a:ext uri="{FF2B5EF4-FFF2-40B4-BE49-F238E27FC236}">
                  <a16:creationId xmlns="" xmlns:a16="http://schemas.microsoft.com/office/drawing/2014/main" id="{96EE816E-E858-405E-AFBF-5C7AF140A48A}"/>
                </a:ext>
              </a:extLst>
            </p:cNvPr>
            <p:cNvGrpSpPr/>
            <p:nvPr/>
          </p:nvGrpSpPr>
          <p:grpSpPr>
            <a:xfrm>
              <a:off x="7329515" y="1627384"/>
              <a:ext cx="270048" cy="304966"/>
              <a:chOff x="5613400" y="2890838"/>
              <a:chExt cx="255588" cy="349250"/>
            </a:xfrm>
          </p:grpSpPr>
          <p:sp>
            <p:nvSpPr>
              <p:cNvPr id="84" name="Freeform 620">
                <a:extLst>
                  <a:ext uri="{FF2B5EF4-FFF2-40B4-BE49-F238E27FC236}">
                    <a16:creationId xmlns="" xmlns:a16="http://schemas.microsoft.com/office/drawing/2014/main" id="{E21CD57A-6B57-43E8-8FF7-FADC68F05D33}"/>
                  </a:ext>
                </a:extLst>
              </p:cNvPr>
              <p:cNvSpPr>
                <a:spLocks/>
              </p:cNvSpPr>
              <p:nvPr/>
            </p:nvSpPr>
            <p:spPr bwMode="auto">
              <a:xfrm>
                <a:off x="5613400" y="3011488"/>
                <a:ext cx="255588" cy="228600"/>
              </a:xfrm>
              <a:custGeom>
                <a:avLst/>
                <a:gdLst>
                  <a:gd name="T0" fmla="*/ 161 w 161"/>
                  <a:gd name="T1" fmla="*/ 0 h 144"/>
                  <a:gd name="T2" fmla="*/ 0 w 161"/>
                  <a:gd name="T3" fmla="*/ 0 h 144"/>
                  <a:gd name="T4" fmla="*/ 0 w 161"/>
                  <a:gd name="T5" fmla="*/ 144 h 144"/>
                  <a:gd name="T6" fmla="*/ 104 w 161"/>
                  <a:gd name="T7" fmla="*/ 144 h 144"/>
                  <a:gd name="T8" fmla="*/ 161 w 161"/>
                  <a:gd name="T9" fmla="*/ 86 h 144"/>
                  <a:gd name="T10" fmla="*/ 161 w 161"/>
                  <a:gd name="T11" fmla="*/ 0 h 144"/>
                </a:gdLst>
                <a:ahLst/>
                <a:cxnLst>
                  <a:cxn ang="0">
                    <a:pos x="T0" y="T1"/>
                  </a:cxn>
                  <a:cxn ang="0">
                    <a:pos x="T2" y="T3"/>
                  </a:cxn>
                  <a:cxn ang="0">
                    <a:pos x="T4" y="T5"/>
                  </a:cxn>
                  <a:cxn ang="0">
                    <a:pos x="T6" y="T7"/>
                  </a:cxn>
                  <a:cxn ang="0">
                    <a:pos x="T8" y="T9"/>
                  </a:cxn>
                  <a:cxn ang="0">
                    <a:pos x="T10" y="T11"/>
                  </a:cxn>
                </a:cxnLst>
                <a:rect l="0" t="0" r="r" b="b"/>
                <a:pathLst>
                  <a:path w="161" h="144">
                    <a:moveTo>
                      <a:pt x="161" y="0"/>
                    </a:moveTo>
                    <a:lnTo>
                      <a:pt x="0" y="0"/>
                    </a:lnTo>
                    <a:lnTo>
                      <a:pt x="0" y="144"/>
                    </a:lnTo>
                    <a:lnTo>
                      <a:pt x="104" y="144"/>
                    </a:lnTo>
                    <a:lnTo>
                      <a:pt x="161" y="86"/>
                    </a:lnTo>
                    <a:lnTo>
                      <a:pt x="161" y="0"/>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Freeform 621">
                <a:extLst>
                  <a:ext uri="{FF2B5EF4-FFF2-40B4-BE49-F238E27FC236}">
                    <a16:creationId xmlns="" xmlns:a16="http://schemas.microsoft.com/office/drawing/2014/main" id="{7B0EB494-960A-4524-A46C-CEB567558A7C}"/>
                  </a:ext>
                </a:extLst>
              </p:cNvPr>
              <p:cNvSpPr>
                <a:spLocks/>
              </p:cNvSpPr>
              <p:nvPr/>
            </p:nvSpPr>
            <p:spPr bwMode="auto">
              <a:xfrm>
                <a:off x="5778500" y="3148013"/>
                <a:ext cx="90488" cy="92075"/>
              </a:xfrm>
              <a:custGeom>
                <a:avLst/>
                <a:gdLst>
                  <a:gd name="T0" fmla="*/ 0 w 57"/>
                  <a:gd name="T1" fmla="*/ 58 h 58"/>
                  <a:gd name="T2" fmla="*/ 0 w 57"/>
                  <a:gd name="T3" fmla="*/ 0 h 58"/>
                  <a:gd name="T4" fmla="*/ 57 w 57"/>
                  <a:gd name="T5" fmla="*/ 0 h 58"/>
                </a:gdLst>
                <a:ahLst/>
                <a:cxnLst>
                  <a:cxn ang="0">
                    <a:pos x="T0" y="T1"/>
                  </a:cxn>
                  <a:cxn ang="0">
                    <a:pos x="T2" y="T3"/>
                  </a:cxn>
                  <a:cxn ang="0">
                    <a:pos x="T4" y="T5"/>
                  </a:cxn>
                </a:cxnLst>
                <a:rect l="0" t="0" r="r" b="b"/>
                <a:pathLst>
                  <a:path w="57" h="58">
                    <a:moveTo>
                      <a:pt x="0" y="58"/>
                    </a:moveTo>
                    <a:lnTo>
                      <a:pt x="0" y="0"/>
                    </a:lnTo>
                    <a:lnTo>
                      <a:pt x="57"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6" name="Oval 85">
                <a:extLst>
                  <a:ext uri="{FF2B5EF4-FFF2-40B4-BE49-F238E27FC236}">
                    <a16:creationId xmlns="" xmlns:a16="http://schemas.microsoft.com/office/drawing/2014/main" id="{4A036BC2-C0B7-4200-AC62-BB225F1F62F6}"/>
                  </a:ext>
                </a:extLst>
              </p:cNvPr>
              <p:cNvSpPr>
                <a:spLocks noChangeArrowheads="1"/>
              </p:cNvSpPr>
              <p:nvPr/>
            </p:nvSpPr>
            <p:spPr bwMode="auto">
              <a:xfrm>
                <a:off x="5688013" y="2890838"/>
                <a:ext cx="90488" cy="90488"/>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7" name="Line 20">
                <a:extLst>
                  <a:ext uri="{FF2B5EF4-FFF2-40B4-BE49-F238E27FC236}">
                    <a16:creationId xmlns="" xmlns:a16="http://schemas.microsoft.com/office/drawing/2014/main" id="{BA8C5F0B-53F7-4848-B198-028FFAC2C8F0}"/>
                  </a:ext>
                </a:extLst>
              </p:cNvPr>
              <p:cNvSpPr>
                <a:spLocks noChangeShapeType="1"/>
              </p:cNvSpPr>
              <p:nvPr/>
            </p:nvSpPr>
            <p:spPr bwMode="auto">
              <a:xfrm>
                <a:off x="5734050" y="2981325"/>
                <a:ext cx="0" cy="460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8" name="Freeform 624">
                <a:extLst>
                  <a:ext uri="{FF2B5EF4-FFF2-40B4-BE49-F238E27FC236}">
                    <a16:creationId xmlns="" xmlns:a16="http://schemas.microsoft.com/office/drawing/2014/main" id="{AF4AE6A6-1B2E-42C6-A13B-4D698BF4321A}"/>
                  </a:ext>
                </a:extLst>
              </p:cNvPr>
              <p:cNvSpPr>
                <a:spLocks/>
              </p:cNvSpPr>
              <p:nvPr/>
            </p:nvSpPr>
            <p:spPr bwMode="auto">
              <a:xfrm>
                <a:off x="5734050" y="2921000"/>
                <a:ext cx="14288" cy="15875"/>
              </a:xfrm>
              <a:custGeom>
                <a:avLst/>
                <a:gdLst>
                  <a:gd name="T0" fmla="*/ 0 w 4"/>
                  <a:gd name="T1" fmla="*/ 0 h 4"/>
                  <a:gd name="T2" fmla="*/ 4 w 4"/>
                  <a:gd name="T3" fmla="*/ 4 h 4"/>
                </a:gdLst>
                <a:ahLst/>
                <a:cxnLst>
                  <a:cxn ang="0">
                    <a:pos x="T0" y="T1"/>
                  </a:cxn>
                  <a:cxn ang="0">
                    <a:pos x="T2" y="T3"/>
                  </a:cxn>
                </a:cxnLst>
                <a:rect l="0" t="0" r="r" b="b"/>
                <a:pathLst>
                  <a:path w="4" h="4">
                    <a:moveTo>
                      <a:pt x="0" y="0"/>
                    </a:moveTo>
                    <a:cubicBezTo>
                      <a:pt x="2" y="0"/>
                      <a:pt x="4" y="2"/>
                      <a:pt x="4" y="4"/>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9" name="Line 22">
                <a:extLst>
                  <a:ext uri="{FF2B5EF4-FFF2-40B4-BE49-F238E27FC236}">
                    <a16:creationId xmlns="" xmlns:a16="http://schemas.microsoft.com/office/drawing/2014/main" id="{02E40F63-D813-4EAF-85FB-2B9FF8D55488}"/>
                  </a:ext>
                </a:extLst>
              </p:cNvPr>
              <p:cNvSpPr>
                <a:spLocks noChangeShapeType="1"/>
              </p:cNvSpPr>
              <p:nvPr/>
            </p:nvSpPr>
            <p:spPr bwMode="auto">
              <a:xfrm>
                <a:off x="5665788" y="3073400"/>
                <a:ext cx="1206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0" name="Line 23">
                <a:extLst>
                  <a:ext uri="{FF2B5EF4-FFF2-40B4-BE49-F238E27FC236}">
                    <a16:creationId xmlns="" xmlns:a16="http://schemas.microsoft.com/office/drawing/2014/main" id="{9C4B6E1F-2E45-485F-8225-7AFBAE04BA4F}"/>
                  </a:ext>
                </a:extLst>
              </p:cNvPr>
              <p:cNvSpPr>
                <a:spLocks noChangeShapeType="1"/>
              </p:cNvSpPr>
              <p:nvPr/>
            </p:nvSpPr>
            <p:spPr bwMode="auto">
              <a:xfrm>
                <a:off x="5665788" y="3117850"/>
                <a:ext cx="1206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1" name="Line 24">
                <a:extLst>
                  <a:ext uri="{FF2B5EF4-FFF2-40B4-BE49-F238E27FC236}">
                    <a16:creationId xmlns="" xmlns:a16="http://schemas.microsoft.com/office/drawing/2014/main" id="{BD4037D0-425D-4EF1-B703-9B2BEC825A90}"/>
                  </a:ext>
                </a:extLst>
              </p:cNvPr>
              <p:cNvSpPr>
                <a:spLocks noChangeShapeType="1"/>
              </p:cNvSpPr>
              <p:nvPr/>
            </p:nvSpPr>
            <p:spPr bwMode="auto">
              <a:xfrm>
                <a:off x="5665788" y="3163888"/>
                <a:ext cx="746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92" name="Group 91">
            <a:extLst>
              <a:ext uri="{FF2B5EF4-FFF2-40B4-BE49-F238E27FC236}">
                <a16:creationId xmlns="" xmlns:a16="http://schemas.microsoft.com/office/drawing/2014/main" id="{00989114-7866-4220-A3C8-DFC3DBE5B05B}"/>
              </a:ext>
            </a:extLst>
          </p:cNvPr>
          <p:cNvGrpSpPr/>
          <p:nvPr/>
        </p:nvGrpSpPr>
        <p:grpSpPr>
          <a:xfrm>
            <a:off x="8695888" y="379339"/>
            <a:ext cx="203805" cy="221463"/>
            <a:chOff x="3433692" y="3884560"/>
            <a:chExt cx="528615" cy="574419"/>
          </a:xfrm>
        </p:grpSpPr>
        <p:pic>
          <p:nvPicPr>
            <p:cNvPr id="93" name="Picture 92">
              <a:extLst>
                <a:ext uri="{FF2B5EF4-FFF2-40B4-BE49-F238E27FC236}">
                  <a16:creationId xmlns="" xmlns:a16="http://schemas.microsoft.com/office/drawing/2014/main" id="{D43BF630-06CD-43AB-A1ED-996869EDCA25}"/>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94" name="Freeform: Shape 93">
              <a:extLst>
                <a:ext uri="{FF2B5EF4-FFF2-40B4-BE49-F238E27FC236}">
                  <a16:creationId xmlns="" xmlns:a16="http://schemas.microsoft.com/office/drawing/2014/main" id="{C25B9544-D66B-4C9D-B245-07578EB6DBA8}"/>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751223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8" name="Rectangle: Rounded Corners 37">
            <a:extLst>
              <a:ext uri="{FF2B5EF4-FFF2-40B4-BE49-F238E27FC236}">
                <a16:creationId xmlns="" xmlns:a16="http://schemas.microsoft.com/office/drawing/2014/main" id="{10BE8FE9-B21B-445F-A540-EDAA5AA5CF53}"/>
              </a:ext>
            </a:extLst>
          </p:cNvPr>
          <p:cNvSpPr/>
          <p:nvPr/>
        </p:nvSpPr>
        <p:spPr>
          <a:xfrm>
            <a:off x="1186543" y="13045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b="1" i="1" dirty="0">
              <a:solidFill>
                <a:schemeClr val="bg1"/>
              </a:solidFill>
              <a:latin typeface="Century Gothic" panose="020B0502020202020204" pitchFamily="34" charset="0"/>
              <a:cs typeface="Segoe UI" panose="020B0502040204020203" pitchFamily="34" charset="0"/>
              <a:sym typeface="Barlow"/>
            </a:endParaRPr>
          </a:p>
        </p:txBody>
      </p:sp>
      <p:grpSp>
        <p:nvGrpSpPr>
          <p:cNvPr id="52" name="Group 51">
            <a:extLst>
              <a:ext uri="{FF2B5EF4-FFF2-40B4-BE49-F238E27FC236}">
                <a16:creationId xmlns="" xmlns:a16="http://schemas.microsoft.com/office/drawing/2014/main" id="{13573C63-0A89-493A-9130-12154D7A7331}"/>
              </a:ext>
            </a:extLst>
          </p:cNvPr>
          <p:cNvGrpSpPr/>
          <p:nvPr/>
        </p:nvGrpSpPr>
        <p:grpSpPr>
          <a:xfrm>
            <a:off x="2988689" y="2473854"/>
            <a:ext cx="3340648" cy="1101801"/>
            <a:chOff x="1072659" y="3749211"/>
            <a:chExt cx="3431057" cy="1101801"/>
          </a:xfrm>
        </p:grpSpPr>
        <p:grpSp>
          <p:nvGrpSpPr>
            <p:cNvPr id="60" name="Group 59">
              <a:extLst>
                <a:ext uri="{FF2B5EF4-FFF2-40B4-BE49-F238E27FC236}">
                  <a16:creationId xmlns="" xmlns:a16="http://schemas.microsoft.com/office/drawing/2014/main" id="{AC91379A-CF8B-4807-8800-79573A80E6A8}"/>
                </a:ext>
              </a:extLst>
            </p:cNvPr>
            <p:cNvGrpSpPr/>
            <p:nvPr/>
          </p:nvGrpSpPr>
          <p:grpSpPr>
            <a:xfrm>
              <a:off x="1072659" y="3749211"/>
              <a:ext cx="3431057" cy="1101801"/>
              <a:chOff x="1188159" y="3794357"/>
              <a:chExt cx="3431057" cy="1101801"/>
            </a:xfrm>
          </p:grpSpPr>
          <p:sp>
            <p:nvSpPr>
              <p:cNvPr id="64" name="Rectangle 63">
                <a:extLst>
                  <a:ext uri="{FF2B5EF4-FFF2-40B4-BE49-F238E27FC236}">
                    <a16:creationId xmlns="" xmlns:a16="http://schemas.microsoft.com/office/drawing/2014/main" id="{B3B02A21-0E75-4830-BBB0-F68CFF967DB6}"/>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65" name="Group 64">
                <a:extLst>
                  <a:ext uri="{FF2B5EF4-FFF2-40B4-BE49-F238E27FC236}">
                    <a16:creationId xmlns="" xmlns:a16="http://schemas.microsoft.com/office/drawing/2014/main" id="{B0D0C90F-DA9E-4E4C-BAE0-A88FF31EDDB6}"/>
                  </a:ext>
                </a:extLst>
              </p:cNvPr>
              <p:cNvGrpSpPr/>
              <p:nvPr/>
            </p:nvGrpSpPr>
            <p:grpSpPr>
              <a:xfrm>
                <a:off x="1188159" y="4748337"/>
                <a:ext cx="3431057" cy="147821"/>
                <a:chOff x="1147860" y="4857258"/>
                <a:chExt cx="4151574" cy="178863"/>
              </a:xfrm>
            </p:grpSpPr>
            <p:cxnSp>
              <p:nvCxnSpPr>
                <p:cNvPr id="66" name="Straight Connector 65">
                  <a:extLst>
                    <a:ext uri="{FF2B5EF4-FFF2-40B4-BE49-F238E27FC236}">
                      <a16:creationId xmlns="" xmlns:a16="http://schemas.microsoft.com/office/drawing/2014/main" id="{22104B1F-1EB9-4D0D-AB2B-E05DC720BCD0}"/>
                    </a:ext>
                  </a:extLst>
                </p:cNvPr>
                <p:cNvCxnSpPr>
                  <a:cxnSpLocks/>
                </p:cNvCxnSpPr>
                <p:nvPr/>
              </p:nvCxnSpPr>
              <p:spPr>
                <a:xfrm flipH="1">
                  <a:off x="1147860" y="4945688"/>
                  <a:ext cx="4151574"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 xmlns:a16="http://schemas.microsoft.com/office/drawing/2014/main" id="{0936C9A8-A46F-4C50-AC43-C9576C77D8F9}"/>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3" name="Rectangle: Rounded Corners 62">
              <a:extLst>
                <a:ext uri="{FF2B5EF4-FFF2-40B4-BE49-F238E27FC236}">
                  <a16:creationId xmlns="" xmlns:a16="http://schemas.microsoft.com/office/drawing/2014/main" id="{1A98CE59-9063-403A-B9D5-1D462C91EE3F}"/>
                </a:ext>
              </a:extLst>
            </p:cNvPr>
            <p:cNvSpPr/>
            <p:nvPr/>
          </p:nvSpPr>
          <p:spPr>
            <a:xfrm>
              <a:off x="1174177" y="3882702"/>
              <a:ext cx="3235109" cy="6939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34B64"/>
                  </a:solidFill>
                  <a:latin typeface="Nyala" pitchFamily="2" charset="0"/>
                  <a:cs typeface="Segoe UI" panose="020B0502040204020203" pitchFamily="34" charset="0"/>
                </a:rPr>
                <a:t>አመሰግናለሁ</a:t>
              </a:r>
              <a:r>
                <a:rPr lang="en-GB" sz="3200" b="1" dirty="0" smtClean="0">
                  <a:solidFill>
                    <a:srgbClr val="034B64"/>
                  </a:solidFill>
                  <a:latin typeface="Century Gothic" panose="020B0502020202020204" pitchFamily="34" charset="0"/>
                  <a:cs typeface="Segoe UI" panose="020B0502040204020203" pitchFamily="34" charset="0"/>
                </a:rPr>
                <a:t>!</a:t>
              </a:r>
              <a:endParaRPr lang="en-GB" sz="3200" b="1" dirty="0">
                <a:solidFill>
                  <a:srgbClr val="034B64"/>
                </a:solidFill>
                <a:latin typeface="Century Gothic" panose="020B0502020202020204" pitchFamily="34" charset="0"/>
                <a:cs typeface="Segoe UI" panose="020B0502040204020203" pitchFamily="34" charset="0"/>
              </a:endParaRPr>
            </a:p>
          </p:txBody>
        </p:sp>
      </p:grpSp>
    </p:spTree>
    <p:extLst>
      <p:ext uri="{BB962C8B-B14F-4D97-AF65-F5344CB8AC3E}">
        <p14:creationId xmlns:p14="http://schemas.microsoft.com/office/powerpoint/2010/main" val="227661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a:extLst>
              <a:ext uri="{FF2B5EF4-FFF2-40B4-BE49-F238E27FC236}">
                <a16:creationId xmlns=""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 xmlns:a16="http://schemas.microsoft.com/office/drawing/2014/main" id="{36B80227-25D4-4D38-92A6-96FC6AAA9F13}"/>
              </a:ext>
            </a:extLst>
          </p:cNvPr>
          <p:cNvSpPr/>
          <p:nvPr/>
        </p:nvSpPr>
        <p:spPr>
          <a:xfrm>
            <a:off x="5071574" y="553315"/>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 xmlns:a16="http://schemas.microsoft.com/office/drawing/2014/main" id="{0FA3988A-41E2-488D-B2A6-26CFFD4229B3}"/>
              </a:ext>
            </a:extLst>
          </p:cNvPr>
          <p:cNvSpPr/>
          <p:nvPr/>
        </p:nvSpPr>
        <p:spPr>
          <a:xfrm>
            <a:off x="5071574" y="248681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 xmlns:a16="http://schemas.microsoft.com/office/drawing/2014/main" id="{EB74CBF5-25E0-4B09-A39A-28BE723C5887}"/>
              </a:ext>
            </a:extLst>
          </p:cNvPr>
          <p:cNvSpPr/>
          <p:nvPr/>
        </p:nvSpPr>
        <p:spPr>
          <a:xfrm>
            <a:off x="5071574" y="1787206"/>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 xmlns:a16="http://schemas.microsoft.com/office/drawing/2014/main" id="{4CCECA78-1C27-4F88-9E93-110A7903CA9D}"/>
              </a:ext>
            </a:extLst>
          </p:cNvPr>
          <p:cNvSpPr/>
          <p:nvPr/>
        </p:nvSpPr>
        <p:spPr>
          <a:xfrm>
            <a:off x="5071574" y="1124420"/>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 xmlns:a16="http://schemas.microsoft.com/office/drawing/2014/main" id="{52046504-3E3D-4951-89E4-8A88FAEBC5AD}"/>
              </a:ext>
            </a:extLst>
          </p:cNvPr>
          <p:cNvSpPr/>
          <p:nvPr/>
        </p:nvSpPr>
        <p:spPr>
          <a:xfrm rot="2653249">
            <a:off x="3478115" y="4094245"/>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 xmlns:a16="http://schemas.microsoft.com/office/drawing/2014/main" id="{39D5C577-982A-40A2-8181-014612201E77}"/>
              </a:ext>
            </a:extLst>
          </p:cNvPr>
          <p:cNvSpPr/>
          <p:nvPr/>
        </p:nvSpPr>
        <p:spPr>
          <a:xfrm rot="18900000">
            <a:off x="3672452" y="42122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 xmlns:a16="http://schemas.microsoft.com/office/drawing/2014/main" id="{F30E1E32-7FDA-4BA5-8657-ED669AD3CAB4}"/>
              </a:ext>
            </a:extLst>
          </p:cNvPr>
          <p:cNvSpPr/>
          <p:nvPr/>
        </p:nvSpPr>
        <p:spPr>
          <a:xfrm rot="18900000">
            <a:off x="3710451" y="42502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 xmlns:a16="http://schemas.microsoft.com/office/drawing/2014/main" id="{F45110CF-EE9C-4FA7-BAF6-AFD75BED9005}"/>
              </a:ext>
            </a:extLst>
          </p:cNvPr>
          <p:cNvSpPr/>
          <p:nvPr/>
        </p:nvSpPr>
        <p:spPr>
          <a:xfrm rot="18900000">
            <a:off x="3025136" y="920611"/>
            <a:ext cx="589589" cy="589589"/>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 xmlns:a16="http://schemas.microsoft.com/office/drawing/2014/main" id="{4ED0CC72-26D5-4BCE-BBB8-9DD499F4DDB9}"/>
              </a:ext>
            </a:extLst>
          </p:cNvPr>
          <p:cNvSpPr/>
          <p:nvPr/>
        </p:nvSpPr>
        <p:spPr>
          <a:xfrm rot="18900000">
            <a:off x="3063138" y="958613"/>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 xmlns:a16="http://schemas.microsoft.com/office/drawing/2014/main" id="{70772C7C-09C9-463B-82C6-424327E8C066}"/>
              </a:ext>
            </a:extLst>
          </p:cNvPr>
          <p:cNvSpPr/>
          <p:nvPr/>
        </p:nvSpPr>
        <p:spPr>
          <a:xfrm>
            <a:off x="5284011" y="1039177"/>
            <a:ext cx="2888932" cy="369332"/>
          </a:xfrm>
          <a:prstGeom prst="rect">
            <a:avLst/>
          </a:prstGeom>
        </p:spPr>
        <p:txBody>
          <a:bodyPr wrap="none">
            <a:spAutoFit/>
          </a:bodyPr>
          <a:lstStyle/>
          <a:p>
            <a:pPr defTabSz="685800">
              <a:buClrTx/>
              <a:defRPr/>
            </a:pPr>
            <a:r>
              <a:rPr lang="am-ET" sz="1800" b="1" kern="1200" dirty="0">
                <a:solidFill>
                  <a:srgbClr val="306E78"/>
                </a:solidFill>
                <a:latin typeface="Century Gothic" panose="020B0502020202020204" pitchFamily="34" charset="0"/>
                <a:ea typeface="+mn-ea"/>
                <a:cs typeface="+mn-cs"/>
              </a:rPr>
              <a:t>የእስካሁኑ የኢኮኖሚ እድገት ሰኬቶች</a:t>
            </a:r>
          </a:p>
        </p:txBody>
      </p:sp>
      <p:sp>
        <p:nvSpPr>
          <p:cNvPr id="87" name="Rectangle 86">
            <a:extLst>
              <a:ext uri="{FF2B5EF4-FFF2-40B4-BE49-F238E27FC236}">
                <a16:creationId xmlns=""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 xmlns:a16="http://schemas.microsoft.com/office/drawing/2014/main" id="{CB26BA1A-CE76-4F0C-8640-6E67354749C7}"/>
              </a:ext>
            </a:extLst>
          </p:cNvPr>
          <p:cNvSpPr/>
          <p:nvPr/>
        </p:nvSpPr>
        <p:spPr>
          <a:xfrm rot="18900000">
            <a:off x="3672034" y="159010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 xmlns:a16="http://schemas.microsoft.com/office/drawing/2014/main" id="{7E95E6D4-C3BB-449B-BF26-C86FB2207F2C}"/>
              </a:ext>
            </a:extLst>
          </p:cNvPr>
          <p:cNvSpPr/>
          <p:nvPr/>
        </p:nvSpPr>
        <p:spPr>
          <a:xfrm rot="18900000">
            <a:off x="3710035" y="162810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 xmlns:a16="http://schemas.microsoft.com/office/drawing/2014/main" id="{A515939D-171C-4AD3-9284-390CABB26AD6}"/>
              </a:ext>
            </a:extLst>
          </p:cNvPr>
          <p:cNvSpPr/>
          <p:nvPr/>
        </p:nvSpPr>
        <p:spPr>
          <a:xfrm rot="18900000">
            <a:off x="3028037" y="2264109"/>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 xmlns:a16="http://schemas.microsoft.com/office/drawing/2014/main" id="{ADF3B595-34D2-4736-953C-A7E29725ACAF}"/>
              </a:ext>
            </a:extLst>
          </p:cNvPr>
          <p:cNvSpPr/>
          <p:nvPr/>
        </p:nvSpPr>
        <p:spPr>
          <a:xfrm rot="18900000">
            <a:off x="3066041" y="2302111"/>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 xmlns:a16="http://schemas.microsoft.com/office/drawing/2014/main" id="{08FFBD50-BD53-4484-9674-5CEFBBF0860A}"/>
              </a:ext>
            </a:extLst>
          </p:cNvPr>
          <p:cNvSpPr/>
          <p:nvPr/>
        </p:nvSpPr>
        <p:spPr>
          <a:xfrm>
            <a:off x="5284011" y="2302541"/>
            <a:ext cx="3504486"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በኢኮኖሚ እድገቱ ቀጣይነት ላይ ማነቆ የሆኑ </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ተግዳሮቶች</a:t>
            </a:r>
          </a:p>
        </p:txBody>
      </p:sp>
      <p:sp>
        <p:nvSpPr>
          <p:cNvPr id="103" name="Rectangle 102">
            <a:extLst>
              <a:ext uri="{FF2B5EF4-FFF2-40B4-BE49-F238E27FC236}">
                <a16:creationId xmlns=""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 xmlns:a16="http://schemas.microsoft.com/office/drawing/2014/main" id="{A8E0418E-D60A-4A63-8BA3-9409C7DA1522}"/>
              </a:ext>
            </a:extLst>
          </p:cNvPr>
          <p:cNvSpPr/>
          <p:nvPr/>
        </p:nvSpPr>
        <p:spPr>
          <a:xfrm rot="18900000">
            <a:off x="3672452" y="2933598"/>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 xmlns:a16="http://schemas.microsoft.com/office/drawing/2014/main" id="{FBCCD442-8923-40E1-B051-2C982EFAF1A5}"/>
              </a:ext>
            </a:extLst>
          </p:cNvPr>
          <p:cNvSpPr/>
          <p:nvPr/>
        </p:nvSpPr>
        <p:spPr>
          <a:xfrm rot="18900000">
            <a:off x="3710451" y="297160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 xmlns:a16="http://schemas.microsoft.com/office/drawing/2014/main" id="{AF3A4124-6851-46C5-8F95-023A78714360}"/>
              </a:ext>
            </a:extLst>
          </p:cNvPr>
          <p:cNvSpPr/>
          <p:nvPr/>
        </p:nvSpPr>
        <p:spPr>
          <a:xfrm>
            <a:off x="5071574" y="3149601"/>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 xmlns:a16="http://schemas.microsoft.com/office/drawing/2014/main" id="{92611D9A-F7F5-404D-A7FF-7D68AE03975E}"/>
              </a:ext>
            </a:extLst>
          </p:cNvPr>
          <p:cNvSpPr/>
          <p:nvPr/>
        </p:nvSpPr>
        <p:spPr>
          <a:xfrm rot="18900000">
            <a:off x="3027741" y="359110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 xmlns:a16="http://schemas.microsoft.com/office/drawing/2014/main" id="{5B9AB4BB-0EF9-4577-BF58-C68160CDB09D}"/>
              </a:ext>
            </a:extLst>
          </p:cNvPr>
          <p:cNvSpPr/>
          <p:nvPr/>
        </p:nvSpPr>
        <p:spPr>
          <a:xfrm rot="18900000">
            <a:off x="3065743" y="3629105"/>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 xmlns:a16="http://schemas.microsoft.com/office/drawing/2014/main" id="{EC7C5E4D-D666-420C-B3FC-A5F3171C7A61}"/>
              </a:ext>
            </a:extLst>
          </p:cNvPr>
          <p:cNvSpPr txBox="1"/>
          <p:nvPr/>
        </p:nvSpPr>
        <p:spPr>
          <a:xfrm>
            <a:off x="1035110" y="2349825"/>
            <a:ext cx="1587264" cy="830997"/>
          </a:xfrm>
          <a:prstGeom prst="rect">
            <a:avLst/>
          </a:prstGeom>
          <a:noFill/>
        </p:spPr>
        <p:txBody>
          <a:bodyPr wrap="square" rtlCol="0">
            <a:spAutoFit/>
          </a:bodyPr>
          <a:lstStyle/>
          <a:p>
            <a:pPr algn="ctr" defTabSz="401820">
              <a:buClrTx/>
              <a:defRPr/>
            </a:pPr>
            <a:r>
              <a:rPr lang="am-ET"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የመግለጫው </a:t>
            </a:r>
            <a:r>
              <a:rPr lang="am-ET" sz="2400" b="1" kern="1200" dirty="0" smtClean="0">
                <a:solidFill>
                  <a:schemeClr val="bg2">
                    <a:lumMod val="75000"/>
                  </a:schemeClr>
                </a:solidFill>
                <a:latin typeface="Century Gothic" panose="020B0502020202020204" pitchFamily="34" charset="0"/>
                <a:ea typeface="Microsoft JhengHei UI Light" panose="020B0304030504040204" pitchFamily="34" charset="-120"/>
                <a:cs typeface="+mn-cs"/>
              </a:rPr>
              <a:t>ይዘት</a:t>
            </a:r>
            <a:endParaRPr lang="am-ET"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endParaRPr>
          </a:p>
        </p:txBody>
      </p:sp>
      <p:sp>
        <p:nvSpPr>
          <p:cNvPr id="126" name="Rectangle 125">
            <a:extLst>
              <a:ext uri="{FF2B5EF4-FFF2-40B4-BE49-F238E27FC236}">
                <a16:creationId xmlns="" xmlns:a16="http://schemas.microsoft.com/office/drawing/2014/main" id="{CFEF5BC7-E121-4C40-A045-E4F8A7CA2ABE}"/>
              </a:ext>
            </a:extLst>
          </p:cNvPr>
          <p:cNvSpPr/>
          <p:nvPr/>
        </p:nvSpPr>
        <p:spPr>
          <a:xfrm>
            <a:off x="5284011" y="1710366"/>
            <a:ext cx="2000869"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ለዕድገቱ</a:t>
            </a:r>
            <a:r>
              <a:rPr lang="am-ET" b="1" kern="1200" dirty="0">
                <a:solidFill>
                  <a:schemeClr val="bg1">
                    <a:lumMod val="85000"/>
                  </a:schemeClr>
                </a:solidFill>
                <a:latin typeface="Century Gothic" panose="020B0502020202020204" pitchFamily="34" charset="0"/>
                <a:ea typeface="+mn-ea"/>
                <a:cs typeface="+mn-cs"/>
              </a:rPr>
              <a:t> መነሻ </a:t>
            </a:r>
            <a:r>
              <a:rPr lang="en-US" b="1" kern="1200" dirty="0" smtClean="0">
                <a:solidFill>
                  <a:schemeClr val="bg1">
                    <a:lumMod val="85000"/>
                  </a:schemeClr>
                </a:solidFill>
                <a:latin typeface="Century Gothic" panose="020B0502020202020204" pitchFamily="34" charset="0"/>
                <a:ea typeface="+mn-ea"/>
                <a:cs typeface="+mn-cs"/>
              </a:rPr>
              <a:t> </a:t>
            </a:r>
            <a:r>
              <a:rPr lang="am-ET" b="1" kern="1200" dirty="0" smtClean="0">
                <a:solidFill>
                  <a:schemeClr val="bg1">
                    <a:lumMod val="85000"/>
                  </a:schemeClr>
                </a:solidFill>
                <a:latin typeface="Century Gothic" panose="020B0502020202020204" pitchFamily="34" charset="0"/>
                <a:ea typeface="+mn-ea"/>
                <a:cs typeface="+mn-cs"/>
              </a:rPr>
              <a:t>የሆኑ </a:t>
            </a:r>
            <a:r>
              <a:rPr lang="am-ET" b="1" kern="1200" dirty="0">
                <a:solidFill>
                  <a:schemeClr val="bg1">
                    <a:lumMod val="85000"/>
                  </a:schemeClr>
                </a:solidFill>
                <a:latin typeface="Century Gothic" panose="020B0502020202020204" pitchFamily="34" charset="0"/>
                <a:ea typeface="+mn-ea"/>
                <a:cs typeface="+mn-cs"/>
              </a:rPr>
              <a:t>ጉዳዮች</a:t>
            </a:r>
          </a:p>
        </p:txBody>
      </p:sp>
      <p:sp>
        <p:nvSpPr>
          <p:cNvPr id="127" name="Rectangle 126">
            <a:extLst>
              <a:ext uri="{FF2B5EF4-FFF2-40B4-BE49-F238E27FC236}">
                <a16:creationId xmlns="" xmlns:a16="http://schemas.microsoft.com/office/drawing/2014/main" id="{DAA6C8A7-35ED-49CB-93A4-465274089E32}"/>
              </a:ext>
            </a:extLst>
          </p:cNvPr>
          <p:cNvSpPr/>
          <p:nvPr/>
        </p:nvSpPr>
        <p:spPr>
          <a:xfrm>
            <a:off x="5284010" y="2994852"/>
            <a:ext cx="3528530"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ለዘላቂ ኢኮኖሚ ልማትና ሥራ ዕድል ፈጠራ </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በቀጣይ የሚተገበር የኢኮኖሚ ማሻሻያ አጀንዳ</a:t>
            </a:r>
          </a:p>
        </p:txBody>
      </p:sp>
      <p:sp>
        <p:nvSpPr>
          <p:cNvPr id="128" name="Rectangle 127">
            <a:extLst>
              <a:ext uri="{FF2B5EF4-FFF2-40B4-BE49-F238E27FC236}">
                <a16:creationId xmlns="" xmlns:a16="http://schemas.microsoft.com/office/drawing/2014/main" id="{7A5CB6D6-19CA-4F60-A7CF-71E43DE425D2}"/>
              </a:ext>
            </a:extLst>
          </p:cNvPr>
          <p:cNvSpPr/>
          <p:nvPr/>
        </p:nvSpPr>
        <p:spPr>
          <a:xfrm>
            <a:off x="5262085" y="3738119"/>
            <a:ext cx="3773790"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ሪፎርሙ እርምጃ የሚጠበቁ ውጤቶች/ፋይዳዎች</a:t>
            </a:r>
          </a:p>
        </p:txBody>
      </p:sp>
      <p:sp>
        <p:nvSpPr>
          <p:cNvPr id="129" name="Rectangle 128">
            <a:extLst>
              <a:ext uri="{FF2B5EF4-FFF2-40B4-BE49-F238E27FC236}">
                <a16:creationId xmlns="" xmlns:a16="http://schemas.microsoft.com/office/drawing/2014/main" id="{8F24A917-4EE3-40A7-9B0C-BEC4FDC0B678}"/>
              </a:ext>
            </a:extLst>
          </p:cNvPr>
          <p:cNvSpPr/>
          <p:nvPr/>
        </p:nvSpPr>
        <p:spPr>
          <a:xfrm>
            <a:off x="5284010" y="4350825"/>
            <a:ext cx="3687228"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ማሻሻያውን ተግባራዊ ለማድረግ የሚያስፈልገው</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ሀብትና ቀጣይ </a:t>
            </a:r>
            <a:r>
              <a:rPr lang="am-ET" sz="1800" b="1" kern="1200" dirty="0" smtClean="0">
                <a:solidFill>
                  <a:schemeClr val="bg1">
                    <a:lumMod val="85000"/>
                  </a:schemeClr>
                </a:solidFill>
                <a:latin typeface="Century Gothic" panose="020B0502020202020204" pitchFamily="34" charset="0"/>
                <a:ea typeface="+mn-ea"/>
                <a:cs typeface="+mn-cs"/>
              </a:rPr>
              <a:t>እርምጃዎች</a:t>
            </a:r>
            <a:r>
              <a:rPr lang="en-US" sz="1800" b="1" kern="1200" dirty="0" smtClean="0">
                <a:solidFill>
                  <a:schemeClr val="bg1">
                    <a:lumMod val="85000"/>
                  </a:schemeClr>
                </a:solidFill>
                <a:latin typeface="Century Gothic" panose="020B0502020202020204" pitchFamily="34" charset="0"/>
                <a:ea typeface="+mn-ea"/>
                <a:cs typeface="+mn-cs"/>
              </a:rPr>
              <a:t> </a:t>
            </a:r>
            <a:endParaRPr lang="am-ET" sz="1800" b="1" kern="1200" dirty="0">
              <a:solidFill>
                <a:schemeClr val="bg1">
                  <a:lumMod val="85000"/>
                </a:schemeClr>
              </a:solidFill>
              <a:latin typeface="Century Gothic" panose="020B0502020202020204" pitchFamily="34" charset="0"/>
              <a:ea typeface="+mn-ea"/>
              <a:cs typeface="+mn-cs"/>
            </a:endParaRPr>
          </a:p>
        </p:txBody>
      </p:sp>
      <p:sp>
        <p:nvSpPr>
          <p:cNvPr id="141" name="Oval 140">
            <a:extLst>
              <a:ext uri="{FF2B5EF4-FFF2-40B4-BE49-F238E27FC236}">
                <a16:creationId xmlns="" xmlns:a16="http://schemas.microsoft.com/office/drawing/2014/main" id="{C849E203-3F93-4F01-AC60-53107C7D9308}"/>
              </a:ext>
            </a:extLst>
          </p:cNvPr>
          <p:cNvSpPr/>
          <p:nvPr/>
        </p:nvSpPr>
        <p:spPr>
          <a:xfrm>
            <a:off x="5071574" y="3800503"/>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 xmlns:a16="http://schemas.microsoft.com/office/drawing/2014/main" id="{A8155208-A2A3-40FE-9478-C508FBDA7EFF}"/>
              </a:ext>
            </a:extLst>
          </p:cNvPr>
          <p:cNvSpPr/>
          <p:nvPr/>
        </p:nvSpPr>
        <p:spPr>
          <a:xfrm>
            <a:off x="5071572" y="443260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 xmlns:a16="http://schemas.microsoft.com/office/drawing/2014/main" id="{879DB6D4-6C1A-493C-9957-B388840298D6}"/>
              </a:ext>
            </a:extLst>
          </p:cNvPr>
          <p:cNvSpPr/>
          <p:nvPr/>
        </p:nvSpPr>
        <p:spPr>
          <a:xfrm rot="18900000">
            <a:off x="3700289" y="32345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 xmlns:a16="http://schemas.microsoft.com/office/drawing/2014/main" id="{1762E6FA-E744-41B0-80BA-1E7944B33477}"/>
              </a:ext>
            </a:extLst>
          </p:cNvPr>
          <p:cNvSpPr/>
          <p:nvPr/>
        </p:nvSpPr>
        <p:spPr>
          <a:xfrm rot="18900000">
            <a:off x="3738291" y="361456"/>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 xmlns:a16="http://schemas.microsoft.com/office/drawing/2014/main" id="{201686F9-CF83-44AE-BFDB-FA70D6A0437B}"/>
              </a:ext>
            </a:extLst>
          </p:cNvPr>
          <p:cNvSpPr/>
          <p:nvPr/>
        </p:nvSpPr>
        <p:spPr>
          <a:xfrm>
            <a:off x="5284011" y="476065"/>
            <a:ext cx="3318537"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የኢኮኖሚ ማሻሻያው ያስፈለገበት </a:t>
            </a:r>
            <a:r>
              <a:rPr lang="am-ET" sz="1800" b="1" kern="1200" dirty="0" smtClean="0">
                <a:solidFill>
                  <a:schemeClr val="bg1">
                    <a:lumMod val="85000"/>
                  </a:schemeClr>
                </a:solidFill>
                <a:latin typeface="Century Gothic" panose="020B0502020202020204" pitchFamily="34" charset="0"/>
                <a:ea typeface="+mn-ea"/>
                <a:cs typeface="+mn-cs"/>
              </a:rPr>
              <a:t>ምክንያት</a:t>
            </a:r>
            <a:endParaRPr lang="am-ET" sz="1800" b="1" kern="1200" dirty="0">
              <a:solidFill>
                <a:schemeClr val="bg1">
                  <a:lumMod val="85000"/>
                </a:schemeClr>
              </a:solidFill>
              <a:latin typeface="Century Gothic" panose="020B0502020202020204" pitchFamily="34" charset="0"/>
              <a:ea typeface="+mn-ea"/>
              <a:cs typeface="+mn-cs"/>
            </a:endParaRPr>
          </a:p>
        </p:txBody>
      </p:sp>
      <p:sp>
        <p:nvSpPr>
          <p:cNvPr id="159" name="Freeform 64">
            <a:extLst>
              <a:ext uri="{FF2B5EF4-FFF2-40B4-BE49-F238E27FC236}">
                <a16:creationId xmlns=""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 xmlns:a16="http://schemas.microsoft.com/office/drawing/2014/main" id="{85DFD50F-20AC-4453-9B84-574D64A72203}"/>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04340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17" name="Group 116">
            <a:extLst>
              <a:ext uri="{FF2B5EF4-FFF2-40B4-BE49-F238E27FC236}">
                <a16:creationId xmlns="" xmlns:a16="http://schemas.microsoft.com/office/drawing/2014/main" id="{AC0032E4-4A99-4618-BF85-0BDA52923F6E}"/>
              </a:ext>
            </a:extLst>
          </p:cNvPr>
          <p:cNvGrpSpPr/>
          <p:nvPr/>
        </p:nvGrpSpPr>
        <p:grpSpPr>
          <a:xfrm>
            <a:off x="1231352" y="3749211"/>
            <a:ext cx="3340648" cy="1101801"/>
            <a:chOff x="1072659" y="3749211"/>
            <a:chExt cx="3431057" cy="1101801"/>
          </a:xfrm>
        </p:grpSpPr>
        <p:grpSp>
          <p:nvGrpSpPr>
            <p:cNvPr id="118" name="Group 117">
              <a:extLst>
                <a:ext uri="{FF2B5EF4-FFF2-40B4-BE49-F238E27FC236}">
                  <a16:creationId xmlns="" xmlns:a16="http://schemas.microsoft.com/office/drawing/2014/main" id="{7552CB5C-7B24-469A-ADA0-555282A6397F}"/>
                </a:ext>
              </a:extLst>
            </p:cNvPr>
            <p:cNvGrpSpPr/>
            <p:nvPr/>
          </p:nvGrpSpPr>
          <p:grpSpPr>
            <a:xfrm>
              <a:off x="1072659" y="3749211"/>
              <a:ext cx="3431057" cy="1101801"/>
              <a:chOff x="1188159" y="3794357"/>
              <a:chExt cx="3431057" cy="1101801"/>
            </a:xfrm>
          </p:grpSpPr>
          <p:sp>
            <p:nvSpPr>
              <p:cNvPr id="120" name="Rectangle 119">
                <a:extLst>
                  <a:ext uri="{FF2B5EF4-FFF2-40B4-BE49-F238E27FC236}">
                    <a16:creationId xmlns="" xmlns:a16="http://schemas.microsoft.com/office/drawing/2014/main" id="{29EE49DF-71F0-4774-8C6E-3E76359181A8}"/>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121" name="Group 120">
                <a:extLst>
                  <a:ext uri="{FF2B5EF4-FFF2-40B4-BE49-F238E27FC236}">
                    <a16:creationId xmlns="" xmlns:a16="http://schemas.microsoft.com/office/drawing/2014/main" id="{35A24749-1037-4288-A3EA-15255C778412}"/>
                  </a:ext>
                </a:extLst>
              </p:cNvPr>
              <p:cNvGrpSpPr/>
              <p:nvPr/>
            </p:nvGrpSpPr>
            <p:grpSpPr>
              <a:xfrm>
                <a:off x="1188159" y="4748337"/>
                <a:ext cx="3431057" cy="147821"/>
                <a:chOff x="1147860" y="4857258"/>
                <a:chExt cx="4151574" cy="178863"/>
              </a:xfrm>
            </p:grpSpPr>
            <p:cxnSp>
              <p:nvCxnSpPr>
                <p:cNvPr id="122" name="Straight Connector 121">
                  <a:extLst>
                    <a:ext uri="{FF2B5EF4-FFF2-40B4-BE49-F238E27FC236}">
                      <a16:creationId xmlns="" xmlns:a16="http://schemas.microsoft.com/office/drawing/2014/main" id="{C3B3C793-6C16-458A-AABA-B047EDAC6384}"/>
                    </a:ext>
                  </a:extLst>
                </p:cNvPr>
                <p:cNvCxnSpPr>
                  <a:cxnSpLocks/>
                </p:cNvCxnSpPr>
                <p:nvPr/>
              </p:nvCxnSpPr>
              <p:spPr>
                <a:xfrm flipH="1">
                  <a:off x="1147860" y="4945688"/>
                  <a:ext cx="415157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 xmlns:a16="http://schemas.microsoft.com/office/drawing/2014/main" id="{6A162D93-E984-4E96-BA65-87DDEF8B0DD2}"/>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19" name="Rectangle: Rounded Corners 118">
              <a:extLst>
                <a:ext uri="{FF2B5EF4-FFF2-40B4-BE49-F238E27FC236}">
                  <a16:creationId xmlns="" xmlns:a16="http://schemas.microsoft.com/office/drawing/2014/main" id="{7E88E503-DCCE-46B4-A7F2-B6AB31C7903A}"/>
                </a:ext>
              </a:extLst>
            </p:cNvPr>
            <p:cNvSpPr/>
            <p:nvPr/>
          </p:nvSpPr>
          <p:spPr>
            <a:xfrm>
              <a:off x="1174177" y="3882702"/>
              <a:ext cx="3235109" cy="6939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m-ET" sz="1600" dirty="0">
                  <a:solidFill>
                    <a:srgbClr val="034B64"/>
                  </a:solidFill>
                  <a:latin typeface="Century Gothic" panose="020B0502020202020204" pitchFamily="34" charset="0"/>
                  <a:cs typeface="Segoe UI" panose="020B0502040204020203" pitchFamily="34" charset="0"/>
                </a:rPr>
                <a:t>ባለፉት 15 </a:t>
              </a:r>
              <a:r>
                <a:rPr lang="am-ET" sz="1600" dirty="0" smtClean="0">
                  <a:solidFill>
                    <a:srgbClr val="034B64"/>
                  </a:solidFill>
                  <a:latin typeface="Century Gothic" panose="020B0502020202020204" pitchFamily="34" charset="0"/>
                  <a:cs typeface="Segoe UI" panose="020B0502040204020203" pitchFamily="34" charset="0"/>
                </a:rPr>
                <a:t>ዓመታት</a:t>
              </a:r>
              <a:r>
                <a:rPr lang="en-US" sz="1600" dirty="0" smtClean="0">
                  <a:solidFill>
                    <a:srgbClr val="034B64"/>
                  </a:solidFill>
                  <a:latin typeface="Century Gothic" panose="020B0502020202020204" pitchFamily="34" charset="0"/>
                  <a:cs typeface="Segoe UI" panose="020B0502040204020203" pitchFamily="34" charset="0"/>
                </a:rPr>
                <a:t> </a:t>
              </a:r>
              <a:r>
                <a:rPr lang="en-US" sz="1600" dirty="0">
                  <a:solidFill>
                    <a:srgbClr val="034B64"/>
                  </a:solidFill>
                  <a:latin typeface="Century Gothic" panose="020B0502020202020204" pitchFamily="34" charset="0"/>
                  <a:cs typeface="Segoe UI" panose="020B0502040204020203" pitchFamily="34" charset="0"/>
                </a:rPr>
                <a:t>በ</a:t>
              </a:r>
              <a:r>
                <a:rPr lang="en-US" sz="1600" dirty="0" smtClean="0">
                  <a:solidFill>
                    <a:srgbClr val="034B64"/>
                  </a:solidFill>
                  <a:latin typeface="Century Gothic" panose="020B0502020202020204" pitchFamily="34" charset="0"/>
                  <a:cs typeface="Segoe UI" panose="020B0502040204020203" pitchFamily="34" charset="0"/>
                </a:rPr>
                <a:t>ተመዘገበው  </a:t>
              </a:r>
              <a:r>
                <a:rPr lang="en-US" sz="1600" dirty="0" smtClean="0">
                  <a:solidFill>
                    <a:srgbClr val="034B64"/>
                  </a:solidFill>
                  <a:latin typeface="Nyala" pitchFamily="2" charset="0"/>
                  <a:cs typeface="Segoe UI" panose="020B0502040204020203" pitchFamily="34" charset="0"/>
                </a:rPr>
                <a:t>ባለ </a:t>
              </a:r>
              <a:r>
                <a:rPr lang="am-ET" sz="1600" dirty="0" smtClean="0">
                  <a:solidFill>
                    <a:srgbClr val="034B64"/>
                  </a:solidFill>
                  <a:latin typeface="Century Gothic" panose="020B0502020202020204" pitchFamily="34" charset="0"/>
                  <a:cs typeface="Segoe UI" panose="020B0502040204020203" pitchFamily="34" charset="0"/>
                </a:rPr>
                <a:t>ሁለት </a:t>
              </a:r>
              <a:r>
                <a:rPr lang="am-ET" sz="1600" dirty="0">
                  <a:solidFill>
                    <a:srgbClr val="034B64"/>
                  </a:solidFill>
                  <a:latin typeface="Century Gothic" panose="020B0502020202020204" pitchFamily="34" charset="0"/>
                  <a:cs typeface="Segoe UI" panose="020B0502040204020203" pitchFamily="34" charset="0"/>
                </a:rPr>
                <a:t>አሃዝ </a:t>
              </a:r>
              <a:r>
                <a:rPr lang="am-ET" sz="1600" dirty="0" smtClean="0">
                  <a:solidFill>
                    <a:srgbClr val="034B64"/>
                  </a:solidFill>
                  <a:latin typeface="Century Gothic" panose="020B0502020202020204" pitchFamily="34" charset="0"/>
                  <a:cs typeface="Segoe UI" panose="020B0502040204020203" pitchFamily="34" charset="0"/>
                </a:rPr>
                <a:t>የኢኮኖሚ </a:t>
              </a:r>
              <a:r>
                <a:rPr lang="am-ET" sz="1600" dirty="0">
                  <a:solidFill>
                    <a:srgbClr val="034B64"/>
                  </a:solidFill>
                  <a:latin typeface="Century Gothic" panose="020B0502020202020204" pitchFamily="34" charset="0"/>
                  <a:cs typeface="Segoe UI" panose="020B0502040204020203" pitchFamily="34" charset="0"/>
                </a:rPr>
                <a:t>ዕድገት </a:t>
              </a:r>
              <a:r>
                <a:rPr lang="en-US" sz="1600" dirty="0" smtClean="0">
                  <a:solidFill>
                    <a:srgbClr val="034B64"/>
                  </a:solidFill>
                  <a:latin typeface="Century Gothic" panose="020B0502020202020204" pitchFamily="34" charset="0"/>
                  <a:cs typeface="Segoe UI" panose="020B0502040204020203" pitchFamily="34" charset="0"/>
                </a:rPr>
                <a:t>እና </a:t>
              </a:r>
              <a:r>
                <a:rPr lang="am-ET" sz="1600" dirty="0">
                  <a:solidFill>
                    <a:srgbClr val="034B64"/>
                  </a:solidFill>
                  <a:latin typeface="Century Gothic" panose="020B0502020202020204" pitchFamily="34" charset="0"/>
                  <a:cs typeface="Segoe UI" panose="020B0502040204020203" pitchFamily="34" charset="0"/>
                </a:rPr>
                <a:t>ከስድስት ዕጥፍ በላይ የሆነ የነፍስ-ወከፍ ገቢ </a:t>
              </a:r>
              <a:r>
                <a:rPr lang="am-ET" sz="1600" dirty="0" smtClean="0">
                  <a:solidFill>
                    <a:srgbClr val="034B64"/>
                  </a:solidFill>
                  <a:latin typeface="Century Gothic" panose="020B0502020202020204" pitchFamily="34" charset="0"/>
                  <a:cs typeface="Segoe UI" panose="020B0502040204020203" pitchFamily="34" charset="0"/>
                </a:rPr>
                <a:t>ዕድገት</a:t>
              </a:r>
              <a:r>
                <a:rPr lang="en-US" sz="1600" dirty="0" smtClean="0">
                  <a:solidFill>
                    <a:srgbClr val="034B64"/>
                  </a:solidFill>
                  <a:latin typeface="Century Gothic" panose="020B0502020202020204" pitchFamily="34" charset="0"/>
                  <a:cs typeface="Segoe UI" panose="020B0502040204020203" pitchFamily="34" charset="0"/>
                </a:rPr>
                <a:t> ምክንያት</a:t>
              </a:r>
              <a:r>
                <a:rPr lang="en-US" sz="1600" b="1" dirty="0" smtClean="0">
                  <a:solidFill>
                    <a:srgbClr val="034B64"/>
                  </a:solidFill>
                  <a:latin typeface="Century Gothic" panose="020B0502020202020204" pitchFamily="34" charset="0"/>
                  <a:cs typeface="Segoe UI" panose="020B0502040204020203" pitchFamily="34" charset="0"/>
                </a:rPr>
                <a:t>…</a:t>
              </a:r>
              <a:endParaRPr lang="en-US" sz="1600" b="1" dirty="0">
                <a:solidFill>
                  <a:srgbClr val="034B64"/>
                </a:solidFill>
                <a:latin typeface="Century Gothic" panose="020B0502020202020204" pitchFamily="34" charset="0"/>
                <a:cs typeface="Segoe UI" panose="020B0502040204020203" pitchFamily="34" charset="0"/>
              </a:endParaRPr>
            </a:p>
          </p:txBody>
        </p:sp>
      </p:grpSp>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am-ET" sz="2400" b="1" dirty="0">
                <a:solidFill>
                  <a:srgbClr val="FFFFFF"/>
                </a:solidFill>
                <a:latin typeface="Century Gothic" panose="020B0502020202020204" pitchFamily="34" charset="0"/>
                <a:cs typeface="Segoe UI" panose="020B0502040204020203" pitchFamily="34" charset="0"/>
                <a:sym typeface="Barlow"/>
              </a:rPr>
              <a:t>ፈጣን የኢኮኖሚ ዕድገትና </a:t>
            </a:r>
            <a:r>
              <a:rPr lang="en-US" sz="2400" b="1" dirty="0" smtClean="0">
                <a:solidFill>
                  <a:srgbClr val="FFFFFF"/>
                </a:solidFill>
                <a:latin typeface="Century Gothic" panose="020B0502020202020204" pitchFamily="34" charset="0"/>
                <a:cs typeface="Segoe UI" panose="020B0502040204020203" pitchFamily="34" charset="0"/>
                <a:sym typeface="Barlow"/>
              </a:rPr>
              <a:t>በጉልህ የሚታይ </a:t>
            </a:r>
            <a:r>
              <a:rPr lang="am-ET" sz="2400" b="1" dirty="0" smtClean="0">
                <a:solidFill>
                  <a:srgbClr val="FFFFFF"/>
                </a:solidFill>
                <a:latin typeface="Century Gothic" panose="020B0502020202020204" pitchFamily="34" charset="0"/>
                <a:cs typeface="Segoe UI" panose="020B0502040204020203" pitchFamily="34" charset="0"/>
                <a:sym typeface="Barlow"/>
              </a:rPr>
              <a:t>ድህነት </a:t>
            </a:r>
            <a:r>
              <a:rPr lang="am-ET" sz="2400" b="1" dirty="0">
                <a:solidFill>
                  <a:srgbClr val="FFFFFF"/>
                </a:solidFill>
                <a:latin typeface="Century Gothic" panose="020B0502020202020204" pitchFamily="34" charset="0"/>
                <a:cs typeface="Segoe UI" panose="020B0502040204020203" pitchFamily="34" charset="0"/>
                <a:sym typeface="Barlow"/>
              </a:rPr>
              <a:t>ቅነሳ...</a:t>
            </a:r>
          </a:p>
        </p:txBody>
      </p:sp>
      <p:graphicFrame>
        <p:nvGraphicFramePr>
          <p:cNvPr id="35" name="Chart 34">
            <a:extLst>
              <a:ext uri="{FF2B5EF4-FFF2-40B4-BE49-F238E27FC236}">
                <a16:creationId xmlns="" xmlns:a16="http://schemas.microsoft.com/office/drawing/2014/main" id="{1BB36C4E-60B9-4DA8-BB17-8D97FCB7D7BE}"/>
              </a:ext>
            </a:extLst>
          </p:cNvPr>
          <p:cNvGraphicFramePr>
            <a:graphicFrameLocks/>
          </p:cNvGraphicFramePr>
          <p:nvPr>
            <p:extLst>
              <p:ext uri="{D42A27DB-BD31-4B8C-83A1-F6EECF244321}">
                <p14:modId xmlns:p14="http://schemas.microsoft.com/office/powerpoint/2010/main" val="4007679466"/>
              </p:ext>
            </p:extLst>
          </p:nvPr>
        </p:nvGraphicFramePr>
        <p:xfrm>
          <a:off x="1228616" y="1368447"/>
          <a:ext cx="3251442" cy="22446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 xmlns:a16="http://schemas.microsoft.com/office/drawing/2014/main" id="{7322FCC8-2936-4CD3-A536-9F7FDF3C530E}"/>
              </a:ext>
            </a:extLst>
          </p:cNvPr>
          <p:cNvGraphicFramePr>
            <a:graphicFrameLocks/>
          </p:cNvGraphicFramePr>
          <p:nvPr>
            <p:extLst>
              <p:ext uri="{D42A27DB-BD31-4B8C-83A1-F6EECF244321}">
                <p14:modId xmlns:p14="http://schemas.microsoft.com/office/powerpoint/2010/main" val="3021696302"/>
              </p:ext>
            </p:extLst>
          </p:nvPr>
        </p:nvGraphicFramePr>
        <p:xfrm>
          <a:off x="5034015" y="1377104"/>
          <a:ext cx="3288623" cy="2172508"/>
        </p:xfrm>
        <a:graphic>
          <a:graphicData uri="http://schemas.openxmlformats.org/drawingml/2006/chart">
            <c:chart xmlns:c="http://schemas.openxmlformats.org/drawingml/2006/chart" xmlns:r="http://schemas.openxmlformats.org/officeDocument/2006/relationships" r:id="rId4"/>
          </a:graphicData>
        </a:graphic>
      </p:graphicFrame>
      <p:grpSp>
        <p:nvGrpSpPr>
          <p:cNvPr id="124" name="Group 123">
            <a:extLst>
              <a:ext uri="{FF2B5EF4-FFF2-40B4-BE49-F238E27FC236}">
                <a16:creationId xmlns="" xmlns:a16="http://schemas.microsoft.com/office/drawing/2014/main" id="{27678A8B-6AAD-43FE-ABC3-8CE7E41CA4F5}"/>
              </a:ext>
            </a:extLst>
          </p:cNvPr>
          <p:cNvGrpSpPr/>
          <p:nvPr/>
        </p:nvGrpSpPr>
        <p:grpSpPr>
          <a:xfrm>
            <a:off x="5034015" y="3749211"/>
            <a:ext cx="3309946" cy="1101801"/>
            <a:chOff x="5034015" y="3749211"/>
            <a:chExt cx="3309946" cy="1101801"/>
          </a:xfrm>
        </p:grpSpPr>
        <p:grpSp>
          <p:nvGrpSpPr>
            <p:cNvPr id="125" name="Group 124">
              <a:extLst>
                <a:ext uri="{FF2B5EF4-FFF2-40B4-BE49-F238E27FC236}">
                  <a16:creationId xmlns="" xmlns:a16="http://schemas.microsoft.com/office/drawing/2014/main" id="{A6E13906-80E8-4109-8364-F24B6FE3297C}"/>
                </a:ext>
              </a:extLst>
            </p:cNvPr>
            <p:cNvGrpSpPr/>
            <p:nvPr/>
          </p:nvGrpSpPr>
          <p:grpSpPr>
            <a:xfrm>
              <a:off x="5034015" y="3749211"/>
              <a:ext cx="3309946" cy="1101801"/>
              <a:chOff x="1188159" y="3794357"/>
              <a:chExt cx="3431057" cy="1101801"/>
            </a:xfrm>
          </p:grpSpPr>
          <p:sp>
            <p:nvSpPr>
              <p:cNvPr id="127" name="Rectangle 126">
                <a:extLst>
                  <a:ext uri="{FF2B5EF4-FFF2-40B4-BE49-F238E27FC236}">
                    <a16:creationId xmlns="" xmlns:a16="http://schemas.microsoft.com/office/drawing/2014/main" id="{E95C9F13-A1EA-4CA2-BDCB-81DE471DED9C}"/>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128" name="Group 127">
                <a:extLst>
                  <a:ext uri="{FF2B5EF4-FFF2-40B4-BE49-F238E27FC236}">
                    <a16:creationId xmlns="" xmlns:a16="http://schemas.microsoft.com/office/drawing/2014/main" id="{87E58699-DE92-4627-9AA0-89BED93FD755}"/>
                  </a:ext>
                </a:extLst>
              </p:cNvPr>
              <p:cNvGrpSpPr/>
              <p:nvPr/>
            </p:nvGrpSpPr>
            <p:grpSpPr>
              <a:xfrm>
                <a:off x="1188159" y="4748337"/>
                <a:ext cx="3431057" cy="147821"/>
                <a:chOff x="1147860" y="4857258"/>
                <a:chExt cx="4151574" cy="178863"/>
              </a:xfrm>
            </p:grpSpPr>
            <p:cxnSp>
              <p:nvCxnSpPr>
                <p:cNvPr id="129" name="Straight Connector 128">
                  <a:extLst>
                    <a:ext uri="{FF2B5EF4-FFF2-40B4-BE49-F238E27FC236}">
                      <a16:creationId xmlns="" xmlns:a16="http://schemas.microsoft.com/office/drawing/2014/main" id="{81BCAD9C-0035-43A4-9697-E573E323C731}"/>
                    </a:ext>
                  </a:extLst>
                </p:cNvPr>
                <p:cNvCxnSpPr>
                  <a:cxnSpLocks/>
                </p:cNvCxnSpPr>
                <p:nvPr/>
              </p:nvCxnSpPr>
              <p:spPr>
                <a:xfrm flipH="1">
                  <a:off x="1147860" y="4945688"/>
                  <a:ext cx="4151574"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 xmlns:a16="http://schemas.microsoft.com/office/drawing/2014/main" id="{A6152984-5B76-453D-B6AA-B1AF7E239C16}"/>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26" name="Rectangle: Rounded Corners 125">
              <a:extLst>
                <a:ext uri="{FF2B5EF4-FFF2-40B4-BE49-F238E27FC236}">
                  <a16:creationId xmlns="" xmlns:a16="http://schemas.microsoft.com/office/drawing/2014/main" id="{49A62672-F020-41E0-BC3C-AC0C8F025044}"/>
                </a:ext>
              </a:extLst>
            </p:cNvPr>
            <p:cNvSpPr/>
            <p:nvPr/>
          </p:nvSpPr>
          <p:spPr>
            <a:xfrm>
              <a:off x="5516592" y="3882702"/>
              <a:ext cx="2344789" cy="6939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rgbClr val="034B64"/>
                  </a:solidFill>
                  <a:latin typeface="Century Gothic" panose="020B0502020202020204" pitchFamily="34" charset="0"/>
                  <a:cs typeface="Segoe UI" panose="020B0502040204020203" pitchFamily="34" charset="0"/>
                </a:rPr>
                <a:t>…</a:t>
              </a:r>
              <a:r>
                <a:rPr lang="en-GB" sz="1800" dirty="0">
                  <a:solidFill>
                    <a:srgbClr val="034B64"/>
                  </a:solidFill>
                  <a:latin typeface="Century Gothic" panose="020B0502020202020204" pitchFamily="34" charset="0"/>
                  <a:cs typeface="Segoe UI" panose="020B0502040204020203" pitchFamily="34" charset="0"/>
                </a:rPr>
                <a:t> </a:t>
              </a:r>
              <a:r>
                <a:rPr lang="am-ET" sz="1800" dirty="0">
                  <a:solidFill>
                    <a:srgbClr val="034B64"/>
                  </a:solidFill>
                  <a:latin typeface="Century Gothic" panose="020B0502020202020204" pitchFamily="34" charset="0"/>
                  <a:cs typeface="Segoe UI" panose="020B0502040204020203" pitchFamily="34" charset="0"/>
                </a:rPr>
                <a:t>ከ15 በመቶ የሚሆኑ ዜጎች ከድህነት እንዲላቀቁ </a:t>
              </a:r>
              <a:r>
                <a:rPr lang="am-ET" sz="1800" dirty="0" smtClean="0">
                  <a:solidFill>
                    <a:srgbClr val="034B64"/>
                  </a:solidFill>
                  <a:latin typeface="Century Gothic" panose="020B0502020202020204" pitchFamily="34" charset="0"/>
                  <a:cs typeface="Segoe UI" panose="020B0502040204020203" pitchFamily="34" charset="0"/>
                </a:rPr>
                <a:t>ማድረግ</a:t>
              </a:r>
              <a:r>
                <a:rPr lang="en-US" sz="1800" dirty="0" smtClean="0">
                  <a:solidFill>
                    <a:srgbClr val="034B64"/>
                  </a:solidFill>
                  <a:latin typeface="Century Gothic" panose="020B0502020202020204" pitchFamily="34" charset="0"/>
                  <a:cs typeface="Segoe UI" panose="020B0502040204020203" pitchFamily="34" charset="0"/>
                </a:rPr>
                <a:t> ተች</a:t>
              </a:r>
              <a:r>
                <a:rPr lang="am-ET" sz="1800" dirty="0" smtClean="0">
                  <a:solidFill>
                    <a:srgbClr val="034B64"/>
                  </a:solidFill>
                  <a:latin typeface="Century Gothic" panose="020B0502020202020204" pitchFamily="34" charset="0"/>
                  <a:cs typeface="Segoe UI" panose="020B0502040204020203" pitchFamily="34" charset="0"/>
                </a:rPr>
                <a:t>ሏ</a:t>
              </a:r>
              <a:r>
                <a:rPr lang="en-US" sz="1800" dirty="0" smtClean="0">
                  <a:solidFill>
                    <a:srgbClr val="034B64"/>
                  </a:solidFill>
                  <a:latin typeface="Century Gothic" panose="020B0502020202020204" pitchFamily="34" charset="0"/>
                  <a:cs typeface="Segoe UI" panose="020B0502040204020203" pitchFamily="34" charset="0"/>
                </a:rPr>
                <a:t>ል፡፡</a:t>
              </a:r>
              <a:endParaRPr lang="en-GB" sz="1800" dirty="0">
                <a:solidFill>
                  <a:srgbClr val="034B64"/>
                </a:solidFill>
                <a:latin typeface="Century Gothic" panose="020B0502020202020204" pitchFamily="34" charset="0"/>
                <a:cs typeface="Segoe UI" panose="020B0502040204020203" pitchFamily="34" charset="0"/>
              </a:endParaRPr>
            </a:p>
          </p:txBody>
        </p:sp>
      </p:grpSp>
      <p:sp>
        <p:nvSpPr>
          <p:cNvPr id="34" name="TextBox 33">
            <a:extLst>
              <a:ext uri="{FF2B5EF4-FFF2-40B4-BE49-F238E27FC236}">
                <a16:creationId xmlns="" xmlns:a16="http://schemas.microsoft.com/office/drawing/2014/main" id="{1A1D00A9-11C0-412B-9367-B5F4C54DFAA3}"/>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a:t>
            </a:r>
          </a:p>
        </p:txBody>
      </p:sp>
      <p:grpSp>
        <p:nvGrpSpPr>
          <p:cNvPr id="5" name="Group 4">
            <a:extLst>
              <a:ext uri="{FF2B5EF4-FFF2-40B4-BE49-F238E27FC236}">
                <a16:creationId xmlns="" xmlns:a16="http://schemas.microsoft.com/office/drawing/2014/main" id="{966ECF0F-876B-40A8-A42D-387737776818}"/>
              </a:ext>
            </a:extLst>
          </p:cNvPr>
          <p:cNvGrpSpPr/>
          <p:nvPr/>
        </p:nvGrpSpPr>
        <p:grpSpPr>
          <a:xfrm>
            <a:off x="8563755" y="318903"/>
            <a:ext cx="420428" cy="366088"/>
            <a:chOff x="8563755" y="318903"/>
            <a:chExt cx="420428" cy="366088"/>
          </a:xfrm>
        </p:grpSpPr>
        <p:sp>
          <p:nvSpPr>
            <p:cNvPr id="79" name="Rectangle: Rounded Corners 10">
              <a:extLst>
                <a:ext uri="{FF2B5EF4-FFF2-40B4-BE49-F238E27FC236}">
                  <a16:creationId xmlns="" xmlns:a16="http://schemas.microsoft.com/office/drawing/2014/main" id="{3C511590-ED4B-4B15-954D-57F9DDE11400}"/>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0" name="Rectangle: Rounded Corners 11">
              <a:extLst>
                <a:ext uri="{FF2B5EF4-FFF2-40B4-BE49-F238E27FC236}">
                  <a16:creationId xmlns="" xmlns:a16="http://schemas.microsoft.com/office/drawing/2014/main" id="{DD3A3D9E-91B1-4B18-9F45-B2B7C8AA66F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4" name="Group 3">
              <a:extLst>
                <a:ext uri="{FF2B5EF4-FFF2-40B4-BE49-F238E27FC236}">
                  <a16:creationId xmlns="" xmlns:a16="http://schemas.microsoft.com/office/drawing/2014/main" id="{B7A488C2-2EBD-4DF2-89E9-2842D66211D8}"/>
                </a:ext>
              </a:extLst>
            </p:cNvPr>
            <p:cNvGrpSpPr/>
            <p:nvPr/>
          </p:nvGrpSpPr>
          <p:grpSpPr>
            <a:xfrm>
              <a:off x="8714857" y="397446"/>
              <a:ext cx="161086" cy="177650"/>
              <a:chOff x="5558784" y="5887935"/>
              <a:chExt cx="235848" cy="260097"/>
            </a:xfrm>
          </p:grpSpPr>
          <p:sp>
            <p:nvSpPr>
              <p:cNvPr id="39" name="Star: 5 Points 38">
                <a:extLst>
                  <a:ext uri="{FF2B5EF4-FFF2-40B4-BE49-F238E27FC236}">
                    <a16:creationId xmlns="" xmlns:a16="http://schemas.microsoft.com/office/drawing/2014/main" id="{CFDDD147-8D2C-4164-8085-33B6972A496D}"/>
                  </a:ext>
                </a:extLst>
              </p:cNvPr>
              <p:cNvSpPr/>
              <p:nvPr/>
            </p:nvSpPr>
            <p:spPr>
              <a:xfrm>
                <a:off x="5628473" y="5887935"/>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8" name="Group 57">
                <a:extLst>
                  <a:ext uri="{FF2B5EF4-FFF2-40B4-BE49-F238E27FC236}">
                    <a16:creationId xmlns="" xmlns:a16="http://schemas.microsoft.com/office/drawing/2014/main" id="{B7953723-DC28-4C73-B264-60D0B5C1962D}"/>
                  </a:ext>
                </a:extLst>
              </p:cNvPr>
              <p:cNvGrpSpPr/>
              <p:nvPr/>
            </p:nvGrpSpPr>
            <p:grpSpPr>
              <a:xfrm>
                <a:off x="5558784" y="6043460"/>
                <a:ext cx="235848" cy="104572"/>
                <a:chOff x="1619250" y="2867025"/>
                <a:chExt cx="3500438" cy="2749551"/>
              </a:xfrm>
              <a:solidFill>
                <a:schemeClr val="bg1"/>
              </a:solidFill>
            </p:grpSpPr>
            <p:sp>
              <p:nvSpPr>
                <p:cNvPr id="59" name="Freeform 6">
                  <a:extLst>
                    <a:ext uri="{FF2B5EF4-FFF2-40B4-BE49-F238E27FC236}">
                      <a16:creationId xmlns="" xmlns:a16="http://schemas.microsoft.com/office/drawing/2014/main" id="{1B0D4851-BEA5-4EC9-A194-39CCB539BCC2}"/>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0" name="Freeform 7">
                  <a:extLst>
                    <a:ext uri="{FF2B5EF4-FFF2-40B4-BE49-F238E27FC236}">
                      <a16:creationId xmlns="" xmlns:a16="http://schemas.microsoft.com/office/drawing/2014/main" id="{CDA7101C-3C4E-43AD-98B0-1F102B229E64}"/>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1" name="Freeform 8">
                  <a:extLst>
                    <a:ext uri="{FF2B5EF4-FFF2-40B4-BE49-F238E27FC236}">
                      <a16:creationId xmlns="" xmlns:a16="http://schemas.microsoft.com/office/drawing/2014/main" id="{48440829-CCDC-487A-85C2-4B3A5D2E274C}"/>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2" name="Freeform 9">
                  <a:extLst>
                    <a:ext uri="{FF2B5EF4-FFF2-40B4-BE49-F238E27FC236}">
                      <a16:creationId xmlns="" xmlns:a16="http://schemas.microsoft.com/office/drawing/2014/main" id="{489D7DF8-70FB-4576-B352-86972F9D210D}"/>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3" name="Freeform 10">
                  <a:extLst>
                    <a:ext uri="{FF2B5EF4-FFF2-40B4-BE49-F238E27FC236}">
                      <a16:creationId xmlns="" xmlns:a16="http://schemas.microsoft.com/office/drawing/2014/main" id="{A49ABBF6-EA35-444E-B76E-A1D204672077}"/>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4" name="Freeform 11">
                  <a:extLst>
                    <a:ext uri="{FF2B5EF4-FFF2-40B4-BE49-F238E27FC236}">
                      <a16:creationId xmlns="" xmlns:a16="http://schemas.microsoft.com/office/drawing/2014/main" id="{B7E52D2F-0832-4D66-9637-372803FBFD37}"/>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5" name="Freeform 12">
                  <a:extLst>
                    <a:ext uri="{FF2B5EF4-FFF2-40B4-BE49-F238E27FC236}">
                      <a16:creationId xmlns="" xmlns:a16="http://schemas.microsoft.com/office/drawing/2014/main" id="{62D3025C-E227-415F-ACB6-C14412FDF599}"/>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6" name="Freeform 13">
                  <a:extLst>
                    <a:ext uri="{FF2B5EF4-FFF2-40B4-BE49-F238E27FC236}">
                      <a16:creationId xmlns="" xmlns:a16="http://schemas.microsoft.com/office/drawing/2014/main" id="{3650750A-494C-4977-A44D-FAC72C2B47D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Tree>
    <p:extLst>
      <p:ext uri="{BB962C8B-B14F-4D97-AF65-F5344CB8AC3E}">
        <p14:creationId xmlns:p14="http://schemas.microsoft.com/office/powerpoint/2010/main" val="3046037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2000" b="1" dirty="0">
                <a:solidFill>
                  <a:srgbClr val="FFFFFF"/>
                </a:solidFill>
                <a:latin typeface="Century Gothic" panose="020B0502020202020204" pitchFamily="34" charset="0"/>
                <a:cs typeface="Segoe UI" panose="020B0502040204020203" pitchFamily="34" charset="0"/>
                <a:sym typeface="Barlow"/>
              </a:rPr>
              <a:t>… </a:t>
            </a:r>
            <a:r>
              <a:rPr lang="en-GB" sz="2000" b="1" dirty="0" smtClean="0">
                <a:solidFill>
                  <a:srgbClr val="FFFFFF"/>
                </a:solidFill>
                <a:latin typeface="Nyala" pitchFamily="2" charset="0"/>
                <a:cs typeface="Segoe UI" panose="020B0502040204020203" pitchFamily="34" charset="0"/>
                <a:sym typeface="Barlow"/>
              </a:rPr>
              <a:t>በተጨማሪም  </a:t>
            </a:r>
            <a:r>
              <a:rPr lang="cy-GB" sz="2000" b="1" dirty="0" smtClean="0">
                <a:solidFill>
                  <a:srgbClr val="FFFFFF"/>
                </a:solidFill>
                <a:latin typeface="Nyala" pitchFamily="2" charset="0"/>
                <a:cs typeface="Segoe UI" panose="020B0502040204020203" pitchFamily="34" charset="0"/>
              </a:rPr>
              <a:t>ከሰው </a:t>
            </a:r>
            <a:r>
              <a:rPr lang="cy-GB" sz="2000" b="1" dirty="0">
                <a:solidFill>
                  <a:srgbClr val="FFFFFF"/>
                </a:solidFill>
                <a:latin typeface="Nyala" pitchFamily="2" charset="0"/>
                <a:cs typeface="Segoe UI" panose="020B0502040204020203" pitchFamily="34" charset="0"/>
              </a:rPr>
              <a:t>ኃይል </a:t>
            </a:r>
            <a:r>
              <a:rPr lang="cy-GB" sz="2000" b="1" dirty="0" smtClean="0">
                <a:solidFill>
                  <a:srgbClr val="FFFFFF"/>
                </a:solidFill>
                <a:latin typeface="Nyala" pitchFamily="2" charset="0"/>
                <a:cs typeface="Segoe UI" panose="020B0502040204020203" pitchFamily="34" charset="0"/>
              </a:rPr>
              <a:t>ልማት እና መሰረታዊ  አገልግሎቶችን  ከማስፋፋት አንጻር</a:t>
            </a:r>
            <a:r>
              <a:rPr lang="cy-GB" sz="2000" b="1" dirty="0" smtClean="0">
                <a:solidFill>
                  <a:srgbClr val="000000"/>
                </a:solidFill>
                <a:latin typeface="Nyala" pitchFamily="2" charset="0"/>
                <a:ea typeface="Arial"/>
                <a:cs typeface="Arial"/>
              </a:rPr>
              <a:t> </a:t>
            </a:r>
            <a:endParaRPr lang="en-GB" sz="2000" b="1" dirty="0">
              <a:solidFill>
                <a:srgbClr val="FFFFFF"/>
              </a:solidFill>
              <a:latin typeface="Century Gothic" panose="020B0502020202020204" pitchFamily="34" charset="0"/>
              <a:cs typeface="Segoe UI" panose="020B0502040204020203" pitchFamily="34" charset="0"/>
              <a:sym typeface="Barlow"/>
            </a:endParaRPr>
          </a:p>
        </p:txBody>
      </p:sp>
      <p:graphicFrame>
        <p:nvGraphicFramePr>
          <p:cNvPr id="36" name="Chart 35">
            <a:extLst>
              <a:ext uri="{FF2B5EF4-FFF2-40B4-BE49-F238E27FC236}">
                <a16:creationId xmlns="" xmlns:a16="http://schemas.microsoft.com/office/drawing/2014/main" id="{92B90A5A-C0B4-4942-905B-19C791AA0D12}"/>
              </a:ext>
            </a:extLst>
          </p:cNvPr>
          <p:cNvGraphicFramePr>
            <a:graphicFrameLocks/>
          </p:cNvGraphicFramePr>
          <p:nvPr>
            <p:extLst>
              <p:ext uri="{D42A27DB-BD31-4B8C-83A1-F6EECF244321}">
                <p14:modId xmlns:p14="http://schemas.microsoft.com/office/powerpoint/2010/main" val="4158101630"/>
              </p:ext>
            </p:extLst>
          </p:nvPr>
        </p:nvGraphicFramePr>
        <p:xfrm>
          <a:off x="904775" y="931469"/>
          <a:ext cx="3754238" cy="322955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 xmlns:a16="http://schemas.microsoft.com/office/drawing/2014/main" id="{E792E29B-4FEC-4F0B-93EF-8675F29A5C5F}"/>
              </a:ext>
            </a:extLst>
          </p:cNvPr>
          <p:cNvGrpSpPr/>
          <p:nvPr/>
        </p:nvGrpSpPr>
        <p:grpSpPr>
          <a:xfrm>
            <a:off x="1231352" y="3749211"/>
            <a:ext cx="3340649" cy="1101801"/>
            <a:chOff x="1072659" y="3749211"/>
            <a:chExt cx="3431058" cy="1101801"/>
          </a:xfrm>
        </p:grpSpPr>
        <p:grpSp>
          <p:nvGrpSpPr>
            <p:cNvPr id="69" name="Group 68">
              <a:extLst>
                <a:ext uri="{FF2B5EF4-FFF2-40B4-BE49-F238E27FC236}">
                  <a16:creationId xmlns="" xmlns:a16="http://schemas.microsoft.com/office/drawing/2014/main" id="{BC6A9355-1B4A-4AB4-9EE9-4CD775DAA9AA}"/>
                </a:ext>
              </a:extLst>
            </p:cNvPr>
            <p:cNvGrpSpPr/>
            <p:nvPr/>
          </p:nvGrpSpPr>
          <p:grpSpPr>
            <a:xfrm>
              <a:off x="1072659" y="3749211"/>
              <a:ext cx="3431057" cy="1101801"/>
              <a:chOff x="1188159" y="3794357"/>
              <a:chExt cx="3431057" cy="1101801"/>
            </a:xfrm>
          </p:grpSpPr>
          <p:sp>
            <p:nvSpPr>
              <p:cNvPr id="58" name="Rectangle 57">
                <a:extLst>
                  <a:ext uri="{FF2B5EF4-FFF2-40B4-BE49-F238E27FC236}">
                    <a16:creationId xmlns="" xmlns:a16="http://schemas.microsoft.com/office/drawing/2014/main" id="{58E92A92-07C3-4CA2-A262-C32C69F5763A}"/>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66" name="Group 65">
                <a:extLst>
                  <a:ext uri="{FF2B5EF4-FFF2-40B4-BE49-F238E27FC236}">
                    <a16:creationId xmlns="" xmlns:a16="http://schemas.microsoft.com/office/drawing/2014/main" id="{5F7EE227-C078-403C-9A66-1AF3665AECFF}"/>
                  </a:ext>
                </a:extLst>
              </p:cNvPr>
              <p:cNvGrpSpPr/>
              <p:nvPr/>
            </p:nvGrpSpPr>
            <p:grpSpPr>
              <a:xfrm>
                <a:off x="1188159" y="4748337"/>
                <a:ext cx="3431057" cy="147821"/>
                <a:chOff x="1147860" y="4857258"/>
                <a:chExt cx="4151574" cy="178863"/>
              </a:xfrm>
            </p:grpSpPr>
            <p:cxnSp>
              <p:nvCxnSpPr>
                <p:cNvPr id="64" name="Straight Connector 63">
                  <a:extLst>
                    <a:ext uri="{FF2B5EF4-FFF2-40B4-BE49-F238E27FC236}">
                      <a16:creationId xmlns="" xmlns:a16="http://schemas.microsoft.com/office/drawing/2014/main" id="{5B9DF71A-6680-48B4-9640-9C43C6B35E24}"/>
                    </a:ext>
                  </a:extLst>
                </p:cNvPr>
                <p:cNvCxnSpPr>
                  <a:cxnSpLocks/>
                </p:cNvCxnSpPr>
                <p:nvPr/>
              </p:nvCxnSpPr>
              <p:spPr>
                <a:xfrm flipH="1">
                  <a:off x="1147860" y="4945688"/>
                  <a:ext cx="4151574"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 xmlns:a16="http://schemas.microsoft.com/office/drawing/2014/main" id="{32885DE8-D29A-4226-BBAD-54DE726A3766}"/>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82" name="Rectangle: Rounded Corners 81">
              <a:extLst>
                <a:ext uri="{FF2B5EF4-FFF2-40B4-BE49-F238E27FC236}">
                  <a16:creationId xmlns="" xmlns:a16="http://schemas.microsoft.com/office/drawing/2014/main" id="{589C3A43-F113-4753-97CB-4A56B9416CBB}"/>
                </a:ext>
              </a:extLst>
            </p:cNvPr>
            <p:cNvSpPr/>
            <p:nvPr/>
          </p:nvSpPr>
          <p:spPr>
            <a:xfrm>
              <a:off x="1072660" y="3749211"/>
              <a:ext cx="3431057" cy="9813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rgbClr val="034B64"/>
                  </a:solidFill>
                  <a:latin typeface="Nyala" pitchFamily="2" charset="0"/>
                  <a:cs typeface="Segoe UI" panose="020B0502040204020203" pitchFamily="34" charset="0"/>
                </a:rPr>
                <a:t>ከትምህርት ተደራሽነት እንዲሁም የጤና ሁኔታን ከማሻሻል አንጻር ከፍተኛ ለውጥ ማስመዝገብ ተች</a:t>
              </a:r>
              <a:r>
                <a:rPr lang="am-ET" sz="1800" dirty="0" smtClean="0">
                  <a:solidFill>
                    <a:srgbClr val="034B64"/>
                  </a:solidFill>
                  <a:latin typeface="Nyala" pitchFamily="2" charset="0"/>
                  <a:cs typeface="Segoe UI" panose="020B0502040204020203" pitchFamily="34" charset="0"/>
                </a:rPr>
                <a:t>ሏ</a:t>
              </a:r>
              <a:r>
                <a:rPr lang="en-US" sz="1800" dirty="0">
                  <a:solidFill>
                    <a:srgbClr val="034B64"/>
                  </a:solidFill>
                  <a:latin typeface="Nyala" pitchFamily="2" charset="0"/>
                  <a:cs typeface="Segoe UI" panose="020B0502040204020203" pitchFamily="34" charset="0"/>
                </a:rPr>
                <a:t>ል</a:t>
              </a:r>
              <a:r>
                <a:rPr lang="en-GB" sz="1800" dirty="0" smtClean="0">
                  <a:solidFill>
                    <a:srgbClr val="034B64"/>
                  </a:solidFill>
                  <a:latin typeface="Century Gothic" panose="020B0502020202020204" pitchFamily="34" charset="0"/>
                  <a:cs typeface="Segoe UI" panose="020B0502040204020203" pitchFamily="34" charset="0"/>
                </a:rPr>
                <a:t>…</a:t>
              </a:r>
              <a:endParaRPr lang="en-GB" sz="1800" dirty="0">
                <a:solidFill>
                  <a:srgbClr val="034B64"/>
                </a:solidFill>
                <a:latin typeface="Century Gothic" panose="020B0502020202020204" pitchFamily="34" charset="0"/>
                <a:cs typeface="Segoe UI" panose="020B0502040204020203" pitchFamily="34" charset="0"/>
              </a:endParaRPr>
            </a:p>
          </p:txBody>
        </p:sp>
      </p:grpSp>
      <p:graphicFrame>
        <p:nvGraphicFramePr>
          <p:cNvPr id="37" name="Chart 36">
            <a:extLst>
              <a:ext uri="{FF2B5EF4-FFF2-40B4-BE49-F238E27FC236}">
                <a16:creationId xmlns="" xmlns:a16="http://schemas.microsoft.com/office/drawing/2014/main" id="{A353D92D-99E2-4664-A91F-401EBECFB2EF}"/>
              </a:ext>
            </a:extLst>
          </p:cNvPr>
          <p:cNvGraphicFramePr>
            <a:graphicFrameLocks/>
          </p:cNvGraphicFramePr>
          <p:nvPr>
            <p:extLst>
              <p:ext uri="{D42A27DB-BD31-4B8C-83A1-F6EECF244321}">
                <p14:modId xmlns:p14="http://schemas.microsoft.com/office/powerpoint/2010/main" val="3398898575"/>
              </p:ext>
            </p:extLst>
          </p:nvPr>
        </p:nvGraphicFramePr>
        <p:xfrm>
          <a:off x="4881282" y="835537"/>
          <a:ext cx="3813737" cy="2927500"/>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a:extLst>
              <a:ext uri="{FF2B5EF4-FFF2-40B4-BE49-F238E27FC236}">
                <a16:creationId xmlns="" xmlns:a16="http://schemas.microsoft.com/office/drawing/2014/main" id="{AE8D8FC4-17D6-4569-B9E9-CE2CCA9A3A47}"/>
              </a:ext>
            </a:extLst>
          </p:cNvPr>
          <p:cNvGrpSpPr/>
          <p:nvPr/>
        </p:nvGrpSpPr>
        <p:grpSpPr>
          <a:xfrm>
            <a:off x="5034015" y="3749211"/>
            <a:ext cx="3379236" cy="1101801"/>
            <a:chOff x="5034015" y="3749211"/>
            <a:chExt cx="3379236" cy="1101801"/>
          </a:xfrm>
        </p:grpSpPr>
        <p:grpSp>
          <p:nvGrpSpPr>
            <p:cNvPr id="109" name="Group 108">
              <a:extLst>
                <a:ext uri="{FF2B5EF4-FFF2-40B4-BE49-F238E27FC236}">
                  <a16:creationId xmlns="" xmlns:a16="http://schemas.microsoft.com/office/drawing/2014/main" id="{7C704AD7-F915-4626-A633-0AD6CA6F3D29}"/>
                </a:ext>
              </a:extLst>
            </p:cNvPr>
            <p:cNvGrpSpPr/>
            <p:nvPr/>
          </p:nvGrpSpPr>
          <p:grpSpPr>
            <a:xfrm>
              <a:off x="5034015" y="3749211"/>
              <a:ext cx="3309946" cy="1101801"/>
              <a:chOff x="1188159" y="3794357"/>
              <a:chExt cx="3431057" cy="1101801"/>
            </a:xfrm>
          </p:grpSpPr>
          <p:sp>
            <p:nvSpPr>
              <p:cNvPr id="110" name="Rectangle 109">
                <a:extLst>
                  <a:ext uri="{FF2B5EF4-FFF2-40B4-BE49-F238E27FC236}">
                    <a16:creationId xmlns="" xmlns:a16="http://schemas.microsoft.com/office/drawing/2014/main" id="{AC6F2FB9-9CFF-4C1A-9EEA-1028E5CA59CC}"/>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111" name="Group 110">
                <a:extLst>
                  <a:ext uri="{FF2B5EF4-FFF2-40B4-BE49-F238E27FC236}">
                    <a16:creationId xmlns="" xmlns:a16="http://schemas.microsoft.com/office/drawing/2014/main" id="{23783132-CD67-4166-B9F4-0C8DC37DF79A}"/>
                  </a:ext>
                </a:extLst>
              </p:cNvPr>
              <p:cNvGrpSpPr/>
              <p:nvPr/>
            </p:nvGrpSpPr>
            <p:grpSpPr>
              <a:xfrm>
                <a:off x="1188159" y="4748337"/>
                <a:ext cx="3431057" cy="147821"/>
                <a:chOff x="1147860" y="4857258"/>
                <a:chExt cx="4151574" cy="178863"/>
              </a:xfrm>
            </p:grpSpPr>
            <p:cxnSp>
              <p:nvCxnSpPr>
                <p:cNvPr id="112" name="Straight Connector 111">
                  <a:extLst>
                    <a:ext uri="{FF2B5EF4-FFF2-40B4-BE49-F238E27FC236}">
                      <a16:creationId xmlns="" xmlns:a16="http://schemas.microsoft.com/office/drawing/2014/main" id="{4007840D-B610-482F-A84C-4F2CE13CA7E3}"/>
                    </a:ext>
                  </a:extLst>
                </p:cNvPr>
                <p:cNvCxnSpPr>
                  <a:cxnSpLocks/>
                </p:cNvCxnSpPr>
                <p:nvPr/>
              </p:nvCxnSpPr>
              <p:spPr>
                <a:xfrm flipH="1">
                  <a:off x="1147860" y="4945688"/>
                  <a:ext cx="4151574"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 xmlns:a16="http://schemas.microsoft.com/office/drawing/2014/main" id="{3256A2AD-4863-412F-85A6-C26E2C4342EE}"/>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14" name="Rectangle: Rounded Corners 113">
              <a:extLst>
                <a:ext uri="{FF2B5EF4-FFF2-40B4-BE49-F238E27FC236}">
                  <a16:creationId xmlns="" xmlns:a16="http://schemas.microsoft.com/office/drawing/2014/main" id="{739B0EBA-CD2F-457A-B58E-BD1B9F44E0D0}"/>
                </a:ext>
              </a:extLst>
            </p:cNvPr>
            <p:cNvSpPr/>
            <p:nvPr/>
          </p:nvSpPr>
          <p:spPr>
            <a:xfrm>
              <a:off x="5034015" y="3749211"/>
              <a:ext cx="3379236" cy="10270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rgbClr val="034B64"/>
                  </a:solidFill>
                  <a:latin typeface="Century Gothic" panose="020B0502020202020204" pitchFamily="34" charset="0"/>
                  <a:cs typeface="Segoe UI" panose="020B0502040204020203" pitchFamily="34" charset="0"/>
                </a:rPr>
                <a:t>…ይህም </a:t>
              </a:r>
              <a:r>
                <a:rPr lang="en-US" sz="1800" dirty="0" smtClean="0">
                  <a:solidFill>
                    <a:srgbClr val="034B64"/>
                  </a:solidFill>
                  <a:latin typeface="Century Gothic" panose="020B0502020202020204" pitchFamily="34" charset="0"/>
                  <a:cs typeface="Segoe UI" panose="020B0502040204020203" pitchFamily="34" charset="0"/>
                </a:rPr>
                <a:t>በ</a:t>
              </a:r>
              <a:r>
                <a:rPr lang="am-ET" sz="1800" dirty="0" smtClean="0">
                  <a:solidFill>
                    <a:srgbClr val="034B64"/>
                  </a:solidFill>
                  <a:latin typeface="Century Gothic" panose="020B0502020202020204" pitchFamily="34" charset="0"/>
                  <a:cs typeface="Segoe UI" panose="020B0502040204020203" pitchFamily="34" charset="0"/>
                </a:rPr>
                <a:t>ኤሌክትሪክ ኃይል</a:t>
              </a:r>
              <a:r>
                <a:rPr lang="en-US" sz="1800" dirty="0">
                  <a:solidFill>
                    <a:srgbClr val="034B64"/>
                  </a:solidFill>
                  <a:latin typeface="Century Gothic" panose="020B0502020202020204" pitchFamily="34" charset="0"/>
                  <a:cs typeface="Segoe UI" panose="020B0502040204020203" pitchFamily="34" charset="0"/>
                </a:rPr>
                <a:t>ና</a:t>
              </a:r>
              <a:r>
                <a:rPr lang="am-ET" sz="1800" dirty="0" smtClean="0">
                  <a:solidFill>
                    <a:srgbClr val="034B64"/>
                  </a:solidFill>
                  <a:latin typeface="Century Gothic" panose="020B0502020202020204" pitchFamily="34" charset="0"/>
                  <a:cs typeface="Segoe UI" panose="020B0502040204020203" pitchFamily="34" charset="0"/>
                </a:rPr>
                <a:t> </a:t>
              </a:r>
              <a:r>
                <a:rPr lang="am-ET" sz="1800" dirty="0">
                  <a:solidFill>
                    <a:srgbClr val="034B64"/>
                  </a:solidFill>
                  <a:latin typeface="Century Gothic" panose="020B0502020202020204" pitchFamily="34" charset="0"/>
                  <a:cs typeface="Segoe UI" panose="020B0502040204020203" pitchFamily="34" charset="0"/>
                </a:rPr>
                <a:t>ንጹህ የመጠጥ </a:t>
              </a:r>
              <a:r>
                <a:rPr lang="am-ET" sz="1800" dirty="0" smtClean="0">
                  <a:solidFill>
                    <a:srgbClr val="034B64"/>
                  </a:solidFill>
                  <a:latin typeface="Century Gothic" panose="020B0502020202020204" pitchFamily="34" charset="0"/>
                  <a:cs typeface="Segoe UI" panose="020B0502040204020203" pitchFamily="34" charset="0"/>
                </a:rPr>
                <a:t>ውሃ</a:t>
              </a:r>
              <a:r>
                <a:rPr lang="en-US" sz="1800" dirty="0" smtClean="0">
                  <a:solidFill>
                    <a:srgbClr val="034B64"/>
                  </a:solidFill>
                  <a:latin typeface="Century Gothic" panose="020B0502020202020204" pitchFamily="34" charset="0"/>
                  <a:cs typeface="Segoe UI" panose="020B0502040204020203" pitchFamily="34" charset="0"/>
                </a:rPr>
                <a:t> አቅርቦት</a:t>
              </a:r>
              <a:r>
                <a:rPr lang="am-ET" sz="1800" dirty="0" smtClean="0">
                  <a:solidFill>
                    <a:srgbClr val="034B64"/>
                  </a:solidFill>
                  <a:latin typeface="Century Gothic" panose="020B0502020202020204" pitchFamily="34" charset="0"/>
                  <a:cs typeface="Segoe UI" panose="020B0502040204020203" pitchFamily="34" charset="0"/>
                </a:rPr>
                <a:t> </a:t>
              </a:r>
              <a:r>
                <a:rPr lang="am-ET" sz="1800" dirty="0">
                  <a:solidFill>
                    <a:srgbClr val="034B64"/>
                  </a:solidFill>
                  <a:latin typeface="Century Gothic" panose="020B0502020202020204" pitchFamily="34" charset="0"/>
                  <a:cs typeface="Segoe UI" panose="020B0502040204020203" pitchFamily="34" charset="0"/>
                </a:rPr>
                <a:t>እንዲሁም መንገድ </a:t>
              </a:r>
              <a:r>
                <a:rPr lang="am-ET" sz="1800" dirty="0" smtClean="0">
                  <a:solidFill>
                    <a:srgbClr val="034B64"/>
                  </a:solidFill>
                  <a:latin typeface="Century Gothic" panose="020B0502020202020204" pitchFamily="34" charset="0"/>
                  <a:cs typeface="Segoe UI" panose="020B0502040204020203" pitchFamily="34" charset="0"/>
                </a:rPr>
                <a:t>ተደራሽነት</a:t>
              </a:r>
              <a:r>
                <a:rPr lang="en-US" sz="1800" dirty="0" smtClean="0">
                  <a:solidFill>
                    <a:srgbClr val="034B64"/>
                  </a:solidFill>
                  <a:latin typeface="Century Gothic" panose="020B0502020202020204" pitchFamily="34" charset="0"/>
                  <a:cs typeface="Segoe UI" panose="020B0502040204020203" pitchFamily="34" charset="0"/>
                </a:rPr>
                <a:t> መሻሻል የታገዘ ነበር፡፡</a:t>
              </a:r>
              <a:endParaRPr lang="en-GB" sz="1800" dirty="0">
                <a:solidFill>
                  <a:srgbClr val="034B64"/>
                </a:solidFill>
                <a:latin typeface="Century Gothic" panose="020B0502020202020204" pitchFamily="34" charset="0"/>
                <a:cs typeface="Segoe UI" panose="020B0502040204020203" pitchFamily="34" charset="0"/>
              </a:endParaRPr>
            </a:p>
          </p:txBody>
        </p:sp>
      </p:grpSp>
      <p:sp>
        <p:nvSpPr>
          <p:cNvPr id="35" name="TextBox 34">
            <a:extLst>
              <a:ext uri="{FF2B5EF4-FFF2-40B4-BE49-F238E27FC236}">
                <a16:creationId xmlns="" xmlns:a16="http://schemas.microsoft.com/office/drawing/2014/main" id="{36D36072-F9F6-42A8-A202-3FF4A640166A}"/>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3</a:t>
            </a:r>
          </a:p>
        </p:txBody>
      </p:sp>
      <p:grpSp>
        <p:nvGrpSpPr>
          <p:cNvPr id="34" name="Group 33">
            <a:extLst>
              <a:ext uri="{FF2B5EF4-FFF2-40B4-BE49-F238E27FC236}">
                <a16:creationId xmlns="" xmlns:a16="http://schemas.microsoft.com/office/drawing/2014/main" id="{46F6F81E-542B-42F1-802C-B63DD051C407}"/>
              </a:ext>
            </a:extLst>
          </p:cNvPr>
          <p:cNvGrpSpPr/>
          <p:nvPr/>
        </p:nvGrpSpPr>
        <p:grpSpPr>
          <a:xfrm>
            <a:off x="8563755" y="318903"/>
            <a:ext cx="420428" cy="366088"/>
            <a:chOff x="8563755" y="318903"/>
            <a:chExt cx="420428" cy="366088"/>
          </a:xfrm>
        </p:grpSpPr>
        <p:sp>
          <p:nvSpPr>
            <p:cNvPr id="39" name="Rectangle: Rounded Corners 10">
              <a:extLst>
                <a:ext uri="{FF2B5EF4-FFF2-40B4-BE49-F238E27FC236}">
                  <a16:creationId xmlns="" xmlns:a16="http://schemas.microsoft.com/office/drawing/2014/main" id="{EDDBEE74-5D8D-4DC8-8AE4-BE7EE120C070}"/>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0" name="Rectangle: Rounded Corners 11">
              <a:extLst>
                <a:ext uri="{FF2B5EF4-FFF2-40B4-BE49-F238E27FC236}">
                  <a16:creationId xmlns="" xmlns:a16="http://schemas.microsoft.com/office/drawing/2014/main" id="{2C10FBFD-E4E2-4B92-BBCC-AB32D19F21B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41" name="Group 40">
              <a:extLst>
                <a:ext uri="{FF2B5EF4-FFF2-40B4-BE49-F238E27FC236}">
                  <a16:creationId xmlns="" xmlns:a16="http://schemas.microsoft.com/office/drawing/2014/main" id="{3E80BA4B-AB0F-47BB-AE44-5FA14201FD71}"/>
                </a:ext>
              </a:extLst>
            </p:cNvPr>
            <p:cNvGrpSpPr/>
            <p:nvPr/>
          </p:nvGrpSpPr>
          <p:grpSpPr>
            <a:xfrm>
              <a:off x="8714857" y="397446"/>
              <a:ext cx="161086" cy="177650"/>
              <a:chOff x="5558784" y="5887935"/>
              <a:chExt cx="235848" cy="260097"/>
            </a:xfrm>
          </p:grpSpPr>
          <p:sp>
            <p:nvSpPr>
              <p:cNvPr id="42" name="Star: 5 Points 41">
                <a:extLst>
                  <a:ext uri="{FF2B5EF4-FFF2-40B4-BE49-F238E27FC236}">
                    <a16:creationId xmlns="" xmlns:a16="http://schemas.microsoft.com/office/drawing/2014/main" id="{8E75E498-83B4-4397-9F70-F207B0F151F1}"/>
                  </a:ext>
                </a:extLst>
              </p:cNvPr>
              <p:cNvSpPr/>
              <p:nvPr/>
            </p:nvSpPr>
            <p:spPr>
              <a:xfrm>
                <a:off x="5628473" y="5887935"/>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3" name="Group 42">
                <a:extLst>
                  <a:ext uri="{FF2B5EF4-FFF2-40B4-BE49-F238E27FC236}">
                    <a16:creationId xmlns="" xmlns:a16="http://schemas.microsoft.com/office/drawing/2014/main" id="{D56C95DD-5454-48F2-B945-ED6D38D6954E}"/>
                  </a:ext>
                </a:extLst>
              </p:cNvPr>
              <p:cNvGrpSpPr/>
              <p:nvPr/>
            </p:nvGrpSpPr>
            <p:grpSpPr>
              <a:xfrm>
                <a:off x="5558784" y="6043460"/>
                <a:ext cx="235848" cy="104572"/>
                <a:chOff x="1619250" y="2867025"/>
                <a:chExt cx="3500438" cy="2749551"/>
              </a:xfrm>
              <a:solidFill>
                <a:schemeClr val="bg1"/>
              </a:solidFill>
            </p:grpSpPr>
            <p:sp>
              <p:nvSpPr>
                <p:cNvPr id="44" name="Freeform 6">
                  <a:extLst>
                    <a:ext uri="{FF2B5EF4-FFF2-40B4-BE49-F238E27FC236}">
                      <a16:creationId xmlns="" xmlns:a16="http://schemas.microsoft.com/office/drawing/2014/main" id="{CFCE2DF7-6994-4CC7-BB70-E19EB1065C50}"/>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9" name="Freeform 7">
                  <a:extLst>
                    <a:ext uri="{FF2B5EF4-FFF2-40B4-BE49-F238E27FC236}">
                      <a16:creationId xmlns="" xmlns:a16="http://schemas.microsoft.com/office/drawing/2014/main" id="{CDA44845-A845-49DB-97AB-8917DC2135B9}"/>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0" name="Freeform 8">
                  <a:extLst>
                    <a:ext uri="{FF2B5EF4-FFF2-40B4-BE49-F238E27FC236}">
                      <a16:creationId xmlns="" xmlns:a16="http://schemas.microsoft.com/office/drawing/2014/main" id="{A7D85EBD-DE7B-4195-84CC-805C784138F4}"/>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1" name="Freeform 9">
                  <a:extLst>
                    <a:ext uri="{FF2B5EF4-FFF2-40B4-BE49-F238E27FC236}">
                      <a16:creationId xmlns="" xmlns:a16="http://schemas.microsoft.com/office/drawing/2014/main" id="{ABF011C5-6249-4BE8-B1E8-0DA17150DD65}"/>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2" name="Freeform 10">
                  <a:extLst>
                    <a:ext uri="{FF2B5EF4-FFF2-40B4-BE49-F238E27FC236}">
                      <a16:creationId xmlns="" xmlns:a16="http://schemas.microsoft.com/office/drawing/2014/main" id="{9F0F0FB4-AB7B-4296-87C8-53396411AA1F}"/>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3" name="Freeform 11">
                  <a:extLst>
                    <a:ext uri="{FF2B5EF4-FFF2-40B4-BE49-F238E27FC236}">
                      <a16:creationId xmlns="" xmlns:a16="http://schemas.microsoft.com/office/drawing/2014/main" id="{DFE9929D-F3EE-427B-B1A0-1E2CE48AEBEB}"/>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7" name="Freeform 12">
                  <a:extLst>
                    <a:ext uri="{FF2B5EF4-FFF2-40B4-BE49-F238E27FC236}">
                      <a16:creationId xmlns="" xmlns:a16="http://schemas.microsoft.com/office/drawing/2014/main" id="{9FE63056-6455-465A-89FA-1E7E8A2CBC8C}"/>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8" name="Freeform 13">
                  <a:extLst>
                    <a:ext uri="{FF2B5EF4-FFF2-40B4-BE49-F238E27FC236}">
                      <a16:creationId xmlns="" xmlns:a16="http://schemas.microsoft.com/office/drawing/2014/main" id="{F58F1FA3-004F-4B05-B6DD-5364E674353B}"/>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Tree>
    <p:extLst>
      <p:ext uri="{BB962C8B-B14F-4D97-AF65-F5344CB8AC3E}">
        <p14:creationId xmlns:p14="http://schemas.microsoft.com/office/powerpoint/2010/main" val="3278898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a:extLst>
              <a:ext uri="{FF2B5EF4-FFF2-40B4-BE49-F238E27FC236}">
                <a16:creationId xmlns=""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 xmlns:a16="http://schemas.microsoft.com/office/drawing/2014/main" id="{36B80227-25D4-4D38-92A6-96FC6AAA9F13}"/>
              </a:ext>
            </a:extLst>
          </p:cNvPr>
          <p:cNvSpPr/>
          <p:nvPr/>
        </p:nvSpPr>
        <p:spPr>
          <a:xfrm>
            <a:off x="5071574" y="553315"/>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 xmlns:a16="http://schemas.microsoft.com/office/drawing/2014/main" id="{0FA3988A-41E2-488D-B2A6-26CFFD4229B3}"/>
              </a:ext>
            </a:extLst>
          </p:cNvPr>
          <p:cNvSpPr/>
          <p:nvPr/>
        </p:nvSpPr>
        <p:spPr>
          <a:xfrm>
            <a:off x="5071574" y="248681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 xmlns:a16="http://schemas.microsoft.com/office/drawing/2014/main" id="{EB74CBF5-25E0-4B09-A39A-28BE723C5887}"/>
              </a:ext>
            </a:extLst>
          </p:cNvPr>
          <p:cNvSpPr/>
          <p:nvPr/>
        </p:nvSpPr>
        <p:spPr>
          <a:xfrm>
            <a:off x="5071574" y="1787206"/>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 xmlns:a16="http://schemas.microsoft.com/office/drawing/2014/main" id="{4CCECA78-1C27-4F88-9E93-110A7903CA9D}"/>
              </a:ext>
            </a:extLst>
          </p:cNvPr>
          <p:cNvSpPr/>
          <p:nvPr/>
        </p:nvSpPr>
        <p:spPr>
          <a:xfrm>
            <a:off x="5071574" y="1124420"/>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 xmlns:a16="http://schemas.microsoft.com/office/drawing/2014/main" id="{52046504-3E3D-4951-89E4-8A88FAEBC5AD}"/>
              </a:ext>
            </a:extLst>
          </p:cNvPr>
          <p:cNvSpPr/>
          <p:nvPr/>
        </p:nvSpPr>
        <p:spPr>
          <a:xfrm rot="2653249">
            <a:off x="3478115" y="4094245"/>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 xmlns:a16="http://schemas.microsoft.com/office/drawing/2014/main" id="{39D5C577-982A-40A2-8181-014612201E77}"/>
              </a:ext>
            </a:extLst>
          </p:cNvPr>
          <p:cNvSpPr/>
          <p:nvPr/>
        </p:nvSpPr>
        <p:spPr>
          <a:xfrm rot="18900000">
            <a:off x="3672452" y="42122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 xmlns:a16="http://schemas.microsoft.com/office/drawing/2014/main" id="{F30E1E32-7FDA-4BA5-8657-ED669AD3CAB4}"/>
              </a:ext>
            </a:extLst>
          </p:cNvPr>
          <p:cNvSpPr/>
          <p:nvPr/>
        </p:nvSpPr>
        <p:spPr>
          <a:xfrm rot="18900000">
            <a:off x="3710451" y="42502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 xmlns:a16="http://schemas.microsoft.com/office/drawing/2014/main" id="{F45110CF-EE9C-4FA7-BAF6-AFD75BED9005}"/>
              </a:ext>
            </a:extLst>
          </p:cNvPr>
          <p:cNvSpPr/>
          <p:nvPr/>
        </p:nvSpPr>
        <p:spPr>
          <a:xfrm rot="18900000">
            <a:off x="3025136" y="9206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 xmlns:a16="http://schemas.microsoft.com/office/drawing/2014/main" id="{4ED0CC72-26D5-4BCE-BBB8-9DD499F4DDB9}"/>
              </a:ext>
            </a:extLst>
          </p:cNvPr>
          <p:cNvSpPr/>
          <p:nvPr/>
        </p:nvSpPr>
        <p:spPr>
          <a:xfrm rot="18900000">
            <a:off x="3063138" y="9586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 xmlns:a16="http://schemas.microsoft.com/office/drawing/2014/main" id="{70772C7C-09C9-463B-82C6-424327E8C066}"/>
              </a:ext>
            </a:extLst>
          </p:cNvPr>
          <p:cNvSpPr/>
          <p:nvPr/>
        </p:nvSpPr>
        <p:spPr>
          <a:xfrm>
            <a:off x="5284011" y="1039177"/>
            <a:ext cx="2888932"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የእስካሁኑ የኢኮኖሚ እድገት ሰኬቶች</a:t>
            </a:r>
          </a:p>
        </p:txBody>
      </p:sp>
      <p:sp>
        <p:nvSpPr>
          <p:cNvPr id="87" name="Rectangle 86">
            <a:extLst>
              <a:ext uri="{FF2B5EF4-FFF2-40B4-BE49-F238E27FC236}">
                <a16:creationId xmlns=""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 xmlns:a16="http://schemas.microsoft.com/office/drawing/2014/main" id="{CB26BA1A-CE76-4F0C-8640-6E67354749C7}"/>
              </a:ext>
            </a:extLst>
          </p:cNvPr>
          <p:cNvSpPr/>
          <p:nvPr/>
        </p:nvSpPr>
        <p:spPr>
          <a:xfrm rot="18900000">
            <a:off x="3672034" y="1590101"/>
            <a:ext cx="589589" cy="589589"/>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 xmlns:a16="http://schemas.microsoft.com/office/drawing/2014/main" id="{7E95E6D4-C3BB-449B-BF26-C86FB2207F2C}"/>
              </a:ext>
            </a:extLst>
          </p:cNvPr>
          <p:cNvSpPr/>
          <p:nvPr/>
        </p:nvSpPr>
        <p:spPr>
          <a:xfrm rot="18900000">
            <a:off x="3710035" y="1628103"/>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 xmlns:a16="http://schemas.microsoft.com/office/drawing/2014/main" id="{A515939D-171C-4AD3-9284-390CABB26AD6}"/>
              </a:ext>
            </a:extLst>
          </p:cNvPr>
          <p:cNvSpPr/>
          <p:nvPr/>
        </p:nvSpPr>
        <p:spPr>
          <a:xfrm rot="18900000">
            <a:off x="3028037" y="2264109"/>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 xmlns:a16="http://schemas.microsoft.com/office/drawing/2014/main" id="{ADF3B595-34D2-4736-953C-A7E29725ACAF}"/>
              </a:ext>
            </a:extLst>
          </p:cNvPr>
          <p:cNvSpPr/>
          <p:nvPr/>
        </p:nvSpPr>
        <p:spPr>
          <a:xfrm rot="18900000">
            <a:off x="3066041" y="2302111"/>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 xmlns:a16="http://schemas.microsoft.com/office/drawing/2014/main" id="{08FFBD50-BD53-4484-9674-5CEFBBF0860A}"/>
              </a:ext>
            </a:extLst>
          </p:cNvPr>
          <p:cNvSpPr/>
          <p:nvPr/>
        </p:nvSpPr>
        <p:spPr>
          <a:xfrm>
            <a:off x="5284011" y="2302541"/>
            <a:ext cx="3504486"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በኢኮኖሚ እድገቱ ቀጣይነት ላይ ማነቆ የሆኑ </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ተግዳሮቶች</a:t>
            </a:r>
          </a:p>
        </p:txBody>
      </p:sp>
      <p:sp>
        <p:nvSpPr>
          <p:cNvPr id="103" name="Rectangle 102">
            <a:extLst>
              <a:ext uri="{FF2B5EF4-FFF2-40B4-BE49-F238E27FC236}">
                <a16:creationId xmlns=""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 xmlns:a16="http://schemas.microsoft.com/office/drawing/2014/main" id="{A8E0418E-D60A-4A63-8BA3-9409C7DA1522}"/>
              </a:ext>
            </a:extLst>
          </p:cNvPr>
          <p:cNvSpPr/>
          <p:nvPr/>
        </p:nvSpPr>
        <p:spPr>
          <a:xfrm rot="18900000">
            <a:off x="3672452" y="2933598"/>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 xmlns:a16="http://schemas.microsoft.com/office/drawing/2014/main" id="{FBCCD442-8923-40E1-B051-2C982EFAF1A5}"/>
              </a:ext>
            </a:extLst>
          </p:cNvPr>
          <p:cNvSpPr/>
          <p:nvPr/>
        </p:nvSpPr>
        <p:spPr>
          <a:xfrm rot="18900000">
            <a:off x="3710451" y="297160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 xmlns:a16="http://schemas.microsoft.com/office/drawing/2014/main" id="{AF3A4124-6851-46C5-8F95-023A78714360}"/>
              </a:ext>
            </a:extLst>
          </p:cNvPr>
          <p:cNvSpPr/>
          <p:nvPr/>
        </p:nvSpPr>
        <p:spPr>
          <a:xfrm>
            <a:off x="5071574" y="3149601"/>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 xmlns:a16="http://schemas.microsoft.com/office/drawing/2014/main" id="{92611D9A-F7F5-404D-A7FF-7D68AE03975E}"/>
              </a:ext>
            </a:extLst>
          </p:cNvPr>
          <p:cNvSpPr/>
          <p:nvPr/>
        </p:nvSpPr>
        <p:spPr>
          <a:xfrm rot="18900000">
            <a:off x="3027741" y="359110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 xmlns:a16="http://schemas.microsoft.com/office/drawing/2014/main" id="{5B9AB4BB-0EF9-4577-BF58-C68160CDB09D}"/>
              </a:ext>
            </a:extLst>
          </p:cNvPr>
          <p:cNvSpPr/>
          <p:nvPr/>
        </p:nvSpPr>
        <p:spPr>
          <a:xfrm rot="18900000">
            <a:off x="3065743" y="3629105"/>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 xmlns:a16="http://schemas.microsoft.com/office/drawing/2014/main" id="{EC7C5E4D-D666-420C-B3FC-A5F3171C7A61}"/>
              </a:ext>
            </a:extLst>
          </p:cNvPr>
          <p:cNvSpPr txBox="1"/>
          <p:nvPr/>
        </p:nvSpPr>
        <p:spPr>
          <a:xfrm>
            <a:off x="1035110" y="2340917"/>
            <a:ext cx="1587264" cy="830997"/>
          </a:xfrm>
          <a:prstGeom prst="rect">
            <a:avLst/>
          </a:prstGeom>
          <a:noFill/>
        </p:spPr>
        <p:txBody>
          <a:bodyPr wrap="square" rtlCol="0">
            <a:spAutoFit/>
          </a:bodyPr>
          <a:lstStyle/>
          <a:p>
            <a:pPr algn="ctr" defTabSz="401820">
              <a:buClrTx/>
              <a:defRPr/>
            </a:pPr>
            <a:r>
              <a:rPr lang="am-ET"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የመግለጫው </a:t>
            </a:r>
            <a:r>
              <a:rPr lang="am-ET" sz="2400" b="1" kern="1200" dirty="0" smtClean="0">
                <a:solidFill>
                  <a:schemeClr val="bg2">
                    <a:lumMod val="75000"/>
                  </a:schemeClr>
                </a:solidFill>
                <a:latin typeface="Century Gothic" panose="020B0502020202020204" pitchFamily="34" charset="0"/>
                <a:ea typeface="Microsoft JhengHei UI Light" panose="020B0304030504040204" pitchFamily="34" charset="-120"/>
                <a:cs typeface="+mn-cs"/>
              </a:rPr>
              <a:t>ይዘት</a:t>
            </a:r>
            <a:endParaRPr lang="am-ET"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endParaRPr>
          </a:p>
        </p:txBody>
      </p:sp>
      <p:sp>
        <p:nvSpPr>
          <p:cNvPr id="126" name="Rectangle 125">
            <a:extLst>
              <a:ext uri="{FF2B5EF4-FFF2-40B4-BE49-F238E27FC236}">
                <a16:creationId xmlns="" xmlns:a16="http://schemas.microsoft.com/office/drawing/2014/main" id="{CFEF5BC7-E121-4C40-A045-E4F8A7CA2ABE}"/>
              </a:ext>
            </a:extLst>
          </p:cNvPr>
          <p:cNvSpPr/>
          <p:nvPr/>
        </p:nvSpPr>
        <p:spPr>
          <a:xfrm>
            <a:off x="5284011" y="1710366"/>
            <a:ext cx="2342308" cy="369332"/>
          </a:xfrm>
          <a:prstGeom prst="rect">
            <a:avLst/>
          </a:prstGeom>
        </p:spPr>
        <p:txBody>
          <a:bodyPr wrap="none">
            <a:spAutoFit/>
          </a:bodyPr>
          <a:lstStyle/>
          <a:p>
            <a:pPr defTabSz="685800">
              <a:buClrTx/>
              <a:defRPr/>
            </a:pPr>
            <a:r>
              <a:rPr lang="am-ET" sz="1800" b="1" kern="1200" dirty="0">
                <a:solidFill>
                  <a:srgbClr val="306E78"/>
                </a:solidFill>
                <a:latin typeface="Century Gothic" panose="020B0502020202020204" pitchFamily="34" charset="0"/>
                <a:ea typeface="+mn-ea"/>
                <a:cs typeface="+mn-cs"/>
              </a:rPr>
              <a:t>ለዕድገቱ መነሻ </a:t>
            </a:r>
            <a:r>
              <a:rPr lang="en-US" sz="1800" b="1" kern="1200" dirty="0" smtClean="0">
                <a:solidFill>
                  <a:srgbClr val="306E78"/>
                </a:solidFill>
                <a:latin typeface="Century Gothic" panose="020B0502020202020204" pitchFamily="34" charset="0"/>
                <a:ea typeface="+mn-ea"/>
                <a:cs typeface="+mn-cs"/>
              </a:rPr>
              <a:t> </a:t>
            </a:r>
            <a:r>
              <a:rPr lang="am-ET" sz="1800" b="1" kern="1200" dirty="0" smtClean="0">
                <a:solidFill>
                  <a:srgbClr val="306E78"/>
                </a:solidFill>
                <a:latin typeface="Century Gothic" panose="020B0502020202020204" pitchFamily="34" charset="0"/>
                <a:ea typeface="+mn-ea"/>
                <a:cs typeface="+mn-cs"/>
              </a:rPr>
              <a:t>የሆኑ </a:t>
            </a:r>
            <a:r>
              <a:rPr lang="am-ET" sz="1800" b="1" kern="1200" dirty="0">
                <a:solidFill>
                  <a:srgbClr val="306E78"/>
                </a:solidFill>
                <a:latin typeface="Century Gothic" panose="020B0502020202020204" pitchFamily="34" charset="0"/>
                <a:ea typeface="+mn-ea"/>
                <a:cs typeface="+mn-cs"/>
              </a:rPr>
              <a:t>ጉዳዮች</a:t>
            </a:r>
          </a:p>
        </p:txBody>
      </p:sp>
      <p:sp>
        <p:nvSpPr>
          <p:cNvPr id="127" name="Rectangle 126">
            <a:extLst>
              <a:ext uri="{FF2B5EF4-FFF2-40B4-BE49-F238E27FC236}">
                <a16:creationId xmlns="" xmlns:a16="http://schemas.microsoft.com/office/drawing/2014/main" id="{DAA6C8A7-35ED-49CB-93A4-465274089E32}"/>
              </a:ext>
            </a:extLst>
          </p:cNvPr>
          <p:cNvSpPr/>
          <p:nvPr/>
        </p:nvSpPr>
        <p:spPr>
          <a:xfrm>
            <a:off x="5284010" y="2994852"/>
            <a:ext cx="3528530"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ለዘላቂ ኢኮኖሚ ልማትና ሥራ ዕድል ፈጠራ </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በቀጣይ የሚተገበር የኢኮኖሚ ማሻሻያ አጀንዳ</a:t>
            </a:r>
          </a:p>
        </p:txBody>
      </p:sp>
      <p:sp>
        <p:nvSpPr>
          <p:cNvPr id="128" name="Rectangle 127">
            <a:extLst>
              <a:ext uri="{FF2B5EF4-FFF2-40B4-BE49-F238E27FC236}">
                <a16:creationId xmlns="" xmlns:a16="http://schemas.microsoft.com/office/drawing/2014/main" id="{7A5CB6D6-19CA-4F60-A7CF-71E43DE425D2}"/>
              </a:ext>
            </a:extLst>
          </p:cNvPr>
          <p:cNvSpPr/>
          <p:nvPr/>
        </p:nvSpPr>
        <p:spPr>
          <a:xfrm>
            <a:off x="5262085" y="3738119"/>
            <a:ext cx="3773790"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ሪፎርሙ እርምጃ የሚጠበቁ ውጤቶች/ፋይዳዎች</a:t>
            </a:r>
          </a:p>
        </p:txBody>
      </p:sp>
      <p:sp>
        <p:nvSpPr>
          <p:cNvPr id="129" name="Rectangle 128">
            <a:extLst>
              <a:ext uri="{FF2B5EF4-FFF2-40B4-BE49-F238E27FC236}">
                <a16:creationId xmlns="" xmlns:a16="http://schemas.microsoft.com/office/drawing/2014/main" id="{8F24A917-4EE3-40A7-9B0C-BEC4FDC0B678}"/>
              </a:ext>
            </a:extLst>
          </p:cNvPr>
          <p:cNvSpPr/>
          <p:nvPr/>
        </p:nvSpPr>
        <p:spPr>
          <a:xfrm>
            <a:off x="5284010" y="4350825"/>
            <a:ext cx="3687228" cy="646331"/>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ማሻሻያውን ተግባራዊ ለማድረግ የሚያስፈልገው</a:t>
            </a:r>
          </a:p>
          <a:p>
            <a:pPr defTabSz="685800">
              <a:buClrTx/>
              <a:defRPr/>
            </a:pPr>
            <a:r>
              <a:rPr lang="am-ET" sz="1800" b="1" kern="1200" dirty="0">
                <a:solidFill>
                  <a:schemeClr val="bg1">
                    <a:lumMod val="85000"/>
                  </a:schemeClr>
                </a:solidFill>
                <a:latin typeface="Century Gothic" panose="020B0502020202020204" pitchFamily="34" charset="0"/>
                <a:ea typeface="+mn-ea"/>
                <a:cs typeface="+mn-cs"/>
              </a:rPr>
              <a:t>ሀብትና ቀጣይ እርምጃዎች </a:t>
            </a:r>
          </a:p>
        </p:txBody>
      </p:sp>
      <p:sp>
        <p:nvSpPr>
          <p:cNvPr id="141" name="Oval 140">
            <a:extLst>
              <a:ext uri="{FF2B5EF4-FFF2-40B4-BE49-F238E27FC236}">
                <a16:creationId xmlns="" xmlns:a16="http://schemas.microsoft.com/office/drawing/2014/main" id="{C849E203-3F93-4F01-AC60-53107C7D9308}"/>
              </a:ext>
            </a:extLst>
          </p:cNvPr>
          <p:cNvSpPr/>
          <p:nvPr/>
        </p:nvSpPr>
        <p:spPr>
          <a:xfrm>
            <a:off x="5071574" y="3800503"/>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 xmlns:a16="http://schemas.microsoft.com/office/drawing/2014/main" id="{A8155208-A2A3-40FE-9478-C508FBDA7EFF}"/>
              </a:ext>
            </a:extLst>
          </p:cNvPr>
          <p:cNvSpPr/>
          <p:nvPr/>
        </p:nvSpPr>
        <p:spPr>
          <a:xfrm>
            <a:off x="5071572" y="443260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 xmlns:a16="http://schemas.microsoft.com/office/drawing/2014/main" id="{879DB6D4-6C1A-493C-9957-B388840298D6}"/>
              </a:ext>
            </a:extLst>
          </p:cNvPr>
          <p:cNvSpPr/>
          <p:nvPr/>
        </p:nvSpPr>
        <p:spPr>
          <a:xfrm rot="18900000">
            <a:off x="3700289" y="32345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 xmlns:a16="http://schemas.microsoft.com/office/drawing/2014/main" id="{1762E6FA-E744-41B0-80BA-1E7944B33477}"/>
              </a:ext>
            </a:extLst>
          </p:cNvPr>
          <p:cNvSpPr/>
          <p:nvPr/>
        </p:nvSpPr>
        <p:spPr>
          <a:xfrm rot="18900000">
            <a:off x="3738291" y="361456"/>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 xmlns:a16="http://schemas.microsoft.com/office/drawing/2014/main" id="{201686F9-CF83-44AE-BFDB-FA70D6A0437B}"/>
              </a:ext>
            </a:extLst>
          </p:cNvPr>
          <p:cNvSpPr/>
          <p:nvPr/>
        </p:nvSpPr>
        <p:spPr>
          <a:xfrm>
            <a:off x="5284011" y="476065"/>
            <a:ext cx="3318537" cy="369332"/>
          </a:xfrm>
          <a:prstGeom prst="rect">
            <a:avLst/>
          </a:prstGeom>
        </p:spPr>
        <p:txBody>
          <a:bodyPr wrap="none">
            <a:spAutoFit/>
          </a:bodyPr>
          <a:lstStyle/>
          <a:p>
            <a:pPr defTabSz="685800">
              <a:buClrTx/>
              <a:defRPr/>
            </a:pPr>
            <a:r>
              <a:rPr lang="am-ET" sz="1800" b="1" kern="1200" dirty="0">
                <a:solidFill>
                  <a:schemeClr val="bg1">
                    <a:lumMod val="85000"/>
                  </a:schemeClr>
                </a:solidFill>
                <a:latin typeface="Century Gothic" panose="020B0502020202020204" pitchFamily="34" charset="0"/>
                <a:ea typeface="+mn-ea"/>
                <a:cs typeface="+mn-cs"/>
              </a:rPr>
              <a:t>የኢኮኖሚ ማሻሻያው ያስፈለገበት </a:t>
            </a:r>
            <a:r>
              <a:rPr lang="am-ET" sz="1800" b="1" kern="1200" dirty="0" smtClean="0">
                <a:solidFill>
                  <a:schemeClr val="bg1">
                    <a:lumMod val="85000"/>
                  </a:schemeClr>
                </a:solidFill>
                <a:latin typeface="Century Gothic" panose="020B0502020202020204" pitchFamily="34" charset="0"/>
                <a:ea typeface="+mn-ea"/>
                <a:cs typeface="+mn-cs"/>
              </a:rPr>
              <a:t>ምክንያት</a:t>
            </a:r>
            <a:endParaRPr lang="am-ET" sz="1800" b="1" kern="1200" dirty="0">
              <a:solidFill>
                <a:schemeClr val="bg1">
                  <a:lumMod val="85000"/>
                </a:schemeClr>
              </a:solidFill>
              <a:latin typeface="Century Gothic" panose="020B0502020202020204" pitchFamily="34" charset="0"/>
              <a:ea typeface="+mn-ea"/>
              <a:cs typeface="+mn-cs"/>
            </a:endParaRPr>
          </a:p>
        </p:txBody>
      </p:sp>
      <p:sp>
        <p:nvSpPr>
          <p:cNvPr id="159" name="Freeform 64">
            <a:extLst>
              <a:ext uri="{FF2B5EF4-FFF2-40B4-BE49-F238E27FC236}">
                <a16:creationId xmlns=""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 xmlns:a16="http://schemas.microsoft.com/office/drawing/2014/main" id="{85DFD50F-20AC-4453-9B84-574D64A72203}"/>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119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 xmlns:a16="http://schemas.microsoft.com/office/drawing/2014/main" id="{10BE8FE9-B21B-445F-A540-EDAA5AA5CF53}"/>
              </a:ext>
            </a:extLst>
          </p:cNvPr>
          <p:cNvSpPr/>
          <p:nvPr/>
        </p:nvSpPr>
        <p:spPr>
          <a:xfrm>
            <a:off x="806824" y="122832"/>
            <a:ext cx="7606427"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US" sz="1800" b="1" dirty="0" smtClean="0">
                <a:solidFill>
                  <a:srgbClr val="FFFFFF"/>
                </a:solidFill>
                <a:latin typeface="Century Gothic" panose="020B0502020202020204" pitchFamily="34" charset="0"/>
                <a:cs typeface="Segoe UI" panose="020B0502040204020203" pitchFamily="34" charset="0"/>
                <a:sym typeface="Barlow"/>
              </a:rPr>
              <a:t>የ</a:t>
            </a:r>
            <a:r>
              <a:rPr lang="am-ET" sz="1800" b="1" dirty="0" smtClean="0">
                <a:solidFill>
                  <a:srgbClr val="FFFFFF"/>
                </a:solidFill>
                <a:latin typeface="Century Gothic" panose="020B0502020202020204" pitchFamily="34" charset="0"/>
                <a:cs typeface="Segoe UI" panose="020B0502040204020203" pitchFamily="34" charset="0"/>
                <a:sym typeface="Barlow"/>
              </a:rPr>
              <a:t>ተገኘው </a:t>
            </a:r>
            <a:r>
              <a:rPr lang="am-ET" sz="1800" b="1" dirty="0">
                <a:solidFill>
                  <a:srgbClr val="FFFFFF"/>
                </a:solidFill>
                <a:latin typeface="Century Gothic" panose="020B0502020202020204" pitchFamily="34" charset="0"/>
                <a:cs typeface="Segoe UI" panose="020B0502040204020203" pitchFamily="34" charset="0"/>
                <a:sym typeface="Barlow"/>
              </a:rPr>
              <a:t>የኢኮኖሚ </a:t>
            </a:r>
            <a:r>
              <a:rPr lang="en-US" sz="1800" b="1" dirty="0" smtClean="0">
                <a:solidFill>
                  <a:srgbClr val="FFFFFF"/>
                </a:solidFill>
                <a:latin typeface="Century Gothic" panose="020B0502020202020204" pitchFamily="34" charset="0"/>
                <a:cs typeface="Segoe UI" panose="020B0502040204020203" pitchFamily="34" charset="0"/>
                <a:sym typeface="Barlow"/>
              </a:rPr>
              <a:t> ዕድገት  ስኬት በዋናነት  በ</a:t>
            </a:r>
            <a:r>
              <a:rPr lang="am-ET" sz="1800" b="1" dirty="0" smtClean="0">
                <a:solidFill>
                  <a:srgbClr val="FFFFFF"/>
                </a:solidFill>
                <a:latin typeface="Century Gothic" panose="020B0502020202020204" pitchFamily="34" charset="0"/>
                <a:cs typeface="Segoe UI" panose="020B0502040204020203" pitchFamily="34" charset="0"/>
                <a:sym typeface="Barlow"/>
              </a:rPr>
              <a:t>መንግሥት </a:t>
            </a:r>
            <a:r>
              <a:rPr lang="en-US" sz="1800" b="1" dirty="0" smtClean="0">
                <a:solidFill>
                  <a:srgbClr val="FFFFFF"/>
                </a:solidFill>
                <a:latin typeface="Century Gothic" panose="020B0502020202020204" pitchFamily="34" charset="0"/>
                <a:cs typeface="Segoe UI" panose="020B0502040204020203" pitchFamily="34" charset="0"/>
                <a:sym typeface="Barlow"/>
              </a:rPr>
              <a:t>በ</a:t>
            </a:r>
            <a:r>
              <a:rPr lang="am-ET" sz="1800" b="1" dirty="0">
                <a:solidFill>
                  <a:srgbClr val="FFFFFF"/>
                </a:solidFill>
                <a:latin typeface="Century Gothic" panose="020B0502020202020204" pitchFamily="34" charset="0"/>
                <a:cs typeface="Segoe UI" panose="020B0502040204020203" pitchFamily="34" charset="0"/>
                <a:sym typeface="Barlow"/>
              </a:rPr>
              <a:t>ተለጠጠ </a:t>
            </a:r>
            <a:r>
              <a:rPr lang="en-US" sz="1800" b="1" dirty="0" smtClean="0">
                <a:solidFill>
                  <a:srgbClr val="FFFFFF"/>
                </a:solidFill>
                <a:latin typeface="Century Gothic" panose="020B0502020202020204" pitchFamily="34" charset="0"/>
                <a:cs typeface="Segoe UI" panose="020B0502040204020203" pitchFamily="34" charset="0"/>
                <a:sym typeface="Barlow"/>
              </a:rPr>
              <a:t> </a:t>
            </a:r>
            <a:r>
              <a:rPr lang="am-ET" sz="1800" b="1" dirty="0" smtClean="0">
                <a:solidFill>
                  <a:srgbClr val="FFFFFF"/>
                </a:solidFill>
                <a:latin typeface="Century Gothic" panose="020B0502020202020204" pitchFamily="34" charset="0"/>
                <a:cs typeface="Segoe UI" panose="020B0502040204020203" pitchFamily="34" charset="0"/>
                <a:sym typeface="Barlow"/>
              </a:rPr>
              <a:t>ኢንቨስትመንት</a:t>
            </a:r>
            <a:r>
              <a:rPr lang="en-US" sz="1800" b="1" dirty="0" smtClean="0">
                <a:solidFill>
                  <a:srgbClr val="FFFFFF"/>
                </a:solidFill>
                <a:latin typeface="Century Gothic" panose="020B0502020202020204" pitchFamily="34" charset="0"/>
                <a:cs typeface="Segoe UI" panose="020B0502040204020203" pitchFamily="34" charset="0"/>
                <a:sym typeface="Barlow"/>
              </a:rPr>
              <a:t> የተመራ ነበር..</a:t>
            </a:r>
          </a:p>
        </p:txBody>
      </p:sp>
      <p:graphicFrame>
        <p:nvGraphicFramePr>
          <p:cNvPr id="39" name="Chart 38">
            <a:extLst>
              <a:ext uri="{FF2B5EF4-FFF2-40B4-BE49-F238E27FC236}">
                <a16:creationId xmlns="" xmlns:a16="http://schemas.microsoft.com/office/drawing/2014/main" id="{DE83FCA1-3240-4E20-989D-0270B884E06F}"/>
              </a:ext>
            </a:extLst>
          </p:cNvPr>
          <p:cNvGraphicFramePr>
            <a:graphicFrameLocks/>
          </p:cNvGraphicFramePr>
          <p:nvPr>
            <p:extLst>
              <p:ext uri="{D42A27DB-BD31-4B8C-83A1-F6EECF244321}">
                <p14:modId xmlns:p14="http://schemas.microsoft.com/office/powerpoint/2010/main" val="3767158037"/>
              </p:ext>
            </p:extLst>
          </p:nvPr>
        </p:nvGraphicFramePr>
        <p:xfrm>
          <a:off x="1092998" y="982631"/>
          <a:ext cx="4508063" cy="3801977"/>
        </p:xfrm>
        <a:graphic>
          <a:graphicData uri="http://schemas.openxmlformats.org/drawingml/2006/chart">
            <c:chart xmlns:c="http://schemas.openxmlformats.org/drawingml/2006/chart" xmlns:r="http://schemas.openxmlformats.org/officeDocument/2006/relationships" r:id="rId3"/>
          </a:graphicData>
        </a:graphic>
      </p:graphicFrame>
      <p:sp>
        <p:nvSpPr>
          <p:cNvPr id="59" name="Rectangle: Top Corners Rounded 58">
            <a:extLst>
              <a:ext uri="{FF2B5EF4-FFF2-40B4-BE49-F238E27FC236}">
                <a16:creationId xmlns="" xmlns:a16="http://schemas.microsoft.com/office/drawing/2014/main" id="{CEFCE937-30B8-4397-B5FF-F522DEE90297}"/>
              </a:ext>
            </a:extLst>
          </p:cNvPr>
          <p:cNvSpPr/>
          <p:nvPr/>
        </p:nvSpPr>
        <p:spPr>
          <a:xfrm rot="5400000">
            <a:off x="5633382" y="1861180"/>
            <a:ext cx="3023856" cy="2407116"/>
          </a:xfrm>
          <a:prstGeom prst="round2SameRect">
            <a:avLst>
              <a:gd name="adj1" fmla="val 1336"/>
              <a:gd name="adj2" fmla="val 0"/>
            </a:avLst>
          </a:prstGeom>
          <a:solidFill>
            <a:srgbClr val="F9F9F9"/>
          </a:solidFill>
          <a:ln w="3175">
            <a:solidFill>
              <a:srgbClr val="034B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 xmlns:a16="http://schemas.microsoft.com/office/drawing/2014/main" id="{BDF78FE2-A250-47C2-980A-85CA61A5DA3B}"/>
              </a:ext>
            </a:extLst>
          </p:cNvPr>
          <p:cNvGrpSpPr/>
          <p:nvPr/>
        </p:nvGrpSpPr>
        <p:grpSpPr>
          <a:xfrm>
            <a:off x="5941749" y="1394526"/>
            <a:ext cx="2479932" cy="3322729"/>
            <a:chOff x="6219929" y="1372492"/>
            <a:chExt cx="2364234" cy="3322729"/>
          </a:xfrm>
        </p:grpSpPr>
        <p:cxnSp>
          <p:nvCxnSpPr>
            <p:cNvPr id="42" name="Straight Connector 41">
              <a:extLst>
                <a:ext uri="{FF2B5EF4-FFF2-40B4-BE49-F238E27FC236}">
                  <a16:creationId xmlns="" xmlns:a16="http://schemas.microsoft.com/office/drawing/2014/main" id="{F1364682-0B86-44F2-B1EE-2495CD11C50A}"/>
                </a:ext>
              </a:extLst>
            </p:cNvPr>
            <p:cNvCxnSpPr>
              <a:cxnSpLocks/>
            </p:cNvCxnSpPr>
            <p:nvPr/>
          </p:nvCxnSpPr>
          <p:spPr>
            <a:xfrm>
              <a:off x="6219929" y="1372492"/>
              <a:ext cx="0" cy="3322729"/>
            </a:xfrm>
            <a:prstGeom prst="line">
              <a:avLst/>
            </a:prstGeom>
            <a:ln w="12700">
              <a:solidFill>
                <a:schemeClr val="accent4">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 xmlns:a16="http://schemas.microsoft.com/office/drawing/2014/main" id="{EEE25A49-8211-4374-A59F-8DF224E15BA1}"/>
                </a:ext>
              </a:extLst>
            </p:cNvPr>
            <p:cNvSpPr/>
            <p:nvPr/>
          </p:nvSpPr>
          <p:spPr>
            <a:xfrm>
              <a:off x="6248068" y="1483188"/>
              <a:ext cx="2336095" cy="3046988"/>
            </a:xfrm>
            <a:prstGeom prst="rect">
              <a:avLst/>
            </a:prstGeom>
          </p:spPr>
          <p:txBody>
            <a:bodyPr wrap="square" anchor="ctr">
              <a:spAutoFit/>
            </a:bodyPr>
            <a:lstStyle/>
            <a:p>
              <a:pPr>
                <a:lnSpc>
                  <a:spcPct val="150000"/>
                </a:lnSpc>
              </a:pPr>
              <a:r>
                <a:rPr lang="am-ET" sz="1600" dirty="0">
                  <a:solidFill>
                    <a:srgbClr val="034B64"/>
                  </a:solidFill>
                  <a:latin typeface="Century Gothic" panose="020B0502020202020204" pitchFamily="34" charset="0"/>
                  <a:cs typeface="Segoe UI" panose="020B0502040204020203" pitchFamily="34" charset="0"/>
                </a:rPr>
                <a:t>እንደ ብሄራዊ አካውንት መረጃ አጠቃላይ </a:t>
              </a:r>
              <a:r>
                <a:rPr lang="am-ET" sz="1600" dirty="0" smtClean="0">
                  <a:solidFill>
                    <a:srgbClr val="034B64"/>
                  </a:solidFill>
                  <a:latin typeface="Century Gothic" panose="020B0502020202020204" pitchFamily="34" charset="0"/>
                  <a:cs typeface="Segoe UI" panose="020B0502040204020203" pitchFamily="34" charset="0"/>
                </a:rPr>
                <a:t>ኢንቨስ</a:t>
              </a:r>
              <a:r>
                <a:rPr lang="en-US" sz="1600" dirty="0" smtClean="0">
                  <a:solidFill>
                    <a:srgbClr val="034B64"/>
                  </a:solidFill>
                  <a:latin typeface="Century Gothic" panose="020B0502020202020204" pitchFamily="34" charset="0"/>
                  <a:cs typeface="Segoe UI" panose="020B0502040204020203" pitchFamily="34" charset="0"/>
                </a:rPr>
                <a:t>ት</a:t>
              </a:r>
              <a:r>
                <a:rPr lang="en-US" sz="1600" dirty="0">
                  <a:solidFill>
                    <a:srgbClr val="034B64"/>
                  </a:solidFill>
                  <a:latin typeface="Century Gothic" panose="020B0502020202020204" pitchFamily="34" charset="0"/>
                  <a:cs typeface="Segoe UI" panose="020B0502040204020203" pitchFamily="34" charset="0"/>
                </a:rPr>
                <a:t>መ</a:t>
              </a:r>
              <a:r>
                <a:rPr lang="am-ET" sz="1600" dirty="0" smtClean="0">
                  <a:solidFill>
                    <a:srgbClr val="034B64"/>
                  </a:solidFill>
                  <a:latin typeface="Century Gothic" panose="020B0502020202020204" pitchFamily="34" charset="0"/>
                  <a:cs typeface="Segoe UI" panose="020B0502040204020203" pitchFamily="34" charset="0"/>
                </a:rPr>
                <a:t>ንት </a:t>
              </a:r>
              <a:r>
                <a:rPr lang="am-ET" sz="1600" dirty="0">
                  <a:solidFill>
                    <a:srgbClr val="034B64"/>
                  </a:solidFill>
                  <a:latin typeface="Century Gothic" panose="020B0502020202020204" pitchFamily="34" charset="0"/>
                  <a:cs typeface="Segoe UI" panose="020B0502040204020203" pitchFamily="34" charset="0"/>
                </a:rPr>
                <a:t>ድርሻ ለኢኮኖሚ ዕድገት ትልቁን አስተዋፅኦ የነበረው ሲሆን፣ ከፊሲካልና ፋይናንስ መረጃዎች መገንዘብ እንደሚቻለው ከፍተኛው ኢንቨስትመንት መጠን ከመንግሥት የመነጨ እንደነበረ ነው፤ </a:t>
              </a:r>
            </a:p>
          </p:txBody>
        </p:sp>
      </p:grpSp>
      <p:sp>
        <p:nvSpPr>
          <p:cNvPr id="27" name="TextBox 26">
            <a:extLst>
              <a:ext uri="{FF2B5EF4-FFF2-40B4-BE49-F238E27FC236}">
                <a16:creationId xmlns="" xmlns:a16="http://schemas.microsoft.com/office/drawing/2014/main" id="{5CB6AAC7-0801-4C60-BC4B-299DCC42853F}"/>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3</a:t>
            </a:r>
          </a:p>
        </p:txBody>
      </p:sp>
      <p:grpSp>
        <p:nvGrpSpPr>
          <p:cNvPr id="23" name="Group 22">
            <a:extLst>
              <a:ext uri="{FF2B5EF4-FFF2-40B4-BE49-F238E27FC236}">
                <a16:creationId xmlns="" xmlns:a16="http://schemas.microsoft.com/office/drawing/2014/main" id="{78D47CAD-13BD-4285-A482-DCA33F3F24C0}"/>
              </a:ext>
            </a:extLst>
          </p:cNvPr>
          <p:cNvGrpSpPr/>
          <p:nvPr/>
        </p:nvGrpSpPr>
        <p:grpSpPr>
          <a:xfrm>
            <a:off x="8563755" y="318903"/>
            <a:ext cx="420428" cy="366088"/>
            <a:chOff x="8563755" y="318903"/>
            <a:chExt cx="420428" cy="366088"/>
          </a:xfrm>
        </p:grpSpPr>
        <p:sp>
          <p:nvSpPr>
            <p:cNvPr id="24" name="Rectangle: Rounded Corners 10">
              <a:extLst>
                <a:ext uri="{FF2B5EF4-FFF2-40B4-BE49-F238E27FC236}">
                  <a16:creationId xmlns="" xmlns:a16="http://schemas.microsoft.com/office/drawing/2014/main" id="{33C1B9E0-9CC8-4D37-8593-7846D3EE272B}"/>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5" name="Rectangle: Rounded Corners 11">
              <a:extLst>
                <a:ext uri="{FF2B5EF4-FFF2-40B4-BE49-F238E27FC236}">
                  <a16:creationId xmlns="" xmlns:a16="http://schemas.microsoft.com/office/drawing/2014/main" id="{724AE7BD-488A-45ED-A0FF-F9F3CC592B2B}"/>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6" name="Group 25">
              <a:extLst>
                <a:ext uri="{FF2B5EF4-FFF2-40B4-BE49-F238E27FC236}">
                  <a16:creationId xmlns="" xmlns:a16="http://schemas.microsoft.com/office/drawing/2014/main" id="{51E617A1-B61E-4761-B434-DC775DB7BDF9}"/>
                </a:ext>
              </a:extLst>
            </p:cNvPr>
            <p:cNvGrpSpPr/>
            <p:nvPr/>
          </p:nvGrpSpPr>
          <p:grpSpPr>
            <a:xfrm>
              <a:off x="8714857" y="397446"/>
              <a:ext cx="161086" cy="177650"/>
              <a:chOff x="5558784" y="5887935"/>
              <a:chExt cx="235848" cy="260097"/>
            </a:xfrm>
          </p:grpSpPr>
          <p:sp>
            <p:nvSpPr>
              <p:cNvPr id="28" name="Star: 5 Points 27">
                <a:extLst>
                  <a:ext uri="{FF2B5EF4-FFF2-40B4-BE49-F238E27FC236}">
                    <a16:creationId xmlns="" xmlns:a16="http://schemas.microsoft.com/office/drawing/2014/main" id="{AED16D3E-9077-40CA-85FD-41291A86C294}"/>
                  </a:ext>
                </a:extLst>
              </p:cNvPr>
              <p:cNvSpPr/>
              <p:nvPr/>
            </p:nvSpPr>
            <p:spPr>
              <a:xfrm>
                <a:off x="5628473" y="5887935"/>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 name="Group 28">
                <a:extLst>
                  <a:ext uri="{FF2B5EF4-FFF2-40B4-BE49-F238E27FC236}">
                    <a16:creationId xmlns="" xmlns:a16="http://schemas.microsoft.com/office/drawing/2014/main" id="{392EFA60-7092-48D6-B615-EBC9FD4D6254}"/>
                  </a:ext>
                </a:extLst>
              </p:cNvPr>
              <p:cNvGrpSpPr/>
              <p:nvPr/>
            </p:nvGrpSpPr>
            <p:grpSpPr>
              <a:xfrm>
                <a:off x="5558784" y="6043460"/>
                <a:ext cx="235848" cy="104572"/>
                <a:chOff x="1619250" y="2867025"/>
                <a:chExt cx="3500438" cy="2749551"/>
              </a:xfrm>
              <a:solidFill>
                <a:schemeClr val="bg1"/>
              </a:solidFill>
            </p:grpSpPr>
            <p:sp>
              <p:nvSpPr>
                <p:cNvPr id="30" name="Freeform 6">
                  <a:extLst>
                    <a:ext uri="{FF2B5EF4-FFF2-40B4-BE49-F238E27FC236}">
                      <a16:creationId xmlns="" xmlns:a16="http://schemas.microsoft.com/office/drawing/2014/main" id="{35A51C07-692C-4B73-A062-70BDBEDE78F1}"/>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7">
                  <a:extLst>
                    <a:ext uri="{FF2B5EF4-FFF2-40B4-BE49-F238E27FC236}">
                      <a16:creationId xmlns="" xmlns:a16="http://schemas.microsoft.com/office/drawing/2014/main" id="{7C501AF3-5FFC-4E93-89D7-9A184999731D}"/>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8">
                  <a:extLst>
                    <a:ext uri="{FF2B5EF4-FFF2-40B4-BE49-F238E27FC236}">
                      <a16:creationId xmlns="" xmlns:a16="http://schemas.microsoft.com/office/drawing/2014/main" id="{0D0F0B32-2F8F-414E-8E2D-1062A3E25B48}"/>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9">
                  <a:extLst>
                    <a:ext uri="{FF2B5EF4-FFF2-40B4-BE49-F238E27FC236}">
                      <a16:creationId xmlns="" xmlns:a16="http://schemas.microsoft.com/office/drawing/2014/main" id="{B8A0B0E1-3CDB-46BE-9934-947121C5E35A}"/>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10">
                  <a:extLst>
                    <a:ext uri="{FF2B5EF4-FFF2-40B4-BE49-F238E27FC236}">
                      <a16:creationId xmlns="" xmlns:a16="http://schemas.microsoft.com/office/drawing/2014/main" id="{B2DCF4A6-7213-4000-B597-CA51F60DBF61}"/>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11">
                  <a:extLst>
                    <a:ext uri="{FF2B5EF4-FFF2-40B4-BE49-F238E27FC236}">
                      <a16:creationId xmlns="" xmlns:a16="http://schemas.microsoft.com/office/drawing/2014/main" id="{80AACFAA-9A17-4923-97D3-A843BE886D31}"/>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12">
                  <a:extLst>
                    <a:ext uri="{FF2B5EF4-FFF2-40B4-BE49-F238E27FC236}">
                      <a16:creationId xmlns="" xmlns:a16="http://schemas.microsoft.com/office/drawing/2014/main" id="{ED262088-48AB-4879-96A6-02CF7FCDC094}"/>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7" name="Freeform 13">
                  <a:extLst>
                    <a:ext uri="{FF2B5EF4-FFF2-40B4-BE49-F238E27FC236}">
                      <a16:creationId xmlns="" xmlns:a16="http://schemas.microsoft.com/office/drawing/2014/main" id="{079DCC93-7AA3-4198-8331-8A4D7E0A0FAD}"/>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Tree>
    <p:extLst>
      <p:ext uri="{BB962C8B-B14F-4D97-AF65-F5344CB8AC3E}">
        <p14:creationId xmlns:p14="http://schemas.microsoft.com/office/powerpoint/2010/main" val="2648019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s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iny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2" id="{51F60190-1CFA-5C4A-AD8F-A9CCBDD621C3}" vid="{4EB3D723-2758-7646-84CC-3F9A8601BA95}"/>
    </a:ext>
  </a:extLst>
</a:theme>
</file>

<file path=ppt/theme/theme3.xml><?xml version="1.0" encoding="utf-8"?>
<a:theme xmlns:a="http://schemas.openxmlformats.org/drawingml/2006/main" name="Contents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1248</TotalTime>
  <Words>6432</Words>
  <Application>Microsoft Office PowerPoint</Application>
  <PresentationFormat>On-screen Show (16:9)</PresentationFormat>
  <Paragraphs>628</Paragraphs>
  <Slides>45</Slides>
  <Notes>45</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45</vt:i4>
      </vt:variant>
    </vt:vector>
  </HeadingPairs>
  <TitlesOfParts>
    <vt:vector size="67" baseType="lpstr">
      <vt:lpstr>Arial</vt:lpstr>
      <vt:lpstr>Century Gothic</vt:lpstr>
      <vt:lpstr>Calibri</vt:lpstr>
      <vt:lpstr>Wingdings</vt:lpstr>
      <vt:lpstr>Arial Hebrew</vt:lpstr>
      <vt:lpstr>Nyala</vt:lpstr>
      <vt:lpstr>맑은 고딕</vt:lpstr>
      <vt:lpstr>Barlow</vt:lpstr>
      <vt:lpstr>Power Geez Unicode1</vt:lpstr>
      <vt:lpstr>Raleway SemiBold</vt:lpstr>
      <vt:lpstr>Arial Unicode MS</vt:lpstr>
      <vt:lpstr>Lato Regular</vt:lpstr>
      <vt:lpstr>Segoe UI Light</vt:lpstr>
      <vt:lpstr>Times New Roman</vt:lpstr>
      <vt:lpstr>Segoe UI</vt:lpstr>
      <vt:lpstr>Calibri Light</vt:lpstr>
      <vt:lpstr>Century</vt:lpstr>
      <vt:lpstr>Microsoft JhengHei UI Light</vt:lpstr>
      <vt:lpstr>Courier New</vt:lpstr>
      <vt:lpstr>Basset template</vt:lpstr>
      <vt:lpstr>2_tinyPPT.com</vt:lpstr>
      <vt:lpstr>Contents Slide Master</vt:lpstr>
      <vt:lpstr>ሀገር በቀል የኢኮኖሚ ማሻሻያ አጀንዳ የኢትዮጵያን የልማት እምቅ ኃይል ማበልጸግ</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PMO MAIN PRESENTATION TITLE</dc:title>
  <dc:creator>Fantahun Belew</dc:creator>
  <cp:lastModifiedBy>Fantahun Belew</cp:lastModifiedBy>
  <cp:revision>1144</cp:revision>
  <dcterms:modified xsi:type="dcterms:W3CDTF">2019-09-06T10:12:53Z</dcterms:modified>
</cp:coreProperties>
</file>