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3.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drawings/drawing7.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3.xml" ContentType="application/vnd.openxmlformats-officedocument.drawingml.chart+xml"/>
  <Override PartName="/ppt/notesSlides/notesSlide1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9.xml" ContentType="application/vnd.openxmlformats-officedocument.drawingml.chartshapes+xml"/>
  <Override PartName="/ppt/charts/chart26.xml" ContentType="application/vnd.openxmlformats-officedocument.drawingml.chart+xml"/>
  <Override PartName="/ppt/drawings/drawing10.xml" ContentType="application/vnd.openxmlformats-officedocument.drawingml.chartshapes+xml"/>
  <Override PartName="/ppt/notesSlides/notesSlide21.xml" ContentType="application/vnd.openxmlformats-officedocument.presentationml.notesSlide+xml"/>
  <Override PartName="/ppt/charts/chart27.xml" ContentType="application/vnd.openxmlformats-officedocument.drawingml.chart+xml"/>
  <Override PartName="/ppt/drawings/drawing1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 id="2147483689" r:id="rId2"/>
    <p:sldMasterId id="2147483716" r:id="rId3"/>
  </p:sldMasterIdLst>
  <p:notesMasterIdLst>
    <p:notesMasterId r:id="rId49"/>
  </p:notesMasterIdLst>
  <p:sldIdLst>
    <p:sldId id="256" r:id="rId4"/>
    <p:sldId id="1428" r:id="rId5"/>
    <p:sldId id="1437" r:id="rId6"/>
    <p:sldId id="1426" r:id="rId7"/>
    <p:sldId id="1438" r:id="rId8"/>
    <p:sldId id="1233" r:id="rId9"/>
    <p:sldId id="1371" r:id="rId10"/>
    <p:sldId id="1440" r:id="rId11"/>
    <p:sldId id="1362" r:id="rId12"/>
    <p:sldId id="1363" r:id="rId13"/>
    <p:sldId id="1361" r:id="rId14"/>
    <p:sldId id="1373" r:id="rId15"/>
    <p:sldId id="1372" r:id="rId16"/>
    <p:sldId id="1441" r:id="rId17"/>
    <p:sldId id="1374" r:id="rId18"/>
    <p:sldId id="1411" r:id="rId19"/>
    <p:sldId id="1376" r:id="rId20"/>
    <p:sldId id="1378" r:id="rId21"/>
    <p:sldId id="1432" r:id="rId22"/>
    <p:sldId id="1433" r:id="rId23"/>
    <p:sldId id="3351" r:id="rId24"/>
    <p:sldId id="1429" r:id="rId25"/>
    <p:sldId id="1380" r:id="rId26"/>
    <p:sldId id="1381" r:id="rId27"/>
    <p:sldId id="1385" r:id="rId28"/>
    <p:sldId id="1430" r:id="rId29"/>
    <p:sldId id="1442" r:id="rId30"/>
    <p:sldId id="1427" r:id="rId31"/>
    <p:sldId id="1383" r:id="rId32"/>
    <p:sldId id="1389" r:id="rId33"/>
    <p:sldId id="1390" r:id="rId34"/>
    <p:sldId id="1391" r:id="rId35"/>
    <p:sldId id="1392" r:id="rId36"/>
    <p:sldId id="1398" r:id="rId37"/>
    <p:sldId id="1401" r:id="rId38"/>
    <p:sldId id="1402" r:id="rId39"/>
    <p:sldId id="1404" r:id="rId40"/>
    <p:sldId id="1412" r:id="rId41"/>
    <p:sldId id="1405" r:id="rId42"/>
    <p:sldId id="1444" r:id="rId43"/>
    <p:sldId id="1408" r:id="rId44"/>
    <p:sldId id="1434" r:id="rId45"/>
    <p:sldId id="1443" r:id="rId46"/>
    <p:sldId id="1409" r:id="rId47"/>
    <p:sldId id="1410" r:id="rId48"/>
  </p:sldIdLst>
  <p:sldSz cx="9144000" cy="5143500" type="screen16x9"/>
  <p:notesSz cx="6858000" cy="9144000"/>
  <p:embeddedFontLst>
    <p:embeddedFont>
      <p:font typeface="Barlow" pitchFamily="2" charset="77"/>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Century Gothic" panose="020B0502020202020204" pitchFamily="34" charset="0"/>
      <p:regular r:id="rId60"/>
      <p:bold r:id="rId61"/>
      <p:italic r:id="rId62"/>
      <p:boldItalic r:id="rId63"/>
    </p:embeddedFont>
    <p:embeddedFont>
      <p:font typeface="Segoe UI" panose="020B0502040204020203" pitchFamily="34" charset="0"/>
      <p:regular r:id="rId64"/>
      <p:bold r:id="rId65"/>
      <p:italic r:id="rId66"/>
      <p:boldItalic r:id="rId67"/>
    </p:embeddedFont>
    <p:embeddedFont>
      <p:font typeface="Segoe UI Light" panose="020B0502040204020203" pitchFamily="34" charset="0"/>
      <p:regular r:id="rId68"/>
      <p: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i Tesfu" initials="NT" lastIdx="47" clrIdx="0">
    <p:extLst>
      <p:ext uri="{19B8F6BF-5375-455C-9EA6-DF929625EA0E}">
        <p15:presenceInfo xmlns:p15="http://schemas.microsoft.com/office/powerpoint/2012/main" userId="S-1-12-1-4147955009-1172948764-1420651706-1290254919" providerId="AD"/>
      </p:ext>
    </p:extLst>
  </p:cmAuthor>
  <p:cmAuthor id="2" name="Nasreen Adem" initials="NA" lastIdx="3" clrIdx="1">
    <p:extLst>
      <p:ext uri="{19B8F6BF-5375-455C-9EA6-DF929625EA0E}">
        <p15:presenceInfo xmlns:p15="http://schemas.microsoft.com/office/powerpoint/2012/main" userId="S-1-12-1-977068844-1209164511-890317193-1547788517" providerId="AD"/>
      </p:ext>
    </p:extLst>
  </p:cmAuthor>
  <p:cmAuthor id="3" name="Tashu, Melesse Minale" initials="TMM" lastIdx="2" clrIdx="2">
    <p:extLst>
      <p:ext uri="{19B8F6BF-5375-455C-9EA6-DF929625EA0E}">
        <p15:presenceInfo xmlns:p15="http://schemas.microsoft.com/office/powerpoint/2012/main" userId="Tashu, Melesse Min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CAD"/>
    <a:srgbClr val="4895A2"/>
    <a:srgbClr val="306E77"/>
    <a:srgbClr val="034B64"/>
    <a:srgbClr val="EFD1D1"/>
    <a:srgbClr val="FFFFFF"/>
    <a:srgbClr val="32717B"/>
    <a:srgbClr val="058EBF"/>
    <a:srgbClr val="06A1D8"/>
    <a:srgbClr val="23C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283DE4-F47A-4256-AB38-8BA3DF599668}">
  <a:tblStyle styleId="{3A283DE4-F47A-4256-AB38-8BA3DF59966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1" autoAdjust="0"/>
    <p:restoredTop sz="95342" autoAdjust="0"/>
  </p:normalViewPr>
  <p:slideViewPr>
    <p:cSldViewPr snapToGrid="0">
      <p:cViewPr varScale="1">
        <p:scale>
          <a:sx n="137" d="100"/>
          <a:sy n="137" d="100"/>
        </p:scale>
        <p:origin x="1120"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elesse\Ethiopia\Macroframework\Macro\Demand%20side%20growth%20and%20service_WD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Macroframework\T-bills%20yield%20and%20minimum%20deposit%20interest%20rat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acroframework\Parallel%20exchnage%20rate%20spread%20and%20REER.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Macroframework\Parallel%20exchnage%20rate%20spread%20and%20REER.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Melesse\Ethiopia\Macroframework\Macro\Comparative%20development%20indicators-%20WDI.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Melesse\Ethiopia\Macroframework\Macro\Structural%20change-%20WDI.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Melesse\Ethiopia\Macroframework\Macro\Structural%20change-%20WD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ta4\users10\mtashu\My%20Documents\Melesse\Ethiopia\Macro%20data\World_Development_Indicators.xlsx" TargetMode="Externa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Melesse\Ethiopia\Macroframework\Macro\Business%20constraints.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Melesse\Ethiopia\Macroframework\UNDP%20manufacturing%20survey.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Melesse\Ethiopia\Macroframework\Macro\Annual_BOP_time%20series.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Melesse\Ethiopia\Ethiopia\Book%20chapter\Public%20sector%20debt.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C:\Melesse\Ethiopia\Macroframework\Macro\Enterprise%20survey.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9.xm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Melesse\Ethiopia\Macroframework\Macro\Business%20constraints.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Inflatio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Melesse\Ethiopia\Macroframework\Macro\Demand%20side%20growth%20and%20service_WDI.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Melesse\Ethiopia\Macroframework\Macro\Demand%20side%20growth%20and%20service_WDI.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Melesse\Ethiopia\Macroframework\Macro\Demand%20side%20growth%20and%20service_WDI.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Melesse\Ethiopia\Macroframework\Macro\Saving%20investment%20balance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Melesse\Ethiopia\Macroframework\Macro\Domestic%20credit%20by%20clients%20(26-07-201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Melesse\Ethiopia\Macroframework\Macro\Annual_BOP_time%20se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32939022499618E-2"/>
          <c:y val="0.32223313228911515"/>
          <c:w val="0.88194343860036573"/>
          <c:h val="0.45751429867228854"/>
        </c:manualLayout>
      </c:layout>
      <c:barChart>
        <c:barDir val="col"/>
        <c:grouping val="clustered"/>
        <c:varyColors val="0"/>
        <c:ser>
          <c:idx val="0"/>
          <c:order val="0"/>
          <c:tx>
            <c:strRef>
              <c:f>Charts!$A$3</c:f>
              <c:strCache>
                <c:ptCount val="1"/>
                <c:pt idx="0">
                  <c:v>GDP per capita (current US$), RHS</c:v>
                </c:pt>
              </c:strCache>
            </c:strRef>
          </c:tx>
          <c:spPr>
            <a:solidFill>
              <a:schemeClr val="accent4"/>
            </a:solidFill>
            <a:ln>
              <a:noFill/>
              <a:prstDash val="solid"/>
            </a:ln>
            <a:effectLst/>
          </c:spPr>
          <c:invertIfNegative val="0"/>
          <c:cat>
            <c:numRef>
              <c:f>Charts!$B$1:$P$1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Charts!$B$3:$P$3</c:f>
              <c:numCache>
                <c:formatCode>0</c:formatCode>
                <c:ptCount val="15"/>
                <c:pt idx="0">
                  <c:v>135.76238579647065</c:v>
                </c:pt>
                <c:pt idx="1">
                  <c:v>161.62662477307816</c:v>
                </c:pt>
                <c:pt idx="2">
                  <c:v>193.79490564251631</c:v>
                </c:pt>
                <c:pt idx="3">
                  <c:v>243.30268224694561</c:v>
                </c:pt>
                <c:pt idx="4">
                  <c:v>325.38255426505634</c:v>
                </c:pt>
                <c:pt idx="5">
                  <c:v>379.75663854088754</c:v>
                </c:pt>
                <c:pt idx="6">
                  <c:v>341.30990920050419</c:v>
                </c:pt>
                <c:pt idx="7">
                  <c:v>396</c:v>
                </c:pt>
                <c:pt idx="8">
                  <c:v>523</c:v>
                </c:pt>
                <c:pt idx="9">
                  <c:v>559</c:v>
                </c:pt>
                <c:pt idx="10">
                  <c:v>640</c:v>
                </c:pt>
                <c:pt idx="11">
                  <c:v>725</c:v>
                </c:pt>
                <c:pt idx="12">
                  <c:v>794</c:v>
                </c:pt>
                <c:pt idx="13">
                  <c:v>853.42822085889566</c:v>
                </c:pt>
                <c:pt idx="14">
                  <c:v>860.24785276073612</c:v>
                </c:pt>
              </c:numCache>
            </c:numRef>
          </c:val>
          <c:extLst>
            <c:ext xmlns:c16="http://schemas.microsoft.com/office/drawing/2014/chart" uri="{C3380CC4-5D6E-409C-BE32-E72D297353CC}">
              <c16:uniqueId val="{00000000-B1D3-41B3-87EC-57C64E5D554B}"/>
            </c:ext>
          </c:extLst>
        </c:ser>
        <c:dLbls>
          <c:showLegendKey val="0"/>
          <c:showVal val="0"/>
          <c:showCatName val="0"/>
          <c:showSerName val="0"/>
          <c:showPercent val="0"/>
          <c:showBubbleSize val="0"/>
        </c:dLbls>
        <c:gapWidth val="150"/>
        <c:axId val="97813632"/>
        <c:axId val="97811840"/>
      </c:barChart>
      <c:lineChart>
        <c:grouping val="standard"/>
        <c:varyColors val="0"/>
        <c:ser>
          <c:idx val="1"/>
          <c:order val="1"/>
          <c:tx>
            <c:strRef>
              <c:f>Charts!$A$4</c:f>
              <c:strCache>
                <c:ptCount val="1"/>
                <c:pt idx="0">
                  <c:v>GDP growth (annual %)</c:v>
                </c:pt>
              </c:strCache>
            </c:strRef>
          </c:tx>
          <c:spPr>
            <a:ln w="25400" cap="rnd">
              <a:solidFill>
                <a:srgbClr val="C00000"/>
              </a:solidFill>
              <a:prstDash val="solid"/>
              <a:round/>
            </a:ln>
            <a:effectLst/>
          </c:spPr>
          <c:marker>
            <c:symbol val="none"/>
          </c:marker>
          <c:cat>
            <c:numRef>
              <c:f>Charts!$B$1:$P$1</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Charts!$B$4:$P$4</c:f>
              <c:numCache>
                <c:formatCode>0.0</c:formatCode>
                <c:ptCount val="15"/>
                <c:pt idx="0">
                  <c:v>13.57260313686948</c:v>
                </c:pt>
                <c:pt idx="1">
                  <c:v>11.818765946649389</c:v>
                </c:pt>
                <c:pt idx="2">
                  <c:v>10.834727065877003</c:v>
                </c:pt>
                <c:pt idx="3">
                  <c:v>11.456167000023612</c:v>
                </c:pt>
                <c:pt idx="4">
                  <c:v>10.788521685372537</c:v>
                </c:pt>
                <c:pt idx="5">
                  <c:v>8.8025531978256382</c:v>
                </c:pt>
                <c:pt idx="6">
                  <c:v>12.550538345930764</c:v>
                </c:pt>
                <c:pt idx="7">
                  <c:v>11.178296227164154</c:v>
                </c:pt>
                <c:pt idx="8">
                  <c:v>8.6478116333741522</c:v>
                </c:pt>
                <c:pt idx="9">
                  <c:v>10.582270048267221</c:v>
                </c:pt>
                <c:pt idx="10">
                  <c:v>10.257492961005132</c:v>
                </c:pt>
                <c:pt idx="11">
                  <c:v>10.3924630202334</c:v>
                </c:pt>
                <c:pt idx="12">
                  <c:v>7.5617666920525766</c:v>
                </c:pt>
                <c:pt idx="13">
                  <c:v>10.245810850258973</c:v>
                </c:pt>
                <c:pt idx="14">
                  <c:v>7.7</c:v>
                </c:pt>
              </c:numCache>
            </c:numRef>
          </c:val>
          <c:smooth val="0"/>
          <c:extLst>
            <c:ext xmlns:c16="http://schemas.microsoft.com/office/drawing/2014/chart" uri="{C3380CC4-5D6E-409C-BE32-E72D297353CC}">
              <c16:uniqueId val="{00000001-B1D3-41B3-87EC-57C64E5D554B}"/>
            </c:ext>
          </c:extLst>
        </c:ser>
        <c:dLbls>
          <c:showLegendKey val="0"/>
          <c:showVal val="0"/>
          <c:showCatName val="0"/>
          <c:showSerName val="0"/>
          <c:showPercent val="0"/>
          <c:showBubbleSize val="0"/>
        </c:dLbls>
        <c:marker val="1"/>
        <c:smooth val="0"/>
        <c:axId val="97808768"/>
        <c:axId val="97810304"/>
      </c:lineChart>
      <c:catAx>
        <c:axId val="97808768"/>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Century Gothic" panose="020B0502020202020204" pitchFamily="34" charset="0"/>
                <a:ea typeface="Segoe UI"/>
                <a:cs typeface="Segoe UI"/>
              </a:defRPr>
            </a:pPr>
            <a:endParaRPr lang="en-US"/>
          </a:p>
        </c:txPr>
        <c:crossAx val="97810304"/>
        <c:crosses val="autoZero"/>
        <c:auto val="1"/>
        <c:lblAlgn val="ctr"/>
        <c:lblOffset val="100"/>
        <c:noMultiLvlLbl val="0"/>
      </c:catAx>
      <c:valAx>
        <c:axId val="97810304"/>
        <c:scaling>
          <c:orientation val="minMax"/>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50" b="0" i="0" u="none" strike="noStrike" kern="1200" baseline="0">
                <a:solidFill>
                  <a:schemeClr val="bg2"/>
                </a:solidFill>
                <a:latin typeface="Century Gothic" panose="020B0502020202020204" pitchFamily="34" charset="0"/>
                <a:ea typeface="Segoe UI"/>
                <a:cs typeface="Segoe UI"/>
              </a:defRPr>
            </a:pPr>
            <a:endParaRPr lang="en-US"/>
          </a:p>
        </c:txPr>
        <c:crossAx val="97808768"/>
        <c:crosses val="autoZero"/>
        <c:crossBetween val="between"/>
      </c:valAx>
      <c:valAx>
        <c:axId val="97811840"/>
        <c:scaling>
          <c:orientation val="minMax"/>
        </c:scaling>
        <c:delete val="0"/>
        <c:axPos val="r"/>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bg2"/>
                </a:solidFill>
                <a:latin typeface="Century Gothic" panose="020B0502020202020204" pitchFamily="34" charset="0"/>
                <a:ea typeface="Segoe UI"/>
                <a:cs typeface="Segoe UI"/>
              </a:defRPr>
            </a:pPr>
            <a:endParaRPr lang="en-US"/>
          </a:p>
        </c:txPr>
        <c:crossAx val="97813632"/>
        <c:crosses val="max"/>
        <c:crossBetween val="between"/>
      </c:valAx>
      <c:catAx>
        <c:axId val="97813632"/>
        <c:scaling>
          <c:orientation val="minMax"/>
        </c:scaling>
        <c:delete val="1"/>
        <c:axPos val="b"/>
        <c:numFmt formatCode="General" sourceLinked="1"/>
        <c:majorTickMark val="in"/>
        <c:minorTickMark val="none"/>
        <c:tickLblPos val="nextTo"/>
        <c:crossAx val="97811840"/>
        <c:crosses val="autoZero"/>
        <c:auto val="1"/>
        <c:lblAlgn val="ctr"/>
        <c:lblOffset val="100"/>
        <c:noMultiLvlLbl val="0"/>
      </c:catAx>
      <c:spPr>
        <a:noFill/>
        <a:ln w="3175">
          <a:noFill/>
          <a:prstDash val="solid"/>
        </a:ln>
        <a:effectLst/>
      </c:spPr>
    </c:plotArea>
    <c:legend>
      <c:legendPos val="t"/>
      <c:layout>
        <c:manualLayout>
          <c:xMode val="edge"/>
          <c:yMode val="edge"/>
          <c:x val="2.9274395791159757E-2"/>
          <c:y val="1.7135240179380506E-2"/>
          <c:w val="0.77439548360389054"/>
          <c:h val="0.15888611583105167"/>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34B64"/>
              </a:solidFill>
              <a:latin typeface="Century Gothic" panose="020B0502020202020204"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rot="-5400000" vert="horz"/>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726182375471"/>
          <c:y val="0.2365248030504892"/>
          <c:w val="0.84407653009449135"/>
          <c:h val="0.48333241624299239"/>
        </c:manualLayout>
      </c:layout>
      <c:lineChart>
        <c:grouping val="standard"/>
        <c:varyColors val="0"/>
        <c:ser>
          <c:idx val="0"/>
          <c:order val="0"/>
          <c:tx>
            <c:strRef>
              <c:f>Sheet2!$E$3</c:f>
              <c:strCache>
                <c:ptCount val="1"/>
                <c:pt idx="0">
                  <c:v>T-bills, weighted average</c:v>
                </c:pt>
              </c:strCache>
            </c:strRef>
          </c:tx>
          <c:spPr>
            <a:ln w="9525" cap="rnd">
              <a:solidFill>
                <a:srgbClr val="034B64"/>
              </a:solidFill>
              <a:round/>
            </a:ln>
            <a:effectLst/>
          </c:spPr>
          <c:marker>
            <c:symbol val="none"/>
          </c:marker>
          <c:cat>
            <c:numRef>
              <c:f>Sheet2!$A$8:$A$23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Sheet2!$E$8:$E$23</c:f>
              <c:numCache>
                <c:formatCode>_(* #,##0.0_);_(* \(#,##0.0\);_(* "-"??_);_(@_)</c:formatCode>
                <c:ptCount val="16"/>
                <c:pt idx="0">
                  <c:v>-1.3306375285242102</c:v>
                </c:pt>
                <c:pt idx="1">
                  <c:v>-10.613788819004812</c:v>
                </c:pt>
                <c:pt idx="2">
                  <c:v>-10.780601046270165</c:v>
                </c:pt>
                <c:pt idx="3">
                  <c:v>-14.607986701852719</c:v>
                </c:pt>
                <c:pt idx="4">
                  <c:v>-54.568625173797777</c:v>
                </c:pt>
                <c:pt idx="5">
                  <c:v>-1.9046300590713301</c:v>
                </c:pt>
                <c:pt idx="6">
                  <c:v>-2.0148026559403531</c:v>
                </c:pt>
                <c:pt idx="7">
                  <c:v>-17.000497925768197</c:v>
                </c:pt>
                <c:pt idx="8">
                  <c:v>-32.224435269703505</c:v>
                </c:pt>
                <c:pt idx="9">
                  <c:v>-11.6106189342704</c:v>
                </c:pt>
                <c:pt idx="10">
                  <c:v>-16.394657742758454</c:v>
                </c:pt>
                <c:pt idx="11">
                  <c:v>-6.2658318529769748</c:v>
                </c:pt>
                <c:pt idx="12">
                  <c:v>-8.2306567662822392</c:v>
                </c:pt>
                <c:pt idx="13">
                  <c:v>-5.9451205564717293</c:v>
                </c:pt>
                <c:pt idx="14">
                  <c:v>-13.138959825862447</c:v>
                </c:pt>
                <c:pt idx="15">
                  <c:v>-10.83094087672624</c:v>
                </c:pt>
              </c:numCache>
            </c:numRef>
          </c:val>
          <c:smooth val="0"/>
          <c:extLst>
            <c:ext xmlns:c16="http://schemas.microsoft.com/office/drawing/2014/chart" uri="{C3380CC4-5D6E-409C-BE32-E72D297353CC}">
              <c16:uniqueId val="{00000000-686D-4EC9-9344-BE4BC3C6B9CB}"/>
            </c:ext>
          </c:extLst>
        </c:ser>
        <c:ser>
          <c:idx val="1"/>
          <c:order val="1"/>
          <c:tx>
            <c:strRef>
              <c:f>Sheet2!$F$3</c:f>
              <c:strCache>
                <c:ptCount val="1"/>
                <c:pt idx="0">
                  <c:v>CBE lending rate to SOEs</c:v>
                </c:pt>
              </c:strCache>
            </c:strRef>
          </c:tx>
          <c:spPr>
            <a:ln w="9525" cap="rnd">
              <a:solidFill>
                <a:srgbClr val="E46C0A"/>
              </a:solidFill>
              <a:round/>
            </a:ln>
            <a:effectLst/>
          </c:spPr>
          <c:marker>
            <c:symbol val="none"/>
          </c:marker>
          <c:cat>
            <c:numRef>
              <c:f>Sheet2!$A$8:$A$23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Sheet2!$F$8:$F$23</c:f>
              <c:numCache>
                <c:formatCode>_(* #,##0.00_);_(* \(#,##0.00\);_(* "-"??_);_(@_)</c:formatCode>
                <c:ptCount val="16"/>
                <c:pt idx="0">
                  <c:v>1.617</c:v>
                </c:pt>
                <c:pt idx="1">
                  <c:v>-6.7470999999999997</c:v>
                </c:pt>
                <c:pt idx="2">
                  <c:v>-6.8199000000000005</c:v>
                </c:pt>
                <c:pt idx="3">
                  <c:v>-11.1027</c:v>
                </c:pt>
                <c:pt idx="4">
                  <c:v>-50.241300000000003</c:v>
                </c:pt>
                <c:pt idx="5">
                  <c:v>2.2930999999999999</c:v>
                </c:pt>
                <c:pt idx="6">
                  <c:v>2.198888554561961</c:v>
                </c:pt>
                <c:pt idx="7">
                  <c:v>-12.126772581144763</c:v>
                </c:pt>
                <c:pt idx="8">
                  <c:v>-28.090340754066354</c:v>
                </c:pt>
                <c:pt idx="9">
                  <c:v>-7.5</c:v>
                </c:pt>
                <c:pt idx="10">
                  <c:v>-11.991897638488812</c:v>
                </c:pt>
                <c:pt idx="11">
                  <c:v>-1.7001575181431861</c:v>
                </c:pt>
                <c:pt idx="12">
                  <c:v>-3.6690595697496207</c:v>
                </c:pt>
                <c:pt idx="13">
                  <c:v>-1.3690406564506499</c:v>
                </c:pt>
                <c:pt idx="14">
                  <c:v>-6.5548097655372715</c:v>
                </c:pt>
                <c:pt idx="15">
                  <c:v>-4.5721442778395254</c:v>
                </c:pt>
              </c:numCache>
            </c:numRef>
          </c:val>
          <c:smooth val="0"/>
          <c:extLst>
            <c:ext xmlns:c16="http://schemas.microsoft.com/office/drawing/2014/chart" uri="{C3380CC4-5D6E-409C-BE32-E72D297353CC}">
              <c16:uniqueId val="{00000001-686D-4EC9-9344-BE4BC3C6B9CB}"/>
            </c:ext>
          </c:extLst>
        </c:ser>
        <c:dLbls>
          <c:showLegendKey val="0"/>
          <c:showVal val="0"/>
          <c:showCatName val="0"/>
          <c:showSerName val="0"/>
          <c:showPercent val="0"/>
          <c:showBubbleSize val="0"/>
        </c:dLbls>
        <c:smooth val="0"/>
        <c:axId val="98816000"/>
        <c:axId val="98817536"/>
      </c:lineChart>
      <c:catAx>
        <c:axId val="988160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8817536"/>
        <c:crosses val="autoZero"/>
        <c:auto val="1"/>
        <c:lblAlgn val="ctr"/>
        <c:lblOffset val="100"/>
        <c:noMultiLvlLbl val="0"/>
      </c:catAx>
      <c:valAx>
        <c:axId val="988175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8816000"/>
        <c:crosses val="autoZero"/>
        <c:crossBetween val="between"/>
      </c:valAx>
      <c:spPr>
        <a:noFill/>
        <a:ln>
          <a:noFill/>
        </a:ln>
        <a:effectLst/>
      </c:spPr>
    </c:plotArea>
    <c:legend>
      <c:legendPos val="b"/>
      <c:layout>
        <c:manualLayout>
          <c:xMode val="edge"/>
          <c:yMode val="edge"/>
          <c:x val="0.33357737100363194"/>
          <c:y val="8.3395661160565848E-2"/>
          <c:w val="0.63765769425968466"/>
          <c:h val="0.19639196811506704"/>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4">
          <a:lumMod val="75000"/>
        </a:schemeClr>
      </a:solid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07483689904168"/>
          <c:y val="0.10793370691633326"/>
          <c:w val="0.81879470706365221"/>
          <c:h val="0.54733360477720583"/>
        </c:manualLayout>
      </c:layout>
      <c:areaChart>
        <c:grouping val="standard"/>
        <c:varyColors val="0"/>
        <c:ser>
          <c:idx val="0"/>
          <c:order val="0"/>
          <c:spPr>
            <a:gradFill>
              <a:gsLst>
                <a:gs pos="0">
                  <a:srgbClr val="034B64"/>
                </a:gs>
                <a:gs pos="100000">
                  <a:schemeClr val="accent4"/>
                </a:gs>
              </a:gsLst>
              <a:lin ang="5400000" scaled="1"/>
            </a:gradFill>
            <a:ln>
              <a:noFill/>
            </a:ln>
            <a:effectLst/>
          </c:spPr>
          <c:cat>
            <c:numRef>
              <c:f>REER!$C$7:$C$22</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REER!$E$7:$E$22</c:f>
              <c:numCache>
                <c:formatCode>0.0</c:formatCode>
                <c:ptCount val="16"/>
                <c:pt idx="0">
                  <c:v>96.362685721096639</c:v>
                </c:pt>
                <c:pt idx="1">
                  <c:v>100.69724699874565</c:v>
                </c:pt>
                <c:pt idx="2">
                  <c:v>112.18410901888618</c:v>
                </c:pt>
                <c:pt idx="3">
                  <c:v>117.72869535028505</c:v>
                </c:pt>
                <c:pt idx="4">
                  <c:v>150.52805098327761</c:v>
                </c:pt>
                <c:pt idx="5">
                  <c:v>140.68483902079325</c:v>
                </c:pt>
                <c:pt idx="6">
                  <c:v>121.2</c:v>
                </c:pt>
                <c:pt idx="7">
                  <c:v>122.8245099456565</c:v>
                </c:pt>
                <c:pt idx="8">
                  <c:v>139.38274676106727</c:v>
                </c:pt>
                <c:pt idx="9">
                  <c:v>140.21465433228957</c:v>
                </c:pt>
                <c:pt idx="10">
                  <c:v>140.84073142250853</c:v>
                </c:pt>
                <c:pt idx="11">
                  <c:v>157.62742841715502</c:v>
                </c:pt>
                <c:pt idx="12">
                  <c:v>159.2880112231519</c:v>
                </c:pt>
                <c:pt idx="13">
                  <c:v>171.92362425950918</c:v>
                </c:pt>
                <c:pt idx="14">
                  <c:v>161.75436746871299</c:v>
                </c:pt>
                <c:pt idx="15">
                  <c:v>180.77955287886968</c:v>
                </c:pt>
              </c:numCache>
            </c:numRef>
          </c:val>
          <c:extLst>
            <c:ext xmlns:c16="http://schemas.microsoft.com/office/drawing/2014/chart" uri="{C3380CC4-5D6E-409C-BE32-E72D297353CC}">
              <c16:uniqueId val="{00000000-C9B7-43AB-A6F0-35099EFF090F}"/>
            </c:ext>
          </c:extLst>
        </c:ser>
        <c:ser>
          <c:idx val="1"/>
          <c:order val="1"/>
          <c:spPr>
            <a:solidFill>
              <a:schemeClr val="bg1"/>
            </a:solidFill>
            <a:ln>
              <a:noFill/>
            </a:ln>
            <a:effectLst/>
          </c:spPr>
          <c:cat>
            <c:numRef>
              <c:f>REER!$C$7:$C$22</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REER!$F$7:$F$22</c:f>
              <c:numCache>
                <c:formatCode>General</c:formatCode>
                <c:ptCount val="1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numCache>
            </c:numRef>
          </c:val>
          <c:extLst>
            <c:ext xmlns:c16="http://schemas.microsoft.com/office/drawing/2014/chart" uri="{C3380CC4-5D6E-409C-BE32-E72D297353CC}">
              <c16:uniqueId val="{00000001-C9B7-43AB-A6F0-35099EFF090F}"/>
            </c:ext>
          </c:extLst>
        </c:ser>
        <c:dLbls>
          <c:showLegendKey val="0"/>
          <c:showVal val="0"/>
          <c:showCatName val="0"/>
          <c:showSerName val="0"/>
          <c:showPercent val="0"/>
          <c:showBubbleSize val="0"/>
        </c:dLbls>
        <c:axId val="98585216"/>
        <c:axId val="98595200"/>
      </c:areaChart>
      <c:catAx>
        <c:axId val="9858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8595200"/>
        <c:crosses val="autoZero"/>
        <c:auto val="1"/>
        <c:lblAlgn val="ctr"/>
        <c:lblOffset val="100"/>
        <c:noMultiLvlLbl val="0"/>
      </c:catAx>
      <c:valAx>
        <c:axId val="98595200"/>
        <c:scaling>
          <c:orientation val="minMax"/>
          <c:min val="5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8585216"/>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accent4">
          <a:lumMod val="75000"/>
        </a:schemeClr>
      </a:solidFill>
    </a:ln>
    <a:effectLst/>
  </c:spPr>
  <c:txPr>
    <a:bodyPr/>
    <a:lstStyle/>
    <a:p>
      <a:pPr>
        <a:defRPr sz="1000">
          <a:latin typeface="Century Gothic" panose="020B0502020202020204" pitchFamily="34" charset="0"/>
          <a:cs typeface="Segoe UI" panose="020B0502040204020203"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3163317072237"/>
          <c:y val="0.15637680442797591"/>
          <c:w val="0.83548528446507875"/>
          <c:h val="0.48447133466634112"/>
        </c:manualLayout>
      </c:layout>
      <c:areaChart>
        <c:grouping val="standard"/>
        <c:varyColors val="0"/>
        <c:ser>
          <c:idx val="0"/>
          <c:order val="0"/>
          <c:spPr>
            <a:gradFill>
              <a:gsLst>
                <a:gs pos="0">
                  <a:srgbClr val="034B64"/>
                </a:gs>
                <a:gs pos="100000">
                  <a:schemeClr val="accent4"/>
                </a:gs>
              </a:gsLst>
              <a:lin ang="5400000" scaled="1"/>
            </a:gradFill>
            <a:ln>
              <a:noFill/>
            </a:ln>
            <a:effectLst>
              <a:outerShdw blurRad="25400" algn="ctr" rotWithShape="0">
                <a:prstClr val="black">
                  <a:alpha val="40000"/>
                </a:prstClr>
              </a:outerShdw>
            </a:effectLst>
          </c:spPr>
          <c:cat>
            <c:numRef>
              <c:f>'Exchange rates'!$C$14:$C$29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'Exchange rates'!$F$14:$F$29</c:f>
              <c:numCache>
                <c:formatCode>0.00</c:formatCode>
                <c:ptCount val="16"/>
                <c:pt idx="0">
                  <c:v>0.64271378354234798</c:v>
                </c:pt>
                <c:pt idx="1">
                  <c:v>0.68425067615989166</c:v>
                </c:pt>
                <c:pt idx="2">
                  <c:v>3.9718926390968918</c:v>
                </c:pt>
                <c:pt idx="3">
                  <c:v>1.8500619719591218</c:v>
                </c:pt>
                <c:pt idx="4">
                  <c:v>3.3835094123570286</c:v>
                </c:pt>
                <c:pt idx="5">
                  <c:v>13.336212799075952</c:v>
                </c:pt>
                <c:pt idx="6">
                  <c:v>6.1262638284007949</c:v>
                </c:pt>
                <c:pt idx="7">
                  <c:v>2.5519856101494005</c:v>
                </c:pt>
                <c:pt idx="8">
                  <c:v>4.2585356665040432</c:v>
                </c:pt>
                <c:pt idx="9">
                  <c:v>6.0885376471639008</c:v>
                </c:pt>
                <c:pt idx="10">
                  <c:v>4.1507952417748868</c:v>
                </c:pt>
                <c:pt idx="11">
                  <c:v>10.935521723773945</c:v>
                </c:pt>
                <c:pt idx="12">
                  <c:v>11.833912841406686</c:v>
                </c:pt>
                <c:pt idx="13">
                  <c:v>16.835868473422735</c:v>
                </c:pt>
                <c:pt idx="14">
                  <c:v>21.85660392137747</c:v>
                </c:pt>
                <c:pt idx="15">
                  <c:v>27.610562443822481</c:v>
                </c:pt>
              </c:numCache>
            </c:numRef>
          </c:val>
          <c:extLst>
            <c:ext xmlns:c16="http://schemas.microsoft.com/office/drawing/2014/chart" uri="{C3380CC4-5D6E-409C-BE32-E72D297353CC}">
              <c16:uniqueId val="{00000000-85FE-4BBD-A1DA-BE8C15176636}"/>
            </c:ext>
          </c:extLst>
        </c:ser>
        <c:dLbls>
          <c:showLegendKey val="0"/>
          <c:showVal val="0"/>
          <c:showCatName val="0"/>
          <c:showSerName val="0"/>
          <c:showPercent val="0"/>
          <c:showBubbleSize val="0"/>
        </c:dLbls>
        <c:axId val="98833152"/>
        <c:axId val="98834688"/>
      </c:areaChart>
      <c:catAx>
        <c:axId val="98833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8834688"/>
        <c:crosses val="autoZero"/>
        <c:auto val="1"/>
        <c:lblAlgn val="ctr"/>
        <c:lblOffset val="100"/>
        <c:noMultiLvlLbl val="0"/>
      </c:catAx>
      <c:valAx>
        <c:axId val="98834688"/>
        <c:scaling>
          <c:orientation val="minMax"/>
        </c:scaling>
        <c:delete val="0"/>
        <c:axPos val="l"/>
        <c:numFmt formatCode="0" sourceLinked="0"/>
        <c:majorTickMark val="none"/>
        <c:minorTickMark val="none"/>
        <c:tickLblPos val="nextTo"/>
        <c:spPr>
          <a:noFill/>
          <a:ln>
            <a:solidFill>
              <a:schemeClr val="accent4"/>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8833152"/>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chemeClr val="accent4">
          <a:lumMod val="75000"/>
        </a:schemeClr>
      </a:solid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66912106825087E-2"/>
          <c:y val="0.12041261267714501"/>
          <c:w val="0.89528460661364084"/>
          <c:h val="0.6223699976742596"/>
        </c:manualLayout>
      </c:layout>
      <c:barChart>
        <c:barDir val="col"/>
        <c:grouping val="clustered"/>
        <c:varyColors val="0"/>
        <c:ser>
          <c:idx val="0"/>
          <c:order val="0"/>
          <c:tx>
            <c:strRef>
              <c:f>charts!$B$10</c:f>
              <c:strCache>
                <c:ptCount val="1"/>
                <c:pt idx="0">
                  <c:v>Ethiopia</c:v>
                </c:pt>
              </c:strCache>
            </c:strRef>
          </c:tx>
          <c:spPr>
            <a:solidFill>
              <a:schemeClr val="accent4"/>
            </a:solidFill>
            <a:ln>
              <a:solidFill>
                <a:schemeClr val="bg1"/>
              </a:solidFill>
            </a:ln>
          </c:spPr>
          <c:invertIfNegative val="0"/>
          <c:dLbls>
            <c:dLbl>
              <c:idx val="0"/>
              <c:layout>
                <c:manualLayout>
                  <c:x val="-3.4312482448685424E-17"/>
                  <c:y val="2.5807933094457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5A-4980-9C15-D5AB15D26ED0}"/>
                </c:ext>
              </c:extLst>
            </c:dLbl>
            <c:dLbl>
              <c:idx val="1"/>
              <c:layout>
                <c:manualLayout>
                  <c:x val="0"/>
                  <c:y val="1.9355949820843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5A-4980-9C15-D5AB15D26ED0}"/>
                </c:ext>
              </c:extLst>
            </c:dLbl>
            <c:numFmt formatCode="#,##0" sourceLinked="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charts!$A$11:$A$12</c:f>
              <c:strCache>
                <c:ptCount val="2"/>
                <c:pt idx="0">
                  <c:v>Mortality rate, under-5 (per 1,000 live births)</c:v>
                </c:pt>
                <c:pt idx="1">
                  <c:v>Life expectancy at birth, total (years)</c:v>
                </c:pt>
              </c:strCache>
            </c:strRef>
          </c:cat>
          <c:val>
            <c:numRef>
              <c:f>charts!$B$11:$B$12</c:f>
              <c:numCache>
                <c:formatCode>0.0</c:formatCode>
                <c:ptCount val="2"/>
                <c:pt idx="0">
                  <c:v>58.5</c:v>
                </c:pt>
                <c:pt idx="1">
                  <c:v>65.873999999999981</c:v>
                </c:pt>
              </c:numCache>
            </c:numRef>
          </c:val>
          <c:extLst>
            <c:ext xmlns:c16="http://schemas.microsoft.com/office/drawing/2014/chart" uri="{C3380CC4-5D6E-409C-BE32-E72D297353CC}">
              <c16:uniqueId val="{00000002-855A-4980-9C15-D5AB15D26ED0}"/>
            </c:ext>
          </c:extLst>
        </c:ser>
        <c:ser>
          <c:idx val="1"/>
          <c:order val="1"/>
          <c:tx>
            <c:strRef>
              <c:f>charts!$C$10</c:f>
              <c:strCache>
                <c:ptCount val="1"/>
                <c:pt idx="0">
                  <c:v>Lower middle income</c:v>
                </c:pt>
              </c:strCache>
            </c:strRef>
          </c:tx>
          <c:spPr>
            <a:solidFill>
              <a:schemeClr val="bg1">
                <a:lumMod val="75000"/>
              </a:schemeClr>
            </a:solidFill>
            <a:ln>
              <a:solidFill>
                <a:schemeClr val="bg1"/>
              </a:solidFill>
            </a:ln>
          </c:spPr>
          <c:invertIfNegative val="0"/>
          <c:dLbls>
            <c:dLbl>
              <c:idx val="0"/>
              <c:layout>
                <c:manualLayout>
                  <c:x val="0"/>
                  <c:y val="3.8711899641686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5A-4980-9C15-D5AB15D26ED0}"/>
                </c:ext>
              </c:extLst>
            </c:dLbl>
            <c:dLbl>
              <c:idx val="1"/>
              <c:layout>
                <c:manualLayout>
                  <c:x val="0"/>
                  <c:y val="1.9355949820843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5A-4980-9C15-D5AB15D26ED0}"/>
                </c:ext>
              </c:extLst>
            </c:dLbl>
            <c:numFmt formatCode="#,##0" sourceLinked="0"/>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charts!$A$11:$A$12</c:f>
              <c:strCache>
                <c:ptCount val="2"/>
                <c:pt idx="0">
                  <c:v>Mortality rate, under-5 (per 1,000 live births)</c:v>
                </c:pt>
                <c:pt idx="1">
                  <c:v>Life expectancy at birth, total (years)</c:v>
                </c:pt>
              </c:strCache>
            </c:strRef>
          </c:cat>
          <c:val>
            <c:numRef>
              <c:f>charts!$C$11:$C$12</c:f>
              <c:numCache>
                <c:formatCode>0.0</c:formatCode>
                <c:ptCount val="2"/>
                <c:pt idx="0">
                  <c:v>48.5</c:v>
                </c:pt>
                <c:pt idx="1">
                  <c:v>67.989943466388524</c:v>
                </c:pt>
              </c:numCache>
            </c:numRef>
          </c:val>
          <c:extLst>
            <c:ext xmlns:c16="http://schemas.microsoft.com/office/drawing/2014/chart" uri="{C3380CC4-5D6E-409C-BE32-E72D297353CC}">
              <c16:uniqueId val="{00000005-855A-4980-9C15-D5AB15D26ED0}"/>
            </c:ext>
          </c:extLst>
        </c:ser>
        <c:dLbls>
          <c:showLegendKey val="0"/>
          <c:showVal val="0"/>
          <c:showCatName val="0"/>
          <c:showSerName val="0"/>
          <c:showPercent val="0"/>
          <c:showBubbleSize val="0"/>
        </c:dLbls>
        <c:gapWidth val="150"/>
        <c:axId val="98988032"/>
        <c:axId val="98989568"/>
      </c:barChart>
      <c:catAx>
        <c:axId val="98988032"/>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defRPr>
            </a:pPr>
            <a:endParaRPr lang="en-US"/>
          </a:p>
        </c:txPr>
        <c:crossAx val="98989568"/>
        <c:crosses val="autoZero"/>
        <c:auto val="1"/>
        <c:lblAlgn val="ctr"/>
        <c:lblOffset val="100"/>
        <c:noMultiLvlLbl val="0"/>
      </c:catAx>
      <c:valAx>
        <c:axId val="98989568"/>
        <c:scaling>
          <c:orientation val="minMax"/>
        </c:scaling>
        <c:delete val="1"/>
        <c:axPos val="l"/>
        <c:numFmt formatCode="0" sourceLinked="0"/>
        <c:majorTickMark val="out"/>
        <c:minorTickMark val="none"/>
        <c:tickLblPos val="nextTo"/>
        <c:crossAx val="98988032"/>
        <c:crosses val="autoZero"/>
        <c:crossBetween val="between"/>
      </c:valAx>
    </c:plotArea>
    <c:legend>
      <c:legendPos val="t"/>
      <c:layout>
        <c:manualLayout>
          <c:xMode val="edge"/>
          <c:yMode val="edge"/>
          <c:x val="8.5984049082651157E-2"/>
          <c:y val="1.9410038537234997E-2"/>
          <c:w val="0.82302925196253962"/>
          <c:h val="9.9528739177311226E-2"/>
        </c:manualLayout>
      </c:layout>
      <c:overlay val="0"/>
      <c:txPr>
        <a:bodyPr/>
        <a:lstStyle/>
        <a:p>
          <a:pPr>
            <a:defRPr sz="1000">
              <a:latin typeface="Century Gothic" panose="020B0502020202020204" pitchFamily="34" charset="0"/>
            </a:defRPr>
          </a:pPr>
          <a:endParaRPr lang="en-US"/>
        </a:p>
      </c:txPr>
    </c:legend>
    <c:plotVisOnly val="1"/>
    <c:dispBlanksAs val="gap"/>
    <c:showDLblsOverMax val="0"/>
  </c:chart>
  <c:spPr>
    <a:ln w="6350">
      <a:solidFill>
        <a:schemeClr val="bg1">
          <a:lumMod val="75000"/>
        </a:schemeClr>
      </a:solid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47894121957385E-2"/>
          <c:y val="0.18893590589348846"/>
          <c:w val="0.88497579711772212"/>
          <c:h val="0.57785800844692703"/>
        </c:manualLayout>
      </c:layout>
      <c:barChart>
        <c:barDir val="col"/>
        <c:grouping val="clustered"/>
        <c:varyColors val="0"/>
        <c:ser>
          <c:idx val="0"/>
          <c:order val="0"/>
          <c:tx>
            <c:strRef>
              <c:f>charts!$B$7</c:f>
              <c:strCache>
                <c:ptCount val="1"/>
                <c:pt idx="0">
                  <c:v>Ethiopia</c:v>
                </c:pt>
              </c:strCache>
            </c:strRef>
          </c:tx>
          <c:spPr>
            <a:solidFill>
              <a:schemeClr val="accent4"/>
            </a:solidFill>
            <a:ln>
              <a:solidFill>
                <a:schemeClr val="bg1"/>
              </a:solidFill>
            </a:ln>
          </c:spPr>
          <c:invertIfNegative val="0"/>
          <c:dLbls>
            <c:dLbl>
              <c:idx val="0"/>
              <c:layout>
                <c:manualLayout>
                  <c:x val="9.1496569170046557E-4"/>
                  <c:y val="1.45985932589412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4-4B0B-B00A-CF62473B92E4}"/>
                </c:ext>
              </c:extLst>
            </c:dLbl>
            <c:numFmt formatCode="#,##0" sourceLinked="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charts!$A$8:$A$9</c:f>
              <c:strCache>
                <c:ptCount val="2"/>
                <c:pt idx="0">
                  <c:v>School enrollment, secondary (% net)</c:v>
                </c:pt>
                <c:pt idx="1">
                  <c:v>School enrollment, primary (% net)</c:v>
                </c:pt>
              </c:strCache>
            </c:strRef>
          </c:cat>
          <c:val>
            <c:numRef>
              <c:f>charts!$B$8:$B$9</c:f>
              <c:numCache>
                <c:formatCode>0.0</c:formatCode>
                <c:ptCount val="2"/>
                <c:pt idx="0">
                  <c:v>30.9552001953125</c:v>
                </c:pt>
                <c:pt idx="1">
                  <c:v>85.438713073730497</c:v>
                </c:pt>
              </c:numCache>
            </c:numRef>
          </c:val>
          <c:extLst>
            <c:ext xmlns:c16="http://schemas.microsoft.com/office/drawing/2014/chart" uri="{C3380CC4-5D6E-409C-BE32-E72D297353CC}">
              <c16:uniqueId val="{00000001-8C44-4B0B-B00A-CF62473B92E4}"/>
            </c:ext>
          </c:extLst>
        </c:ser>
        <c:ser>
          <c:idx val="1"/>
          <c:order val="1"/>
          <c:tx>
            <c:strRef>
              <c:f>charts!$C$7</c:f>
              <c:strCache>
                <c:ptCount val="1"/>
                <c:pt idx="0">
                  <c:v>Lower middle income</c:v>
                </c:pt>
              </c:strCache>
            </c:strRef>
          </c:tx>
          <c:spPr>
            <a:solidFill>
              <a:schemeClr val="bg1">
                <a:lumMod val="75000"/>
              </a:schemeClr>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charts!$A$8:$A$9</c:f>
              <c:strCache>
                <c:ptCount val="2"/>
                <c:pt idx="0">
                  <c:v>School enrollment, secondary (% net)</c:v>
                </c:pt>
                <c:pt idx="1">
                  <c:v>School enrollment, primary (% net)</c:v>
                </c:pt>
              </c:strCache>
            </c:strRef>
          </c:cat>
          <c:val>
            <c:numRef>
              <c:f>charts!$C$8:$C$9</c:f>
              <c:numCache>
                <c:formatCode>0.0</c:formatCode>
                <c:ptCount val="2"/>
                <c:pt idx="0">
                  <c:v>59.363719940185497</c:v>
                </c:pt>
                <c:pt idx="1">
                  <c:v>87.796699523925795</c:v>
                </c:pt>
              </c:numCache>
            </c:numRef>
          </c:val>
          <c:extLst>
            <c:ext xmlns:c16="http://schemas.microsoft.com/office/drawing/2014/chart" uri="{C3380CC4-5D6E-409C-BE32-E72D297353CC}">
              <c16:uniqueId val="{00000002-8C44-4B0B-B00A-CF62473B92E4}"/>
            </c:ext>
          </c:extLst>
        </c:ser>
        <c:dLbls>
          <c:showLegendKey val="0"/>
          <c:showVal val="0"/>
          <c:showCatName val="0"/>
          <c:showSerName val="0"/>
          <c:showPercent val="0"/>
          <c:showBubbleSize val="0"/>
        </c:dLbls>
        <c:gapWidth val="150"/>
        <c:axId val="99105792"/>
        <c:axId val="99115776"/>
      </c:barChart>
      <c:catAx>
        <c:axId val="99105792"/>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defRPr>
            </a:pPr>
            <a:endParaRPr lang="en-US"/>
          </a:p>
        </c:txPr>
        <c:crossAx val="99115776"/>
        <c:crosses val="autoZero"/>
        <c:auto val="1"/>
        <c:lblAlgn val="ctr"/>
        <c:lblOffset val="100"/>
        <c:noMultiLvlLbl val="0"/>
      </c:catAx>
      <c:valAx>
        <c:axId val="99115776"/>
        <c:scaling>
          <c:orientation val="minMax"/>
        </c:scaling>
        <c:delete val="1"/>
        <c:axPos val="l"/>
        <c:numFmt formatCode="0" sourceLinked="0"/>
        <c:majorTickMark val="out"/>
        <c:minorTickMark val="none"/>
        <c:tickLblPos val="nextTo"/>
        <c:crossAx val="99105792"/>
        <c:crosses val="autoZero"/>
        <c:crossBetween val="between"/>
        <c:majorUnit val="20"/>
      </c:valAx>
    </c:plotArea>
    <c:legend>
      <c:legendPos val="t"/>
      <c:layout>
        <c:manualLayout>
          <c:xMode val="edge"/>
          <c:yMode val="edge"/>
          <c:x val="1.7268957564629407E-2"/>
          <c:y val="3.2963093057515255E-2"/>
          <c:w val="0.94852764342524298"/>
          <c:h val="0.17885334418549351"/>
        </c:manualLayout>
      </c:layout>
      <c:overlay val="0"/>
      <c:txPr>
        <a:bodyPr/>
        <a:lstStyle/>
        <a:p>
          <a:pPr>
            <a:defRPr sz="1000">
              <a:latin typeface="Century Gothic" panose="020B0502020202020204" pitchFamily="34" charset="0"/>
            </a:defRPr>
          </a:pPr>
          <a:endParaRPr lang="en-US"/>
        </a:p>
      </c:txPr>
    </c:legend>
    <c:plotVisOnly val="1"/>
    <c:dispBlanksAs val="gap"/>
    <c:showDLblsOverMax val="0"/>
  </c:chart>
  <c:spPr>
    <a:ln w="6350">
      <a:solidFill>
        <a:schemeClr val="bg1">
          <a:lumMod val="75000"/>
        </a:schemeClr>
      </a:solid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52043707898551E-2"/>
          <c:y val="0.15961992861092963"/>
          <c:w val="0.8760959125842035"/>
          <c:h val="0.56198386469416239"/>
        </c:manualLayout>
      </c:layout>
      <c:barChart>
        <c:barDir val="col"/>
        <c:grouping val="clustered"/>
        <c:varyColors val="0"/>
        <c:ser>
          <c:idx val="0"/>
          <c:order val="0"/>
          <c:tx>
            <c:strRef>
              <c:f>charts!$A$3</c:f>
              <c:strCache>
                <c:ptCount val="1"/>
                <c:pt idx="0">
                  <c:v>GDP per capita (current US$), 2018</c:v>
                </c:pt>
              </c:strCache>
            </c:strRef>
          </c:tx>
          <c:spPr>
            <a:solidFill>
              <a:schemeClr val="accent4"/>
            </a:solidFill>
          </c:spPr>
          <c:invertIfNegative val="0"/>
          <c:dPt>
            <c:idx val="1"/>
            <c:invertIfNegative val="0"/>
            <c:bubble3D val="0"/>
            <c:spPr>
              <a:solidFill>
                <a:schemeClr val="bg1">
                  <a:lumMod val="75000"/>
                </a:schemeClr>
              </a:solidFill>
            </c:spPr>
            <c:extLst>
              <c:ext xmlns:c16="http://schemas.microsoft.com/office/drawing/2014/chart" uri="{C3380CC4-5D6E-409C-BE32-E72D297353CC}">
                <c16:uniqueId val="{00000003-C5EC-414E-AC4B-ACE14F9A4615}"/>
              </c:ext>
            </c:extLst>
          </c:dPt>
          <c:dLbls>
            <c:dLbl>
              <c:idx val="0"/>
              <c:numFmt formatCode="#,##0" sourceLinked="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CA1-4617-80FF-69D2D0B6FE58}"/>
                </c:ext>
              </c:extLst>
            </c:dLbl>
            <c:dLbl>
              <c:idx val="1"/>
              <c:numFmt formatCode="#,##0" sourceLinked="0"/>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5EC-414E-AC4B-ACE14F9A4615}"/>
                </c:ext>
              </c:extLst>
            </c:dLbl>
            <c:numFmt formatCode="#,##0" sourceLinked="0"/>
            <c:spPr>
              <a:noFill/>
              <a:ln>
                <a:noFill/>
              </a:ln>
              <a:effectLst/>
            </c:spPr>
            <c:txPr>
              <a:bodyPr wrap="square" lIns="38100" tIns="19050" rIns="38100" bIns="19050" anchor="ctr">
                <a:spAutoFit/>
              </a:bodyPr>
              <a:lstStyle/>
              <a:p>
                <a:pPr>
                  <a:defRPr sz="1000" b="1">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charts!$B$2:$C$2</c:f>
              <c:strCache>
                <c:ptCount val="2"/>
                <c:pt idx="0">
                  <c:v>Ethiopia</c:v>
                </c:pt>
                <c:pt idx="1">
                  <c:v>Lower middle income</c:v>
                </c:pt>
              </c:strCache>
            </c:strRef>
          </c:cat>
          <c:val>
            <c:numRef>
              <c:f>charts!$B$3:$C$3</c:f>
              <c:numCache>
                <c:formatCode>#,##0.0</c:formatCode>
                <c:ptCount val="2"/>
                <c:pt idx="0">
                  <c:v>865</c:v>
                </c:pt>
                <c:pt idx="1">
                  <c:v>2218.8997491233395</c:v>
                </c:pt>
              </c:numCache>
            </c:numRef>
          </c:val>
          <c:extLst>
            <c:ext xmlns:c16="http://schemas.microsoft.com/office/drawing/2014/chart" uri="{C3380CC4-5D6E-409C-BE32-E72D297353CC}">
              <c16:uniqueId val="{00000004-C5EC-414E-AC4B-ACE14F9A4615}"/>
            </c:ext>
          </c:extLst>
        </c:ser>
        <c:dLbls>
          <c:showLegendKey val="0"/>
          <c:showVal val="0"/>
          <c:showCatName val="0"/>
          <c:showSerName val="0"/>
          <c:showPercent val="0"/>
          <c:showBubbleSize val="0"/>
        </c:dLbls>
        <c:gapWidth val="150"/>
        <c:axId val="99129984"/>
        <c:axId val="98926976"/>
      </c:barChart>
      <c:catAx>
        <c:axId val="99129984"/>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defRPr>
            </a:pPr>
            <a:endParaRPr lang="en-US"/>
          </a:p>
        </c:txPr>
        <c:crossAx val="98926976"/>
        <c:crosses val="autoZero"/>
        <c:auto val="1"/>
        <c:lblAlgn val="ctr"/>
        <c:lblOffset val="100"/>
        <c:noMultiLvlLbl val="0"/>
      </c:catAx>
      <c:valAx>
        <c:axId val="98926976"/>
        <c:scaling>
          <c:orientation val="minMax"/>
        </c:scaling>
        <c:delete val="1"/>
        <c:axPos val="l"/>
        <c:numFmt formatCode="#,##0" sourceLinked="0"/>
        <c:majorTickMark val="out"/>
        <c:minorTickMark val="none"/>
        <c:tickLblPos val="nextTo"/>
        <c:crossAx val="99129984"/>
        <c:crosses val="autoZero"/>
        <c:crossBetween val="between"/>
      </c:valAx>
    </c:plotArea>
    <c:plotVisOnly val="1"/>
    <c:dispBlanksAs val="gap"/>
    <c:showDLblsOverMax val="0"/>
  </c:chart>
  <c:spPr>
    <a:ln w="6350">
      <a:no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108422329867888E-2"/>
          <c:y val="0.23865909421402143"/>
          <c:w val="0.92315462026571482"/>
          <c:h val="0.37607891292756651"/>
        </c:manualLayout>
      </c:layout>
      <c:barChart>
        <c:barDir val="col"/>
        <c:grouping val="clustered"/>
        <c:varyColors val="0"/>
        <c:ser>
          <c:idx val="0"/>
          <c:order val="0"/>
          <c:tx>
            <c:strRef>
              <c:f>charts!$B$13</c:f>
              <c:strCache>
                <c:ptCount val="1"/>
                <c:pt idx="0">
                  <c:v>Ethiopia</c:v>
                </c:pt>
              </c:strCache>
            </c:strRef>
          </c:tx>
          <c:spPr>
            <a:solidFill>
              <a:schemeClr val="accent4"/>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900" b="1">
                    <a:solidFill>
                      <a:schemeClr val="accent4"/>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charts!$A$14:$A$15</c:f>
              <c:strCache>
                <c:ptCount val="2"/>
                <c:pt idx="0">
                  <c:v>Access to electricity (% of population)</c:v>
                </c:pt>
                <c:pt idx="1">
                  <c:v>People using at least basic drinking water services (% of population)</c:v>
                </c:pt>
              </c:strCache>
            </c:strRef>
          </c:cat>
          <c:val>
            <c:numRef>
              <c:f>charts!$B$14:$B$15</c:f>
              <c:numCache>
                <c:formatCode>0.0</c:formatCode>
                <c:ptCount val="2"/>
                <c:pt idx="0">
                  <c:v>44.3</c:v>
                </c:pt>
                <c:pt idx="1">
                  <c:v>39.124261580637786</c:v>
                </c:pt>
              </c:numCache>
            </c:numRef>
          </c:val>
          <c:extLst>
            <c:ext xmlns:c16="http://schemas.microsoft.com/office/drawing/2014/chart" uri="{C3380CC4-5D6E-409C-BE32-E72D297353CC}">
              <c16:uniqueId val="{00000000-8E1B-4E3F-A536-4BE6D4973D5F}"/>
            </c:ext>
          </c:extLst>
        </c:ser>
        <c:ser>
          <c:idx val="1"/>
          <c:order val="1"/>
          <c:tx>
            <c:strRef>
              <c:f>charts!$C$13</c:f>
              <c:strCache>
                <c:ptCount val="1"/>
                <c:pt idx="0">
                  <c:v>Lower middle income</c:v>
                </c:pt>
              </c:strCache>
            </c:strRef>
          </c:tx>
          <c:spPr>
            <a:solidFill>
              <a:schemeClr val="bg1">
                <a:lumMod val="75000"/>
              </a:schemeClr>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900" b="1">
                    <a:solidFill>
                      <a:schemeClr val="bg1">
                        <a:lumMod val="50000"/>
                      </a:schemeClr>
                    </a:solidFill>
                    <a:latin typeface="Century Gothic" panose="020B0502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charts!$A$14:$A$15</c:f>
              <c:strCache>
                <c:ptCount val="2"/>
                <c:pt idx="0">
                  <c:v>Access to electricity (% of population)</c:v>
                </c:pt>
                <c:pt idx="1">
                  <c:v>People using at least basic drinking water services (% of population)</c:v>
                </c:pt>
              </c:strCache>
            </c:strRef>
          </c:cat>
          <c:val>
            <c:numRef>
              <c:f>charts!$C$14:$C$15</c:f>
              <c:numCache>
                <c:formatCode>0.0</c:formatCode>
                <c:ptCount val="2"/>
                <c:pt idx="0">
                  <c:v>86.16368448155292</c:v>
                </c:pt>
                <c:pt idx="1">
                  <c:v>85.070514214613212</c:v>
                </c:pt>
              </c:numCache>
            </c:numRef>
          </c:val>
          <c:extLst>
            <c:ext xmlns:c16="http://schemas.microsoft.com/office/drawing/2014/chart" uri="{C3380CC4-5D6E-409C-BE32-E72D297353CC}">
              <c16:uniqueId val="{00000001-8E1B-4E3F-A536-4BE6D4973D5F}"/>
            </c:ext>
          </c:extLst>
        </c:ser>
        <c:dLbls>
          <c:showLegendKey val="0"/>
          <c:showVal val="0"/>
          <c:showCatName val="0"/>
          <c:showSerName val="0"/>
          <c:showPercent val="0"/>
          <c:showBubbleSize val="0"/>
        </c:dLbls>
        <c:gapWidth val="150"/>
        <c:axId val="99367936"/>
        <c:axId val="99369728"/>
      </c:barChart>
      <c:catAx>
        <c:axId val="99367936"/>
        <c:scaling>
          <c:orientation val="minMax"/>
        </c:scaling>
        <c:delete val="0"/>
        <c:axPos val="b"/>
        <c:numFmt formatCode="General" sourceLinked="0"/>
        <c:majorTickMark val="out"/>
        <c:minorTickMark val="none"/>
        <c:tickLblPos val="nextTo"/>
        <c:txPr>
          <a:bodyPr/>
          <a:lstStyle/>
          <a:p>
            <a:pPr>
              <a:defRPr sz="900">
                <a:latin typeface="Century Gothic" panose="020B0502020202020204" pitchFamily="34" charset="0"/>
              </a:defRPr>
            </a:pPr>
            <a:endParaRPr lang="en-US"/>
          </a:p>
        </c:txPr>
        <c:crossAx val="99369728"/>
        <c:crosses val="autoZero"/>
        <c:auto val="1"/>
        <c:lblAlgn val="ctr"/>
        <c:lblOffset val="100"/>
        <c:noMultiLvlLbl val="0"/>
      </c:catAx>
      <c:valAx>
        <c:axId val="99369728"/>
        <c:scaling>
          <c:orientation val="minMax"/>
        </c:scaling>
        <c:delete val="1"/>
        <c:axPos val="l"/>
        <c:numFmt formatCode="0" sourceLinked="0"/>
        <c:majorTickMark val="out"/>
        <c:minorTickMark val="none"/>
        <c:tickLblPos val="nextTo"/>
        <c:crossAx val="99367936"/>
        <c:crosses val="autoZero"/>
        <c:crossBetween val="between"/>
        <c:majorUnit val="20"/>
      </c:valAx>
    </c:plotArea>
    <c:legend>
      <c:legendPos val="t"/>
      <c:layout>
        <c:manualLayout>
          <c:xMode val="edge"/>
          <c:yMode val="edge"/>
          <c:x val="0.11443638282201637"/>
          <c:y val="1.4069897077119453E-2"/>
          <c:w val="0.84283967404133975"/>
          <c:h val="0.14476095070365638"/>
        </c:manualLayout>
      </c:layout>
      <c:overlay val="0"/>
      <c:txPr>
        <a:bodyPr/>
        <a:lstStyle/>
        <a:p>
          <a:pPr>
            <a:defRPr sz="1000">
              <a:latin typeface="Century Gothic" panose="020B0502020202020204" pitchFamily="34" charset="0"/>
            </a:defRPr>
          </a:pPr>
          <a:endParaRPr lang="en-US"/>
        </a:p>
      </c:txPr>
    </c:legend>
    <c:plotVisOnly val="1"/>
    <c:dispBlanksAs val="gap"/>
    <c:showDLblsOverMax val="0"/>
  </c:chart>
  <c:spPr>
    <a:ln w="6350">
      <a:noFill/>
    </a:ln>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46778449380709E-2"/>
          <c:y val="0.20704418025607993"/>
          <c:w val="0.85520117784272076"/>
          <c:h val="0.48561833042714381"/>
        </c:manualLayout>
      </c:layout>
      <c:barChart>
        <c:barDir val="col"/>
        <c:grouping val="clustered"/>
        <c:varyColors val="0"/>
        <c:ser>
          <c:idx val="0"/>
          <c:order val="0"/>
          <c:tx>
            <c:strRef>
              <c:f>charts!$A$5</c:f>
              <c:strCache>
                <c:ptCount val="1"/>
                <c:pt idx="0">
                  <c:v>Poverty headcount ratio at $1.90 a day (2011 PPP) (% of population)</c:v>
                </c:pt>
              </c:strCache>
            </c:strRef>
          </c:tx>
          <c:spPr>
            <a:gradFill>
              <a:gsLst>
                <a:gs pos="0">
                  <a:srgbClr val="034B64"/>
                </a:gs>
                <a:gs pos="100000">
                  <a:schemeClr val="accent1">
                    <a:lumMod val="75000"/>
                  </a:schemeClr>
                </a:gs>
              </a:gsLst>
              <a:lin ang="5400000" scaled="1"/>
            </a:gradFill>
            <a:ln>
              <a:gradFill>
                <a:gsLst>
                  <a:gs pos="0">
                    <a:schemeClr val="accent1">
                      <a:lumMod val="5000"/>
                      <a:lumOff val="95000"/>
                    </a:schemeClr>
                  </a:gs>
                  <a:gs pos="100000">
                    <a:schemeClr val="accent1">
                      <a:lumMod val="30000"/>
                      <a:lumOff val="70000"/>
                    </a:schemeClr>
                  </a:gs>
                </a:gsLst>
                <a:lin ang="5400000" scaled="1"/>
              </a:gradFill>
            </a:ln>
          </c:spPr>
          <c:invertIfNegative val="0"/>
          <c:dPt>
            <c:idx val="0"/>
            <c:invertIfNegative val="0"/>
            <c:bubble3D val="0"/>
            <c:spPr>
              <a:solidFill>
                <a:schemeClr val="accent4"/>
              </a:solidFill>
              <a:ln>
                <a:noFill/>
              </a:ln>
            </c:spPr>
            <c:extLst>
              <c:ext xmlns:c16="http://schemas.microsoft.com/office/drawing/2014/chart" uri="{C3380CC4-5D6E-409C-BE32-E72D297353CC}">
                <c16:uniqueId val="{00000001-B6A6-410C-A546-96E8BD20010E}"/>
              </c:ext>
            </c:extLst>
          </c:dPt>
          <c:dPt>
            <c:idx val="1"/>
            <c:invertIfNegative val="0"/>
            <c:bubble3D val="0"/>
            <c:spPr>
              <a:solidFill>
                <a:schemeClr val="bg1">
                  <a:lumMod val="75000"/>
                </a:schemeClr>
              </a:solidFill>
              <a:ln>
                <a:noFill/>
              </a:ln>
            </c:spPr>
            <c:extLst>
              <c:ext xmlns:c16="http://schemas.microsoft.com/office/drawing/2014/chart" uri="{C3380CC4-5D6E-409C-BE32-E72D297353CC}">
                <c16:uniqueId val="{00000003-B6A6-410C-A546-96E8BD20010E}"/>
              </c:ext>
            </c:extLst>
          </c:dPt>
          <c:dLbls>
            <c:dLbl>
              <c:idx val="0"/>
              <c:spPr>
                <a:noFill/>
                <a:ln>
                  <a:noFill/>
                </a:ln>
                <a:effectLst/>
              </c:spPr>
              <c:txPr>
                <a:bodyPr wrap="square" lIns="38100" tIns="19050" rIns="38100" bIns="19050" anchor="ctr">
                  <a:spAutoFit/>
                </a:bodyPr>
                <a:lstStyle/>
                <a:p>
                  <a:pPr>
                    <a:defRPr sz="1000" b="1">
                      <a:solidFill>
                        <a:schemeClr val="accent4"/>
                      </a:solidFill>
                      <a:latin typeface="Century Gothic" panose="020B0502020202020204" pitchFamily="34" charset="0"/>
                      <a:cs typeface="Segoe UI" panose="020B05020402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6A6-410C-A546-96E8BD20010E}"/>
                </c:ext>
              </c:extLst>
            </c:dLbl>
            <c:dLbl>
              <c:idx val="1"/>
              <c:spPr>
                <a:noFill/>
                <a:ln>
                  <a:noFill/>
                </a:ln>
                <a:effectLst/>
              </c:spPr>
              <c:txPr>
                <a:bodyPr wrap="square" lIns="38100" tIns="19050" rIns="38100" bIns="19050" anchor="ctr">
                  <a:spAutoFit/>
                </a:bodyPr>
                <a:lstStyle/>
                <a:p>
                  <a:pPr>
                    <a:defRPr sz="1000" b="1">
                      <a:solidFill>
                        <a:schemeClr val="bg1">
                          <a:lumMod val="50000"/>
                        </a:schemeClr>
                      </a:solidFill>
                      <a:latin typeface="Century Gothic" panose="020B0502020202020204" pitchFamily="34" charset="0"/>
                      <a:cs typeface="Segoe UI" panose="020B05020402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6A6-410C-A546-96E8BD20010E}"/>
                </c:ext>
              </c:extLst>
            </c:dLbl>
            <c:spPr>
              <a:noFill/>
              <a:ln>
                <a:noFill/>
              </a:ln>
              <a:effectLst/>
            </c:spPr>
            <c:txPr>
              <a:bodyPr wrap="square" lIns="38100" tIns="19050" rIns="38100" bIns="19050" anchor="ctr">
                <a:spAutoFit/>
              </a:bodyPr>
              <a:lstStyle/>
              <a:p>
                <a:pPr>
                  <a:defRPr sz="1000" b="1">
                    <a:solidFill>
                      <a:schemeClr val="bg2"/>
                    </a:solidFill>
                    <a:latin typeface="Century Gothic" panose="020B0502020202020204"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charts!$B$4:$C$4</c:f>
              <c:strCache>
                <c:ptCount val="2"/>
                <c:pt idx="0">
                  <c:v>Ethiopia</c:v>
                </c:pt>
                <c:pt idx="1">
                  <c:v>Lower middle income</c:v>
                </c:pt>
              </c:strCache>
            </c:strRef>
          </c:cat>
          <c:val>
            <c:numRef>
              <c:f>charts!$B$5:$C$5</c:f>
              <c:numCache>
                <c:formatCode>0.0</c:formatCode>
                <c:ptCount val="2"/>
                <c:pt idx="0">
                  <c:v>27.3</c:v>
                </c:pt>
                <c:pt idx="1">
                  <c:v>13.8</c:v>
                </c:pt>
              </c:numCache>
            </c:numRef>
          </c:val>
          <c:extLst>
            <c:ext xmlns:c16="http://schemas.microsoft.com/office/drawing/2014/chart" uri="{C3380CC4-5D6E-409C-BE32-E72D297353CC}">
              <c16:uniqueId val="{00000004-B6A6-410C-A546-96E8BD20010E}"/>
            </c:ext>
          </c:extLst>
        </c:ser>
        <c:dLbls>
          <c:showLegendKey val="0"/>
          <c:showVal val="0"/>
          <c:showCatName val="0"/>
          <c:showSerName val="0"/>
          <c:showPercent val="0"/>
          <c:showBubbleSize val="0"/>
        </c:dLbls>
        <c:gapWidth val="150"/>
        <c:axId val="99421568"/>
        <c:axId val="99439744"/>
      </c:barChart>
      <c:catAx>
        <c:axId val="99421568"/>
        <c:scaling>
          <c:orientation val="minMax"/>
        </c:scaling>
        <c:delete val="0"/>
        <c:axPos val="b"/>
        <c:numFmt formatCode="General" sourceLinked="0"/>
        <c:majorTickMark val="out"/>
        <c:minorTickMark val="none"/>
        <c:tickLblPos val="nextTo"/>
        <c:txPr>
          <a:bodyPr/>
          <a:lstStyle/>
          <a:p>
            <a:pPr>
              <a:defRPr sz="1000" b="0">
                <a:solidFill>
                  <a:schemeClr val="bg2"/>
                </a:solidFill>
                <a:latin typeface="Century Gothic" panose="020B0502020202020204" pitchFamily="34" charset="0"/>
                <a:cs typeface="Segoe UI" panose="020B0502040204020203" pitchFamily="34" charset="0"/>
              </a:defRPr>
            </a:pPr>
            <a:endParaRPr lang="en-US"/>
          </a:p>
        </c:txPr>
        <c:crossAx val="99439744"/>
        <c:crosses val="autoZero"/>
        <c:auto val="1"/>
        <c:lblAlgn val="ctr"/>
        <c:lblOffset val="100"/>
        <c:noMultiLvlLbl val="0"/>
      </c:catAx>
      <c:valAx>
        <c:axId val="99439744"/>
        <c:scaling>
          <c:orientation val="minMax"/>
        </c:scaling>
        <c:delete val="1"/>
        <c:axPos val="l"/>
        <c:numFmt formatCode="0" sourceLinked="0"/>
        <c:majorTickMark val="out"/>
        <c:minorTickMark val="none"/>
        <c:tickLblPos val="nextTo"/>
        <c:crossAx val="99421568"/>
        <c:crosses val="autoZero"/>
        <c:crossBetween val="between"/>
      </c:valAx>
    </c:plotArea>
    <c:plotVisOnly val="1"/>
    <c:dispBlanksAs val="gap"/>
    <c:showDLblsOverMax val="0"/>
  </c:chart>
  <c:spPr>
    <a:ln w="6350">
      <a:noFill/>
    </a:ln>
  </c:spPr>
  <c:txPr>
    <a:bodyPr/>
    <a:lstStyle/>
    <a:p>
      <a:pPr>
        <a:defRPr sz="1200">
          <a:latin typeface="Times New Roman" pitchFamily="18" charset="0"/>
          <a:cs typeface="Times New Roman" pitchFamily="18"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rgbClr val="034B64"/>
                </a:solidFill>
                <a:latin typeface="Segoe UI" panose="020B0502040204020203" pitchFamily="34" charset="0"/>
                <a:ea typeface="+mn-ea"/>
                <a:cs typeface="Segoe UI" panose="020B0502040204020203" pitchFamily="34" charset="0"/>
              </a:defRPr>
            </a:pPr>
            <a:r>
              <a:rPr lang="en-US" sz="1200" b="1" dirty="0">
                <a:solidFill>
                  <a:srgbClr val="034B64"/>
                </a:solidFill>
                <a:latin typeface="Century Gothic" panose="020B0502020202020204" pitchFamily="34" charset="0"/>
              </a:rPr>
              <a:t>Manufactures exports </a:t>
            </a:r>
          </a:p>
          <a:p>
            <a:pPr algn="l">
              <a:defRPr sz="1200" b="0" i="0" u="none" strike="noStrike" kern="1200" spc="0" baseline="0">
                <a:solidFill>
                  <a:srgbClr val="034B64"/>
                </a:solidFill>
                <a:latin typeface="Segoe UI" panose="020B0502040204020203" pitchFamily="34" charset="0"/>
                <a:ea typeface="+mn-ea"/>
                <a:cs typeface="Segoe UI" panose="020B0502040204020203" pitchFamily="34" charset="0"/>
              </a:defRPr>
            </a:pPr>
            <a:r>
              <a:rPr lang="en-US" sz="1200" i="1" dirty="0">
                <a:solidFill>
                  <a:srgbClr val="034B64"/>
                </a:solidFill>
                <a:latin typeface="Century Gothic" panose="020B0502020202020204" pitchFamily="34" charset="0"/>
              </a:rPr>
              <a:t>(% of merchandise exports)</a:t>
            </a:r>
          </a:p>
        </c:rich>
      </c:tx>
      <c:layout>
        <c:manualLayout>
          <c:xMode val="edge"/>
          <c:yMode val="edge"/>
          <c:x val="2.1704200048749737E-2"/>
          <c:y val="3.7307732982386065E-2"/>
        </c:manualLayout>
      </c:layout>
      <c:overlay val="0"/>
      <c:spPr>
        <a:noFill/>
        <a:ln>
          <a:noFill/>
        </a:ln>
        <a:effectLst/>
      </c:spPr>
    </c:title>
    <c:autoTitleDeleted val="0"/>
    <c:plotArea>
      <c:layout>
        <c:manualLayout>
          <c:layoutTarget val="inner"/>
          <c:xMode val="edge"/>
          <c:yMode val="edge"/>
          <c:x val="0.10566059733556755"/>
          <c:y val="0.30037954008671847"/>
          <c:w val="0.86652234157554198"/>
          <c:h val="0.54708529664054184"/>
        </c:manualLayout>
      </c:layout>
      <c:lineChart>
        <c:grouping val="standard"/>
        <c:varyColors val="0"/>
        <c:ser>
          <c:idx val="0"/>
          <c:order val="0"/>
          <c:tx>
            <c:strRef>
              <c:f>Sheet1!$D$14</c:f>
              <c:strCache>
                <c:ptCount val="1"/>
                <c:pt idx="0">
                  <c:v>Ethiopia</c:v>
                </c:pt>
              </c:strCache>
            </c:strRef>
          </c:tx>
          <c:spPr>
            <a:ln w="3175" cap="rnd">
              <a:solidFill>
                <a:schemeClr val="accent4"/>
              </a:solidFill>
              <a:round/>
            </a:ln>
            <a:effectLst/>
          </c:spPr>
          <c:marker>
            <c:symbol val="circle"/>
            <c:size val="5"/>
            <c:spPr>
              <a:solidFill>
                <a:schemeClr val="bg1"/>
              </a:solidFill>
              <a:ln w="15875">
                <a:solidFill>
                  <a:schemeClr val="accent4"/>
                </a:solidFill>
              </a:ln>
              <a:effectLst/>
            </c:spPr>
          </c:marker>
          <c:cat>
            <c:numRef>
              <c:f>Sheet1!$K$1:$S$1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Sheet1!$K$14:$S$14</c:f>
              <c:numCache>
                <c:formatCode>0.0</c:formatCode>
                <c:ptCount val="9"/>
                <c:pt idx="0">
                  <c:v>8.9061193738825164</c:v>
                </c:pt>
                <c:pt idx="1">
                  <c:v>10.36785528963137</c:v>
                </c:pt>
                <c:pt idx="2">
                  <c:v>8.7712531626152792</c:v>
                </c:pt>
                <c:pt idx="3">
                  <c:v>8.6142401609654513</c:v>
                </c:pt>
                <c:pt idx="4">
                  <c:v>6.767150546139109</c:v>
                </c:pt>
                <c:pt idx="5">
                  <c:v>7.3306609510390821</c:v>
                </c:pt>
                <c:pt idx="6">
                  <c:v>7.9410956816601201</c:v>
                </c:pt>
                <c:pt idx="7">
                  <c:v>8.6023621944133719</c:v>
                </c:pt>
                <c:pt idx="8">
                  <c:v>9.3186933252518518</c:v>
                </c:pt>
              </c:numCache>
            </c:numRef>
          </c:val>
          <c:smooth val="0"/>
          <c:extLst>
            <c:ext xmlns:c16="http://schemas.microsoft.com/office/drawing/2014/chart" uri="{C3380CC4-5D6E-409C-BE32-E72D297353CC}">
              <c16:uniqueId val="{00000000-80BA-47B0-9F71-9F557B480074}"/>
            </c:ext>
          </c:extLst>
        </c:ser>
        <c:ser>
          <c:idx val="1"/>
          <c:order val="1"/>
          <c:tx>
            <c:strRef>
              <c:f>Sheet1!$D$15</c:f>
              <c:strCache>
                <c:ptCount val="1"/>
                <c:pt idx="0">
                  <c:v>Lower middle income</c:v>
                </c:pt>
              </c:strCache>
            </c:strRef>
          </c:tx>
          <c:spPr>
            <a:ln w="3175" cap="rnd">
              <a:solidFill>
                <a:schemeClr val="bg2"/>
              </a:solidFill>
              <a:round/>
            </a:ln>
            <a:effectLst/>
          </c:spPr>
          <c:marker>
            <c:symbol val="circle"/>
            <c:size val="5"/>
            <c:spPr>
              <a:solidFill>
                <a:schemeClr val="bg1"/>
              </a:solidFill>
              <a:ln w="15875">
                <a:solidFill>
                  <a:schemeClr val="bg2"/>
                </a:solidFill>
              </a:ln>
              <a:effectLst/>
            </c:spPr>
          </c:marker>
          <c:cat>
            <c:numRef>
              <c:f>Sheet1!$K$1:$S$1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Sheet1!$K$15:$S$15</c:f>
              <c:numCache>
                <c:formatCode>0.0</c:formatCode>
                <c:ptCount val="9"/>
                <c:pt idx="0">
                  <c:v>46.092950141908617</c:v>
                </c:pt>
                <c:pt idx="1">
                  <c:v>44.22574606126765</c:v>
                </c:pt>
                <c:pt idx="2">
                  <c:v>47.549125301283752</c:v>
                </c:pt>
                <c:pt idx="3">
                  <c:v>47.88983828417043</c:v>
                </c:pt>
                <c:pt idx="4">
                  <c:v>48.794406801862003</c:v>
                </c:pt>
                <c:pt idx="5">
                  <c:v>55.473959907586966</c:v>
                </c:pt>
                <c:pt idx="6">
                  <c:v>56.132564919409383</c:v>
                </c:pt>
                <c:pt idx="7">
                  <c:v>56.798989105531248</c:v>
                </c:pt>
                <c:pt idx="8">
                  <c:v>57.473325297749476</c:v>
                </c:pt>
              </c:numCache>
            </c:numRef>
          </c:val>
          <c:smooth val="0"/>
          <c:extLst>
            <c:ext xmlns:c16="http://schemas.microsoft.com/office/drawing/2014/chart" uri="{C3380CC4-5D6E-409C-BE32-E72D297353CC}">
              <c16:uniqueId val="{00000001-80BA-47B0-9F71-9F557B480074}"/>
            </c:ext>
          </c:extLst>
        </c:ser>
        <c:dLbls>
          <c:showLegendKey val="0"/>
          <c:showVal val="0"/>
          <c:showCatName val="0"/>
          <c:showSerName val="0"/>
          <c:showPercent val="0"/>
          <c:showBubbleSize val="0"/>
        </c:dLbls>
        <c:marker val="1"/>
        <c:smooth val="0"/>
        <c:axId val="99449472"/>
        <c:axId val="99275136"/>
      </c:lineChart>
      <c:catAx>
        <c:axId val="9944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34B64"/>
                </a:solidFill>
                <a:latin typeface="Century Gothic" panose="020B0502020202020204" pitchFamily="34" charset="0"/>
                <a:ea typeface="+mn-ea"/>
                <a:cs typeface="Segoe UI" panose="020B0502040204020203" pitchFamily="34" charset="0"/>
              </a:defRPr>
            </a:pPr>
            <a:endParaRPr lang="en-US"/>
          </a:p>
        </c:txPr>
        <c:crossAx val="99275136"/>
        <c:crosses val="autoZero"/>
        <c:auto val="1"/>
        <c:lblAlgn val="ctr"/>
        <c:lblOffset val="100"/>
        <c:noMultiLvlLbl val="0"/>
      </c:catAx>
      <c:valAx>
        <c:axId val="99275136"/>
        <c:scaling>
          <c:orientation val="minMax"/>
          <c:max val="60"/>
        </c:scaling>
        <c:delete val="0"/>
        <c:axPos val="l"/>
        <c:numFmt formatCode="0" sourceLinked="0"/>
        <c:majorTickMark val="none"/>
        <c:minorTickMark val="none"/>
        <c:tickLblPos val="nextTo"/>
        <c:spPr>
          <a:noFill/>
          <a:ln>
            <a:solidFill>
              <a:schemeClr val="accent4">
                <a:lumMod val="40000"/>
                <a:lumOff val="60000"/>
              </a:schemeClr>
            </a:solidFill>
          </a:ln>
          <a:effectLst/>
        </c:spPr>
        <c:txPr>
          <a:bodyPr rot="-60000000" spcFirstLastPara="1" vertOverflow="ellipsis" vert="horz" wrap="square" anchor="ctr" anchorCtr="1"/>
          <a:lstStyle/>
          <a:p>
            <a:pPr>
              <a:defRPr sz="1100" b="0" i="0" u="none" strike="noStrike" kern="1200" baseline="0">
                <a:solidFill>
                  <a:srgbClr val="034B64"/>
                </a:solidFill>
                <a:latin typeface="Century Gothic" panose="020B0502020202020204" pitchFamily="34" charset="0"/>
                <a:ea typeface="+mn-ea"/>
                <a:cs typeface="Segoe UI" panose="020B0502040204020203" pitchFamily="34" charset="0"/>
              </a:defRPr>
            </a:pPr>
            <a:endParaRPr lang="en-US"/>
          </a:p>
        </c:txPr>
        <c:crossAx val="99449472"/>
        <c:crosses val="autoZero"/>
        <c:crossBetween val="between"/>
        <c:majorUnit val="10"/>
      </c:valAx>
      <c:spPr>
        <a:noFill/>
        <a:ln w="25400">
          <a:noFill/>
        </a:ln>
        <a:effectLst/>
      </c:spPr>
    </c:plotArea>
    <c:legend>
      <c:legendPos val="b"/>
      <c:layout>
        <c:manualLayout>
          <c:xMode val="edge"/>
          <c:yMode val="edge"/>
          <c:x val="0.15016915239775208"/>
          <c:y val="0.51631355594297035"/>
          <c:w val="0.73545222188151993"/>
          <c:h val="0.134020086902785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4">
          <a:lumMod val="40000"/>
          <a:lumOff val="60000"/>
        </a:schemeClr>
      </a:solidFill>
    </a:ln>
    <a:effectLst/>
  </c:spPr>
  <c:txPr>
    <a:bodyPr/>
    <a:lstStyle/>
    <a:p>
      <a:pPr>
        <a:defRPr sz="11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solidFill>
                  <a:srgbClr val="034B64"/>
                </a:solidFill>
                <a:latin typeface="Century Gothic" panose="020B0502020202020204" pitchFamily="34" charset="0"/>
              </a:defRPr>
            </a:pPr>
            <a:r>
              <a:rPr lang="en-US" sz="1200" dirty="0">
                <a:solidFill>
                  <a:srgbClr val="034B64"/>
                </a:solidFill>
                <a:latin typeface="Century Gothic" panose="020B0502020202020204" pitchFamily="34" charset="0"/>
              </a:rPr>
              <a:t>Employment in agriculture </a:t>
            </a:r>
          </a:p>
          <a:p>
            <a:pPr algn="l">
              <a:defRPr sz="1200">
                <a:solidFill>
                  <a:srgbClr val="034B64"/>
                </a:solidFill>
                <a:latin typeface="Century Gothic" panose="020B0502020202020204" pitchFamily="34" charset="0"/>
              </a:defRPr>
            </a:pPr>
            <a:r>
              <a:rPr lang="en-US" sz="1200" b="0" i="1" dirty="0">
                <a:solidFill>
                  <a:srgbClr val="034B64"/>
                </a:solidFill>
                <a:latin typeface="Century Gothic" panose="020B0502020202020204" pitchFamily="34" charset="0"/>
              </a:rPr>
              <a:t>(percent of total employment)</a:t>
            </a:r>
          </a:p>
        </c:rich>
      </c:tx>
      <c:layout>
        <c:manualLayout>
          <c:xMode val="edge"/>
          <c:yMode val="edge"/>
          <c:x val="1.4439224949647904E-2"/>
          <c:y val="5.2161824998689377E-2"/>
        </c:manualLayout>
      </c:layout>
      <c:overlay val="0"/>
    </c:title>
    <c:autoTitleDeleted val="0"/>
    <c:plotArea>
      <c:layout>
        <c:manualLayout>
          <c:layoutTarget val="inner"/>
          <c:xMode val="edge"/>
          <c:yMode val="edge"/>
          <c:x val="8.903989111223766E-2"/>
          <c:y val="0.32455025279871202"/>
          <c:w val="0.88210900589289454"/>
          <c:h val="0.46849359702492932"/>
        </c:manualLayout>
      </c:layout>
      <c:lineChart>
        <c:grouping val="standard"/>
        <c:varyColors val="0"/>
        <c:ser>
          <c:idx val="0"/>
          <c:order val="0"/>
          <c:tx>
            <c:strRef>
              <c:f>Employment!$A$2</c:f>
              <c:strCache>
                <c:ptCount val="1"/>
                <c:pt idx="0">
                  <c:v>Ethiopia</c:v>
                </c:pt>
              </c:strCache>
            </c:strRef>
          </c:tx>
          <c:spPr>
            <a:ln w="3175">
              <a:solidFill>
                <a:schemeClr val="accent4"/>
              </a:solidFill>
            </a:ln>
          </c:spPr>
          <c:marker>
            <c:symbol val="circle"/>
            <c:size val="5"/>
            <c:spPr>
              <a:solidFill>
                <a:schemeClr val="bg1"/>
              </a:solidFill>
              <a:ln w="15875">
                <a:solidFill>
                  <a:schemeClr val="accent4"/>
                </a:solidFill>
              </a:ln>
            </c:spPr>
          </c:marker>
          <c:cat>
            <c:numRef>
              <c:f>Employment!$K$1:$S$1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Employment!$K$2:$S$2</c:f>
              <c:numCache>
                <c:formatCode>General</c:formatCode>
                <c:ptCount val="9"/>
                <c:pt idx="0">
                  <c:v>73.913002014160199</c:v>
                </c:pt>
                <c:pt idx="1">
                  <c:v>72.763999938964801</c:v>
                </c:pt>
                <c:pt idx="2">
                  <c:v>72.344001770019503</c:v>
                </c:pt>
                <c:pt idx="3">
                  <c:v>71.033996582031278</c:v>
                </c:pt>
                <c:pt idx="4">
                  <c:v>70.005996704101577</c:v>
                </c:pt>
                <c:pt idx="5">
                  <c:v>68.899002075195298</c:v>
                </c:pt>
                <c:pt idx="6">
                  <c:v>68.031997680664105</c:v>
                </c:pt>
                <c:pt idx="7">
                  <c:v>67.07499694824223</c:v>
                </c:pt>
                <c:pt idx="8">
                  <c:v>66.2030029296875</c:v>
                </c:pt>
              </c:numCache>
            </c:numRef>
          </c:val>
          <c:smooth val="0"/>
          <c:extLst>
            <c:ext xmlns:c16="http://schemas.microsoft.com/office/drawing/2014/chart" uri="{C3380CC4-5D6E-409C-BE32-E72D297353CC}">
              <c16:uniqueId val="{00000000-D0F7-4BF0-AD13-64EACB1BE35A}"/>
            </c:ext>
          </c:extLst>
        </c:ser>
        <c:ser>
          <c:idx val="1"/>
          <c:order val="1"/>
          <c:tx>
            <c:strRef>
              <c:f>Employment!$A$4</c:f>
              <c:strCache>
                <c:ptCount val="1"/>
                <c:pt idx="0">
                  <c:v>Lower middle income</c:v>
                </c:pt>
              </c:strCache>
            </c:strRef>
          </c:tx>
          <c:spPr>
            <a:ln w="3175">
              <a:solidFill>
                <a:schemeClr val="bg2"/>
              </a:solidFill>
            </a:ln>
          </c:spPr>
          <c:marker>
            <c:symbol val="circle"/>
            <c:size val="5"/>
            <c:spPr>
              <a:solidFill>
                <a:schemeClr val="bg1"/>
              </a:solidFill>
              <a:ln w="15875">
                <a:solidFill>
                  <a:schemeClr val="bg2"/>
                </a:solidFill>
              </a:ln>
            </c:spPr>
          </c:marker>
          <c:cat>
            <c:numRef>
              <c:f>Employment!$K$1:$S$1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Employment!$K$4:$S$4</c:f>
              <c:numCache>
                <c:formatCode>General</c:formatCode>
                <c:ptCount val="9"/>
                <c:pt idx="0">
                  <c:v>46.129404664679214</c:v>
                </c:pt>
                <c:pt idx="1">
                  <c:v>44.807283696772707</c:v>
                </c:pt>
                <c:pt idx="2">
                  <c:v>43.39237098292746</c:v>
                </c:pt>
                <c:pt idx="3">
                  <c:v>42.854598918375515</c:v>
                </c:pt>
                <c:pt idx="4">
                  <c:v>42.255331532026581</c:v>
                </c:pt>
                <c:pt idx="5">
                  <c:v>41.454562785343683</c:v>
                </c:pt>
                <c:pt idx="6">
                  <c:v>40.964521817410898</c:v>
                </c:pt>
                <c:pt idx="7">
                  <c:v>40.274165070440951</c:v>
                </c:pt>
                <c:pt idx="8">
                  <c:v>39.840544180532177</c:v>
                </c:pt>
              </c:numCache>
            </c:numRef>
          </c:val>
          <c:smooth val="0"/>
          <c:extLst>
            <c:ext xmlns:c16="http://schemas.microsoft.com/office/drawing/2014/chart" uri="{C3380CC4-5D6E-409C-BE32-E72D297353CC}">
              <c16:uniqueId val="{00000001-D0F7-4BF0-AD13-64EACB1BE35A}"/>
            </c:ext>
          </c:extLst>
        </c:ser>
        <c:dLbls>
          <c:showLegendKey val="0"/>
          <c:showVal val="0"/>
          <c:showCatName val="0"/>
          <c:showSerName val="0"/>
          <c:showPercent val="0"/>
          <c:showBubbleSize val="0"/>
        </c:dLbls>
        <c:marker val="1"/>
        <c:smooth val="0"/>
        <c:axId val="99571968"/>
        <c:axId val="99577856"/>
      </c:lineChart>
      <c:catAx>
        <c:axId val="99571968"/>
        <c:scaling>
          <c:orientation val="minMax"/>
        </c:scaling>
        <c:delete val="0"/>
        <c:axPos val="b"/>
        <c:numFmt formatCode="General" sourceLinked="1"/>
        <c:majorTickMark val="none"/>
        <c:minorTickMark val="none"/>
        <c:tickLblPos val="nextTo"/>
        <c:spPr>
          <a:ln>
            <a:solidFill>
              <a:schemeClr val="bg1">
                <a:lumMod val="85000"/>
              </a:schemeClr>
            </a:solidFill>
          </a:ln>
        </c:spPr>
        <c:txPr>
          <a:bodyPr/>
          <a:lstStyle/>
          <a:p>
            <a:pPr>
              <a:defRPr sz="1100">
                <a:solidFill>
                  <a:srgbClr val="034B64"/>
                </a:solidFill>
                <a:latin typeface="Century Gothic" panose="020B0502020202020204" pitchFamily="34" charset="0"/>
              </a:defRPr>
            </a:pPr>
            <a:endParaRPr lang="en-US"/>
          </a:p>
        </c:txPr>
        <c:crossAx val="99577856"/>
        <c:crosses val="autoZero"/>
        <c:auto val="1"/>
        <c:lblAlgn val="ctr"/>
        <c:lblOffset val="100"/>
        <c:noMultiLvlLbl val="0"/>
      </c:catAx>
      <c:valAx>
        <c:axId val="99577856"/>
        <c:scaling>
          <c:orientation val="minMax"/>
        </c:scaling>
        <c:delete val="0"/>
        <c:axPos val="l"/>
        <c:numFmt formatCode="General" sourceLinked="1"/>
        <c:majorTickMark val="none"/>
        <c:minorTickMark val="none"/>
        <c:tickLblPos val="nextTo"/>
        <c:spPr>
          <a:ln>
            <a:solidFill>
              <a:schemeClr val="bg1">
                <a:lumMod val="85000"/>
              </a:schemeClr>
            </a:solidFill>
          </a:ln>
        </c:spPr>
        <c:txPr>
          <a:bodyPr/>
          <a:lstStyle/>
          <a:p>
            <a:pPr>
              <a:defRPr sz="1100">
                <a:solidFill>
                  <a:srgbClr val="034B64"/>
                </a:solidFill>
                <a:latin typeface="Century Gothic" panose="020B0502020202020204" pitchFamily="34" charset="0"/>
              </a:defRPr>
            </a:pPr>
            <a:endParaRPr lang="en-US"/>
          </a:p>
        </c:txPr>
        <c:crossAx val="99571968"/>
        <c:crosses val="autoZero"/>
        <c:crossBetween val="between"/>
        <c:majorUnit val="20"/>
      </c:valAx>
      <c:spPr>
        <a:ln>
          <a:noFill/>
        </a:ln>
      </c:spPr>
    </c:plotArea>
    <c:legend>
      <c:legendPos val="t"/>
      <c:layout>
        <c:manualLayout>
          <c:xMode val="edge"/>
          <c:yMode val="edge"/>
          <c:x val="0.16134446781482337"/>
          <c:y val="0.59917159207078485"/>
          <c:w val="0.67553518700787418"/>
          <c:h val="0.20279073593175329"/>
        </c:manualLayout>
      </c:layout>
      <c:overlay val="0"/>
      <c:txPr>
        <a:bodyPr/>
        <a:lstStyle/>
        <a:p>
          <a:pPr>
            <a:defRPr sz="1100">
              <a:latin typeface="Century Gothic" panose="020B0502020202020204" pitchFamily="34" charset="0"/>
            </a:defRPr>
          </a:pPr>
          <a:endParaRPr lang="en-US"/>
        </a:p>
      </c:txPr>
    </c:legend>
    <c:plotVisOnly val="1"/>
    <c:dispBlanksAs val="gap"/>
    <c:showDLblsOverMax val="0"/>
  </c:chart>
  <c:spPr>
    <a:ln>
      <a:solidFill>
        <a:schemeClr val="accent4">
          <a:lumMod val="40000"/>
          <a:lumOff val="60000"/>
        </a:schemeClr>
      </a:solidFill>
    </a:ln>
  </c:spPr>
  <c:txPr>
    <a:bodyPr/>
    <a:lstStyle/>
    <a:p>
      <a:pPr>
        <a:defRPr sz="1100">
          <a:latin typeface="Segoe UI" panose="020B0502040204020203" pitchFamily="34" charset="0"/>
          <a:cs typeface="Segoe UI" panose="020B0502040204020203"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050">
                <a:solidFill>
                  <a:schemeClr val="tx1"/>
                </a:solidFill>
                <a:latin typeface="Century Gothic" panose="020B0502020202020204" pitchFamily="34" charset="0"/>
                <a:cs typeface="Segoe UI" panose="020B0502040204020203" pitchFamily="34" charset="0"/>
              </a:defRPr>
            </a:pPr>
            <a:r>
              <a:rPr lang="en-US" sz="1000" b="1" dirty="0">
                <a:solidFill>
                  <a:srgbClr val="034B64"/>
                </a:solidFill>
                <a:latin typeface="Century Gothic" panose="020B0502020202020204" pitchFamily="34" charset="0"/>
                <a:cs typeface="Segoe UI" panose="020B0502040204020203" pitchFamily="34" charset="0"/>
              </a:rPr>
              <a:t>Poverty headcount ratio at national poverty lines</a:t>
            </a:r>
            <a:r>
              <a:rPr lang="en-US" sz="1000" b="0" dirty="0">
                <a:solidFill>
                  <a:srgbClr val="034B64"/>
                </a:solidFill>
                <a:latin typeface="Century Gothic" panose="020B0502020202020204" pitchFamily="34" charset="0"/>
                <a:cs typeface="Segoe UI" panose="020B0502040204020203" pitchFamily="34" charset="0"/>
              </a:rPr>
              <a:t> (% of population)</a:t>
            </a:r>
          </a:p>
        </c:rich>
      </c:tx>
      <c:layout>
        <c:manualLayout>
          <c:xMode val="edge"/>
          <c:yMode val="edge"/>
          <c:x val="8.8672675463256245E-2"/>
          <c:y val="1.5023866940287268E-2"/>
        </c:manualLayout>
      </c:layout>
      <c:overlay val="1"/>
    </c:title>
    <c:autoTitleDeleted val="0"/>
    <c:plotArea>
      <c:layout>
        <c:manualLayout>
          <c:layoutTarget val="inner"/>
          <c:xMode val="edge"/>
          <c:yMode val="edge"/>
          <c:x val="3.465766739409424E-2"/>
          <c:y val="0.23325845581156587"/>
          <c:w val="0.95212860133695054"/>
          <c:h val="0.62674369966115606"/>
        </c:manualLayout>
      </c:layout>
      <c:barChart>
        <c:barDir val="col"/>
        <c:grouping val="clustered"/>
        <c:varyColors val="0"/>
        <c:ser>
          <c:idx val="0"/>
          <c:order val="0"/>
          <c:tx>
            <c:strRef>
              <c:f>Charts!$A$30</c:f>
              <c:strCache>
                <c:ptCount val="1"/>
                <c:pt idx="0">
                  <c:v>Poverty headcount ratio at national poverty lines (% of population)</c:v>
                </c:pt>
              </c:strCache>
            </c:strRef>
          </c:tx>
          <c:spPr>
            <a:gradFill>
              <a:gsLst>
                <a:gs pos="0">
                  <a:schemeClr val="accent4"/>
                </a:gs>
                <a:gs pos="100000">
                  <a:srgbClr val="034B64"/>
                </a:gs>
              </a:gsLst>
              <a:lin ang="5400000" scaled="1"/>
            </a:gradFill>
            <a:ln w="12700">
              <a:noFill/>
              <a:prstDash val="solid"/>
            </a:ln>
            <a:effectLst>
              <a:outerShdw blurRad="12700" algn="ctr"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306E78"/>
                    </a:solidFill>
                    <a:latin typeface="Century Gothic" panose="020B0502020202020204"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Charts!$B$29:$D$29</c:f>
              <c:numCache>
                <c:formatCode>General</c:formatCode>
                <c:ptCount val="3"/>
                <c:pt idx="0">
                  <c:v>2004</c:v>
                </c:pt>
                <c:pt idx="1">
                  <c:v>2010</c:v>
                </c:pt>
                <c:pt idx="2">
                  <c:v>2015</c:v>
                </c:pt>
              </c:numCache>
            </c:numRef>
          </c:cat>
          <c:val>
            <c:numRef>
              <c:f>Charts!$B$30:$D$30</c:f>
              <c:numCache>
                <c:formatCode>General</c:formatCode>
                <c:ptCount val="3"/>
                <c:pt idx="0">
                  <c:v>38.700000000000003</c:v>
                </c:pt>
                <c:pt idx="1">
                  <c:v>29.6</c:v>
                </c:pt>
                <c:pt idx="2">
                  <c:v>23.5</c:v>
                </c:pt>
              </c:numCache>
            </c:numRef>
          </c:val>
          <c:extLst>
            <c:ext xmlns:c16="http://schemas.microsoft.com/office/drawing/2014/chart" uri="{C3380CC4-5D6E-409C-BE32-E72D297353CC}">
              <c16:uniqueId val="{00000000-BDEC-4416-ABE5-EC874E598134}"/>
            </c:ext>
          </c:extLst>
        </c:ser>
        <c:dLbls>
          <c:showLegendKey val="0"/>
          <c:showVal val="0"/>
          <c:showCatName val="0"/>
          <c:showSerName val="0"/>
          <c:showPercent val="0"/>
          <c:showBubbleSize val="0"/>
        </c:dLbls>
        <c:gapWidth val="85"/>
        <c:overlap val="-27"/>
        <c:axId val="97751808"/>
        <c:axId val="97753344"/>
      </c:barChart>
      <c:catAx>
        <c:axId val="97751808"/>
        <c:scaling>
          <c:orientation val="minMax"/>
        </c:scaling>
        <c:delete val="0"/>
        <c:axPos val="b"/>
        <c:numFmt formatCode="General" sourceLinked="1"/>
        <c:majorTickMark val="in"/>
        <c:minorTickMark val="none"/>
        <c:tickLblPos val="nextTo"/>
        <c:spPr>
          <a:noFill/>
          <a:ln w="12700" cap="flat" cmpd="sng" algn="ctr">
            <a:solidFill>
              <a:srgbClr val="034B64"/>
            </a:solidFill>
            <a:prstDash val="solid"/>
            <a:round/>
          </a:ln>
          <a:effectLst/>
        </c:spPr>
        <c:txPr>
          <a:bodyPr rot="-60000000" spcFirstLastPara="1" vertOverflow="ellipsis" vert="horz" wrap="square" anchor="ctr" anchorCtr="1"/>
          <a:lstStyle/>
          <a:p>
            <a:pPr>
              <a:defRPr sz="1000" b="0" i="0" u="none" strike="noStrike" kern="1200" baseline="0">
                <a:solidFill>
                  <a:schemeClr val="bg2"/>
                </a:solidFill>
                <a:latin typeface="Century Gothic" panose="020B0502020202020204" pitchFamily="34" charset="0"/>
                <a:ea typeface="Segoe UI"/>
                <a:cs typeface="Segoe UI"/>
              </a:defRPr>
            </a:pPr>
            <a:endParaRPr lang="en-US"/>
          </a:p>
        </c:txPr>
        <c:crossAx val="97753344"/>
        <c:crosses val="autoZero"/>
        <c:auto val="1"/>
        <c:lblAlgn val="ctr"/>
        <c:lblOffset val="100"/>
        <c:noMultiLvlLbl val="0"/>
      </c:catAx>
      <c:valAx>
        <c:axId val="97753344"/>
        <c:scaling>
          <c:orientation val="minMax"/>
        </c:scaling>
        <c:delete val="1"/>
        <c:axPos val="l"/>
        <c:numFmt formatCode="General" sourceLinked="1"/>
        <c:majorTickMark val="in"/>
        <c:minorTickMark val="none"/>
        <c:tickLblPos val="nextTo"/>
        <c:crossAx val="97751808"/>
        <c:crosses val="autoZero"/>
        <c:crossBetween val="between"/>
      </c:valAx>
      <c:spPr>
        <a:noFill/>
        <a:ln w="3175">
          <a:no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GB" sz="1250" cap="none" dirty="0">
                <a:solidFill>
                  <a:srgbClr val="034B64"/>
                </a:solidFill>
                <a:latin typeface="Century Gothic" panose="020B0502020202020204" pitchFamily="34" charset="0"/>
              </a:rPr>
              <a:t>Contributions of</a:t>
            </a:r>
            <a:r>
              <a:rPr lang="en-GB" sz="1250" cap="none" baseline="0" dirty="0">
                <a:solidFill>
                  <a:srgbClr val="034B64"/>
                </a:solidFill>
                <a:latin typeface="Century Gothic" panose="020B0502020202020204" pitchFamily="34" charset="0"/>
              </a:rPr>
              <a:t> Factors of Production Growth </a:t>
            </a:r>
            <a:r>
              <a:rPr lang="en-GB" sz="1250" b="0" i="1" cap="none" baseline="0" dirty="0">
                <a:solidFill>
                  <a:srgbClr val="034B64"/>
                </a:solidFill>
                <a:latin typeface="Century Gothic" panose="020B0502020202020204" pitchFamily="34" charset="0"/>
              </a:rPr>
              <a:t>(in %)</a:t>
            </a:r>
            <a:endParaRPr lang="en-GB" sz="1250" b="0" i="1" cap="none" dirty="0">
              <a:solidFill>
                <a:srgbClr val="034B64"/>
              </a:solidFill>
              <a:latin typeface="Century Gothic" panose="020B0502020202020204" pitchFamily="34" charset="0"/>
            </a:endParaRPr>
          </a:p>
        </c:rich>
      </c:tx>
      <c:layout>
        <c:manualLayout>
          <c:xMode val="edge"/>
          <c:yMode val="edge"/>
          <c:x val="0.20163461389424123"/>
          <c:y val="4.0477509485505707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575348148016175E-2"/>
          <c:y val="0.2588050627194049"/>
          <c:w val="0.93084930370396768"/>
          <c:h val="0.65917121370051279"/>
        </c:manualLayout>
      </c:layout>
      <c:barChart>
        <c:barDir val="col"/>
        <c:grouping val="stacked"/>
        <c:varyColors val="0"/>
        <c:ser>
          <c:idx val="0"/>
          <c:order val="0"/>
          <c:tx>
            <c:strRef>
              <c:f>Sheet1!$B$1</c:f>
              <c:strCache>
                <c:ptCount val="1"/>
                <c:pt idx="0">
                  <c:v>Capital</c:v>
                </c:pt>
              </c:strCache>
            </c:strRef>
          </c:tx>
          <c:spPr>
            <a:solidFill>
              <a:schemeClr val="accent6">
                <a:lumMod val="20000"/>
                <a:lumOff val="80000"/>
              </a:schemeClr>
            </a:solid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Sheet1!$B$2:$B$3</c:f>
              <c:numCache>
                <c:formatCode>General</c:formatCode>
                <c:ptCount val="2"/>
                <c:pt idx="0">
                  <c:v>1.1000000000000001</c:v>
                </c:pt>
                <c:pt idx="1">
                  <c:v>5.2</c:v>
                </c:pt>
              </c:numCache>
            </c:numRef>
          </c:val>
          <c:extLst>
            <c:ext xmlns:c16="http://schemas.microsoft.com/office/drawing/2014/chart" uri="{C3380CC4-5D6E-409C-BE32-E72D297353CC}">
              <c16:uniqueId val="{00000000-0D47-4003-BF4C-CB5B91F203C2}"/>
            </c:ext>
          </c:extLst>
        </c:ser>
        <c:ser>
          <c:idx val="1"/>
          <c:order val="1"/>
          <c:tx>
            <c:strRef>
              <c:f>Sheet1!$C$1</c:f>
              <c:strCache>
                <c:ptCount val="1"/>
                <c:pt idx="0">
                  <c:v>TFP</c:v>
                </c:pt>
              </c:strCache>
            </c:strRef>
          </c:tx>
          <c:spPr>
            <a:solidFill>
              <a:schemeClr val="accent4"/>
            </a:solid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Sheet1!$C$2:$C$3</c:f>
              <c:numCache>
                <c:formatCode>General</c:formatCode>
                <c:ptCount val="2"/>
                <c:pt idx="0">
                  <c:v>1.7</c:v>
                </c:pt>
                <c:pt idx="1">
                  <c:v>2.6</c:v>
                </c:pt>
              </c:numCache>
            </c:numRef>
          </c:val>
          <c:extLst>
            <c:ext xmlns:c16="http://schemas.microsoft.com/office/drawing/2014/chart" uri="{C3380CC4-5D6E-409C-BE32-E72D297353CC}">
              <c16:uniqueId val="{00000001-0D47-4003-BF4C-CB5B91F203C2}"/>
            </c:ext>
          </c:extLst>
        </c:ser>
        <c:ser>
          <c:idx val="2"/>
          <c:order val="2"/>
          <c:tx>
            <c:strRef>
              <c:f>Sheet1!$D$1</c:f>
              <c:strCache>
                <c:ptCount val="1"/>
                <c:pt idx="0">
                  <c:v>Labour</c:v>
                </c:pt>
              </c:strCache>
            </c:strRef>
          </c:tx>
          <c:spPr>
            <a:pattFill prst="ltDnDiag">
              <a:fgClr>
                <a:schemeClr val="bg2"/>
              </a:fgClr>
              <a:bgClr>
                <a:schemeClr val="bg1"/>
              </a:bgClr>
            </a:patt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Sheet1!$D$2:$D$3</c:f>
              <c:numCache>
                <c:formatCode>General</c:formatCode>
                <c:ptCount val="2"/>
                <c:pt idx="0">
                  <c:v>1.7</c:v>
                </c:pt>
                <c:pt idx="1">
                  <c:v>2.1</c:v>
                </c:pt>
              </c:numCache>
            </c:numRef>
          </c:val>
          <c:extLst>
            <c:ext xmlns:c16="http://schemas.microsoft.com/office/drawing/2014/chart" uri="{C3380CC4-5D6E-409C-BE32-E72D297353CC}">
              <c16:uniqueId val="{00000006-0D47-4003-BF4C-CB5B91F203C2}"/>
            </c:ext>
          </c:extLst>
        </c:ser>
        <c:ser>
          <c:idx val="3"/>
          <c:order val="3"/>
          <c:tx>
            <c:strRef>
              <c:f>Sheet1!$E$1</c:f>
              <c:strCache>
                <c:ptCount val="1"/>
                <c:pt idx="0">
                  <c:v>Human capital</c:v>
                </c:pt>
              </c:strCache>
            </c:strRef>
          </c:tx>
          <c:spPr>
            <a:pattFill prst="ltUpDiag">
              <a:fgClr>
                <a:schemeClr val="accent3">
                  <a:lumMod val="20000"/>
                  <a:lumOff val="80000"/>
                </a:schemeClr>
              </a:fgClr>
              <a:bgClr>
                <a:schemeClr val="bg1"/>
              </a:bgClr>
            </a:pattFill>
            <a:ln>
              <a:solidFill>
                <a:srgbClr val="034B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34B64"/>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1997-2004</c:v>
                </c:pt>
                <c:pt idx="1">
                  <c:v>2004-2017</c:v>
                </c:pt>
              </c:strCache>
            </c:strRef>
          </c:cat>
          <c:val>
            <c:numRef>
              <c:f>Sheet1!$E$2:$E$3</c:f>
              <c:numCache>
                <c:formatCode>General</c:formatCode>
                <c:ptCount val="2"/>
                <c:pt idx="0">
                  <c:v>0.5</c:v>
                </c:pt>
                <c:pt idx="1">
                  <c:v>0.70000000000000018</c:v>
                </c:pt>
              </c:numCache>
            </c:numRef>
          </c:val>
          <c:extLst>
            <c:ext xmlns:c16="http://schemas.microsoft.com/office/drawing/2014/chart" uri="{C3380CC4-5D6E-409C-BE32-E72D297353CC}">
              <c16:uniqueId val="{00000007-0D47-4003-BF4C-CB5B91F203C2}"/>
            </c:ext>
          </c:extLst>
        </c:ser>
        <c:dLbls>
          <c:showLegendKey val="0"/>
          <c:showVal val="1"/>
          <c:showCatName val="0"/>
          <c:showSerName val="0"/>
          <c:showPercent val="0"/>
          <c:showBubbleSize val="0"/>
        </c:dLbls>
        <c:gapWidth val="79"/>
        <c:overlap val="100"/>
        <c:axId val="112967040"/>
        <c:axId val="112972928"/>
      </c:barChart>
      <c:catAx>
        <c:axId val="112967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Century Gothic" panose="020B0502020202020204" pitchFamily="34" charset="0"/>
                <a:ea typeface="+mn-ea"/>
                <a:cs typeface="+mn-cs"/>
              </a:defRPr>
            </a:pPr>
            <a:endParaRPr lang="en-US"/>
          </a:p>
        </c:txPr>
        <c:crossAx val="112972928"/>
        <c:crosses val="autoZero"/>
        <c:auto val="1"/>
        <c:lblAlgn val="ctr"/>
        <c:lblOffset val="100"/>
        <c:noMultiLvlLbl val="0"/>
      </c:catAx>
      <c:valAx>
        <c:axId val="112972928"/>
        <c:scaling>
          <c:orientation val="minMax"/>
        </c:scaling>
        <c:delete val="1"/>
        <c:axPos val="l"/>
        <c:numFmt formatCode="General" sourceLinked="1"/>
        <c:majorTickMark val="none"/>
        <c:minorTickMark val="none"/>
        <c:tickLblPos val="nextTo"/>
        <c:crossAx val="112967040"/>
        <c:crosses val="autoZero"/>
        <c:crossBetween val="between"/>
      </c:valAx>
      <c:spPr>
        <a:noFill/>
        <a:ln w="3175">
          <a:noFill/>
        </a:ln>
        <a:effectLst/>
      </c:spPr>
    </c:plotArea>
    <c:legend>
      <c:legendPos val="t"/>
      <c:layout>
        <c:manualLayout>
          <c:xMode val="edge"/>
          <c:yMode val="edge"/>
          <c:x val="3.5480870242545551E-2"/>
          <c:y val="0.25498621345260958"/>
          <c:w val="0.42577877121027108"/>
          <c:h val="0.27718287552113785"/>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6705922540992"/>
          <c:y val="0.11933496291301418"/>
          <c:w val="0.46037196503960359"/>
          <c:h val="0.70744267968720276"/>
        </c:manualLayout>
      </c:layout>
      <c:barChart>
        <c:barDir val="bar"/>
        <c:grouping val="clustered"/>
        <c:varyColors val="0"/>
        <c:ser>
          <c:idx val="0"/>
          <c:order val="0"/>
          <c:spPr>
            <a:solidFill>
              <a:srgbClr val="4B8CAD"/>
            </a:solidFill>
            <a:ln>
              <a:noFill/>
              <a:prstDash val="solid"/>
            </a:ln>
            <a:effectLst/>
          </c:spPr>
          <c:invertIfNegative val="0"/>
          <c:dPt>
            <c:idx val="0"/>
            <c:invertIfNegative val="0"/>
            <c:bubble3D val="0"/>
            <c:spPr>
              <a:solidFill>
                <a:schemeClr val="accent3">
                  <a:lumMod val="60000"/>
                  <a:lumOff val="40000"/>
                </a:schemeClr>
              </a:solidFill>
              <a:ln>
                <a:noFill/>
                <a:prstDash val="solid"/>
              </a:ln>
              <a:effectLst/>
            </c:spPr>
            <c:extLst>
              <c:ext xmlns:c16="http://schemas.microsoft.com/office/drawing/2014/chart" uri="{C3380CC4-5D6E-409C-BE32-E72D297353CC}">
                <c16:uniqueId val="{00000011-FEFB-4364-97D5-89DCAA113793}"/>
              </c:ext>
            </c:extLst>
          </c:dPt>
          <c:dPt>
            <c:idx val="1"/>
            <c:invertIfNegative val="0"/>
            <c:bubble3D val="0"/>
            <c:spPr>
              <a:solidFill>
                <a:schemeClr val="accent3">
                  <a:lumMod val="60000"/>
                  <a:lumOff val="40000"/>
                </a:schemeClr>
              </a:solidFill>
              <a:ln>
                <a:noFill/>
                <a:prstDash val="solid"/>
              </a:ln>
              <a:effectLst/>
            </c:spPr>
            <c:extLst>
              <c:ext xmlns:c16="http://schemas.microsoft.com/office/drawing/2014/chart" uri="{C3380CC4-5D6E-409C-BE32-E72D297353CC}">
                <c16:uniqueId val="{00000010-FEFB-4364-97D5-89DCAA113793}"/>
              </c:ext>
            </c:extLst>
          </c:dPt>
          <c:dPt>
            <c:idx val="2"/>
            <c:invertIfNegative val="0"/>
            <c:bubble3D val="0"/>
            <c:spPr>
              <a:solidFill>
                <a:schemeClr val="accent3">
                  <a:lumMod val="40000"/>
                  <a:lumOff val="60000"/>
                </a:schemeClr>
              </a:solidFill>
              <a:ln>
                <a:noFill/>
                <a:prstDash val="solid"/>
              </a:ln>
              <a:effectLst/>
            </c:spPr>
            <c:extLst>
              <c:ext xmlns:c16="http://schemas.microsoft.com/office/drawing/2014/chart" uri="{C3380CC4-5D6E-409C-BE32-E72D297353CC}">
                <c16:uniqueId val="{0000000F-FEFB-4364-97D5-89DCAA113793}"/>
              </c:ext>
            </c:extLst>
          </c:dPt>
          <c:dPt>
            <c:idx val="3"/>
            <c:invertIfNegative val="0"/>
            <c:bubble3D val="0"/>
            <c:spPr>
              <a:solidFill>
                <a:schemeClr val="accent3">
                  <a:lumMod val="40000"/>
                  <a:lumOff val="60000"/>
                </a:schemeClr>
              </a:solidFill>
              <a:ln>
                <a:noFill/>
                <a:prstDash val="solid"/>
              </a:ln>
              <a:effectLst/>
            </c:spPr>
            <c:extLst>
              <c:ext xmlns:c16="http://schemas.microsoft.com/office/drawing/2014/chart" uri="{C3380CC4-5D6E-409C-BE32-E72D297353CC}">
                <c16:uniqueId val="{0000000E-FEFB-4364-97D5-89DCAA113793}"/>
              </c:ext>
            </c:extLst>
          </c:dPt>
          <c:dPt>
            <c:idx val="4"/>
            <c:invertIfNegative val="0"/>
            <c:bubble3D val="0"/>
            <c:spPr>
              <a:solidFill>
                <a:schemeClr val="accent3">
                  <a:lumMod val="40000"/>
                  <a:lumOff val="60000"/>
                </a:schemeClr>
              </a:solidFill>
              <a:ln>
                <a:noFill/>
                <a:prstDash val="solid"/>
              </a:ln>
              <a:effectLst/>
            </c:spPr>
            <c:extLst>
              <c:ext xmlns:c16="http://schemas.microsoft.com/office/drawing/2014/chart" uri="{C3380CC4-5D6E-409C-BE32-E72D297353CC}">
                <c16:uniqueId val="{0000000D-FEFB-4364-97D5-89DCAA113793}"/>
              </c:ext>
            </c:extLst>
          </c:dPt>
          <c:dPt>
            <c:idx val="5"/>
            <c:invertIfNegative val="0"/>
            <c:bubble3D val="0"/>
            <c:spPr>
              <a:solidFill>
                <a:schemeClr val="accent2">
                  <a:lumMod val="40000"/>
                  <a:lumOff val="60000"/>
                </a:schemeClr>
              </a:solidFill>
              <a:ln>
                <a:noFill/>
                <a:prstDash val="solid"/>
              </a:ln>
              <a:effectLst/>
            </c:spPr>
            <c:extLst>
              <c:ext xmlns:c16="http://schemas.microsoft.com/office/drawing/2014/chart" uri="{C3380CC4-5D6E-409C-BE32-E72D297353CC}">
                <c16:uniqueId val="{0000000C-FEFB-4364-97D5-89DCAA113793}"/>
              </c:ext>
            </c:extLst>
          </c:dPt>
          <c:dPt>
            <c:idx val="6"/>
            <c:invertIfNegative val="0"/>
            <c:bubble3D val="0"/>
            <c:spPr>
              <a:solidFill>
                <a:schemeClr val="accent2">
                  <a:lumMod val="40000"/>
                  <a:lumOff val="60000"/>
                </a:schemeClr>
              </a:solidFill>
              <a:ln>
                <a:noFill/>
                <a:prstDash val="solid"/>
              </a:ln>
              <a:effectLst/>
            </c:spPr>
            <c:extLst>
              <c:ext xmlns:c16="http://schemas.microsoft.com/office/drawing/2014/chart" uri="{C3380CC4-5D6E-409C-BE32-E72D297353CC}">
                <c16:uniqueId val="{0000000B-FEFB-4364-97D5-89DCAA113793}"/>
              </c:ext>
            </c:extLst>
          </c:dPt>
          <c:dPt>
            <c:idx val="7"/>
            <c:invertIfNegative val="0"/>
            <c:bubble3D val="0"/>
            <c:spPr>
              <a:solidFill>
                <a:schemeClr val="accent6">
                  <a:lumMod val="40000"/>
                  <a:lumOff val="60000"/>
                </a:schemeClr>
              </a:solidFill>
              <a:ln>
                <a:noFill/>
                <a:prstDash val="solid"/>
              </a:ln>
              <a:effectLst/>
            </c:spPr>
            <c:extLst>
              <c:ext xmlns:c16="http://schemas.microsoft.com/office/drawing/2014/chart" uri="{C3380CC4-5D6E-409C-BE32-E72D297353CC}">
                <c16:uniqueId val="{0000000A-FEFB-4364-97D5-89DCAA113793}"/>
              </c:ext>
            </c:extLst>
          </c:dPt>
          <c:dPt>
            <c:idx val="8"/>
            <c:invertIfNegative val="0"/>
            <c:bubble3D val="0"/>
            <c:spPr>
              <a:solidFill>
                <a:schemeClr val="accent6">
                  <a:lumMod val="40000"/>
                  <a:lumOff val="60000"/>
                </a:schemeClr>
              </a:solidFill>
              <a:ln>
                <a:noFill/>
                <a:prstDash val="solid"/>
              </a:ln>
              <a:effectLst/>
            </c:spPr>
            <c:extLst>
              <c:ext xmlns:c16="http://schemas.microsoft.com/office/drawing/2014/chart" uri="{C3380CC4-5D6E-409C-BE32-E72D297353CC}">
                <c16:uniqueId val="{00000009-FEFB-4364-97D5-89DCAA113793}"/>
              </c:ext>
            </c:extLst>
          </c:dPt>
          <c:dPt>
            <c:idx val="9"/>
            <c:invertIfNegative val="0"/>
            <c:bubble3D val="0"/>
            <c:spPr>
              <a:solidFill>
                <a:schemeClr val="accent6">
                  <a:lumMod val="40000"/>
                  <a:lumOff val="60000"/>
                </a:schemeClr>
              </a:solidFill>
              <a:ln>
                <a:noFill/>
                <a:prstDash val="solid"/>
              </a:ln>
              <a:effectLst/>
            </c:spPr>
            <c:extLst>
              <c:ext xmlns:c16="http://schemas.microsoft.com/office/drawing/2014/chart" uri="{C3380CC4-5D6E-409C-BE32-E72D297353CC}">
                <c16:uniqueId val="{00000008-FEFB-4364-97D5-89DCAA113793}"/>
              </c:ext>
            </c:extLst>
          </c:dPt>
          <c:dPt>
            <c:idx val="10"/>
            <c:invertIfNegative val="0"/>
            <c:bubble3D val="0"/>
            <c:spPr>
              <a:solidFill>
                <a:schemeClr val="accent6">
                  <a:lumMod val="60000"/>
                  <a:lumOff val="40000"/>
                </a:schemeClr>
              </a:solidFill>
              <a:ln>
                <a:noFill/>
                <a:prstDash val="solid"/>
              </a:ln>
              <a:effectLst/>
            </c:spPr>
            <c:extLst>
              <c:ext xmlns:c16="http://schemas.microsoft.com/office/drawing/2014/chart" uri="{C3380CC4-5D6E-409C-BE32-E72D297353CC}">
                <c16:uniqueId val="{00000001-3934-4F7F-B448-2ABBC66E9E52}"/>
              </c:ext>
            </c:extLst>
          </c:dPt>
          <c:dPt>
            <c:idx val="11"/>
            <c:invertIfNegative val="0"/>
            <c:bubble3D val="0"/>
            <c:spPr>
              <a:solidFill>
                <a:schemeClr val="accent6">
                  <a:lumMod val="60000"/>
                  <a:lumOff val="40000"/>
                </a:schemeClr>
              </a:solidFill>
              <a:ln>
                <a:noFill/>
                <a:prstDash val="solid"/>
              </a:ln>
              <a:effectLst/>
            </c:spPr>
            <c:extLst>
              <c:ext xmlns:c16="http://schemas.microsoft.com/office/drawing/2014/chart" uri="{C3380CC4-5D6E-409C-BE32-E72D297353CC}">
                <c16:uniqueId val="{00000003-3934-4F7F-B448-2ABBC66E9E52}"/>
              </c:ext>
            </c:extLst>
          </c:dPt>
          <c:dPt>
            <c:idx val="12"/>
            <c:invertIfNegative val="0"/>
            <c:bubble3D val="0"/>
            <c:spPr>
              <a:solidFill>
                <a:srgbClr val="C00000"/>
              </a:solidFill>
              <a:ln>
                <a:noFill/>
                <a:prstDash val="solid"/>
              </a:ln>
              <a:effectLst/>
            </c:spPr>
            <c:extLst>
              <c:ext xmlns:c16="http://schemas.microsoft.com/office/drawing/2014/chart" uri="{C3380CC4-5D6E-409C-BE32-E72D297353CC}">
                <c16:uniqueId val="{00000005-3934-4F7F-B448-2ABBC66E9E52}"/>
              </c:ext>
            </c:extLst>
          </c:dPt>
          <c:dPt>
            <c:idx val="13"/>
            <c:invertIfNegative val="0"/>
            <c:bubble3D val="0"/>
            <c:spPr>
              <a:solidFill>
                <a:srgbClr val="C00000"/>
              </a:solidFill>
              <a:ln>
                <a:noFill/>
                <a:prstDash val="solid"/>
              </a:ln>
              <a:effectLst/>
            </c:spPr>
            <c:extLst>
              <c:ext xmlns:c16="http://schemas.microsoft.com/office/drawing/2014/chart" uri="{C3380CC4-5D6E-409C-BE32-E72D297353CC}">
                <c16:uniqueId val="{00000007-3934-4F7F-B448-2ABBC66E9E52}"/>
              </c:ext>
            </c:extLst>
          </c:dPt>
          <c:cat>
            <c:strRef>
              <c:f>'GCR-WEF'!$A$3:$A$16</c:f>
              <c:strCache>
                <c:ptCount val="14"/>
                <c:pt idx="0">
                  <c:v>Crime and theft</c:v>
                </c:pt>
                <c:pt idx="1">
                  <c:v>Government instability</c:v>
                </c:pt>
                <c:pt idx="2">
                  <c:v>Restrictive labor regulation</c:v>
                </c:pt>
                <c:pt idx="3">
                  <c:v>Tax regulations</c:v>
                </c:pt>
                <c:pt idx="4">
                  <c:v>Policy instability</c:v>
                </c:pt>
                <c:pt idx="5">
                  <c:v>Tax rates</c:v>
                </c:pt>
                <c:pt idx="6">
                  <c:v>Inadequate educated labor</c:v>
                </c:pt>
                <c:pt idx="7">
                  <c:v>Poor work ethic of workers</c:v>
                </c:pt>
                <c:pt idx="8">
                  <c:v>Inflation</c:v>
                </c:pt>
                <c:pt idx="9">
                  <c:v>Inadequate infrastructure</c:v>
                </c:pt>
                <c:pt idx="10">
                  <c:v>Inefficient gov. bureaucracy</c:v>
                </c:pt>
                <c:pt idx="11">
                  <c:v>Access to financing</c:v>
                </c:pt>
                <c:pt idx="12">
                  <c:v>Corruption</c:v>
                </c:pt>
                <c:pt idx="13">
                  <c:v>FX regulation</c:v>
                </c:pt>
              </c:strCache>
            </c:strRef>
          </c:cat>
          <c:val>
            <c:numRef>
              <c:f>'GCR-WEF'!$B$3:$B$16</c:f>
              <c:numCache>
                <c:formatCode>0.0</c:formatCode>
                <c:ptCount val="14"/>
                <c:pt idx="0">
                  <c:v>1.8</c:v>
                </c:pt>
                <c:pt idx="1">
                  <c:v>2.4</c:v>
                </c:pt>
                <c:pt idx="2">
                  <c:v>3</c:v>
                </c:pt>
                <c:pt idx="3">
                  <c:v>3.1</c:v>
                </c:pt>
                <c:pt idx="4">
                  <c:v>3.2</c:v>
                </c:pt>
                <c:pt idx="5">
                  <c:v>4.3</c:v>
                </c:pt>
                <c:pt idx="6">
                  <c:v>4.5</c:v>
                </c:pt>
                <c:pt idx="7">
                  <c:v>6.2</c:v>
                </c:pt>
                <c:pt idx="8">
                  <c:v>6.8</c:v>
                </c:pt>
                <c:pt idx="9">
                  <c:v>6.8</c:v>
                </c:pt>
                <c:pt idx="10">
                  <c:v>10.3</c:v>
                </c:pt>
                <c:pt idx="11">
                  <c:v>11.1</c:v>
                </c:pt>
                <c:pt idx="12">
                  <c:v>15.9</c:v>
                </c:pt>
                <c:pt idx="13">
                  <c:v>17.399999999999999</c:v>
                </c:pt>
              </c:numCache>
            </c:numRef>
          </c:val>
          <c:extLst>
            <c:ext xmlns:c16="http://schemas.microsoft.com/office/drawing/2014/chart" uri="{C3380CC4-5D6E-409C-BE32-E72D297353CC}">
              <c16:uniqueId val="{00000008-3934-4F7F-B448-2ABBC66E9E52}"/>
            </c:ext>
          </c:extLst>
        </c:ser>
        <c:dLbls>
          <c:showLegendKey val="0"/>
          <c:showVal val="0"/>
          <c:showCatName val="0"/>
          <c:showSerName val="0"/>
          <c:showPercent val="0"/>
          <c:showBubbleSize val="0"/>
        </c:dLbls>
        <c:gapWidth val="182"/>
        <c:axId val="99913728"/>
        <c:axId val="99915264"/>
      </c:barChart>
      <c:catAx>
        <c:axId val="99913728"/>
        <c:scaling>
          <c:orientation val="minMax"/>
        </c:scaling>
        <c:delete val="0"/>
        <c:axPos val="l"/>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99915264"/>
        <c:crosses val="autoZero"/>
        <c:auto val="1"/>
        <c:lblAlgn val="l"/>
        <c:lblOffset val="100"/>
        <c:noMultiLvlLbl val="0"/>
      </c:catAx>
      <c:valAx>
        <c:axId val="99915264"/>
        <c:scaling>
          <c:orientation val="minMax"/>
        </c:scaling>
        <c:delete val="0"/>
        <c:axPos val="b"/>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99913728"/>
        <c:crosses val="autoZero"/>
        <c:crossBetween val="between"/>
        <c:majorUnit val="5"/>
      </c:valAx>
      <c:spPr>
        <a:noFill/>
        <a:ln w="3175">
          <a:solidFill>
            <a:schemeClr val="bg1">
              <a:lumMod val="85000"/>
            </a:schemeClr>
          </a:solid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defRPr sz="12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39282932517561"/>
          <c:y val="0.1380879661027701"/>
          <c:w val="0.45219385793276407"/>
          <c:h val="0.7113167309069506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1-3B10-4A99-9EAF-427CE4184768}"/>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0-3B10-4A99-9EAF-427CE4184768}"/>
              </c:ext>
            </c:extLst>
          </c:dPt>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F-3B10-4A99-9EAF-427CE4184768}"/>
              </c:ext>
            </c:extLst>
          </c:dPt>
          <c:dPt>
            <c:idx val="3"/>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E-3B10-4A99-9EAF-427CE4184768}"/>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3B10-4A99-9EAF-427CE4184768}"/>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3B10-4A99-9EAF-427CE4184768}"/>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3B10-4A99-9EAF-427CE4184768}"/>
              </c:ext>
            </c:extLst>
          </c:dPt>
          <c:dPt>
            <c:idx val="7"/>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A-3B10-4A99-9EAF-427CE4184768}"/>
              </c:ext>
            </c:extLst>
          </c:dPt>
          <c:dPt>
            <c:idx val="8"/>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9-3B10-4A99-9EAF-427CE4184768}"/>
              </c:ext>
            </c:extLst>
          </c:dPt>
          <c:dPt>
            <c:idx val="9"/>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8-3B10-4A99-9EAF-427CE4184768}"/>
              </c:ext>
            </c:extLst>
          </c:dPt>
          <c:dPt>
            <c:idx val="1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7-3B10-4A99-9EAF-427CE4184768}"/>
              </c:ext>
            </c:extLst>
          </c:dPt>
          <c:dPt>
            <c:idx val="1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3B10-4A99-9EAF-427CE4184768}"/>
              </c:ext>
            </c:extLst>
          </c:dPt>
          <c:dPt>
            <c:idx val="1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3B10-4A99-9EAF-427CE4184768}"/>
              </c:ext>
            </c:extLst>
          </c:dPt>
          <c:dPt>
            <c:idx val="1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3B10-4A99-9EAF-427CE4184768}"/>
              </c:ext>
            </c:extLst>
          </c:dPt>
          <c:dPt>
            <c:idx val="1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3B10-4A99-9EAF-427CE4184768}"/>
              </c:ext>
            </c:extLst>
          </c:dPt>
          <c:dPt>
            <c:idx val="15"/>
            <c:invertIfNegative val="0"/>
            <c:bubble3D val="0"/>
            <c:spPr>
              <a:solidFill>
                <a:srgbClr val="C00000"/>
              </a:solidFill>
              <a:ln>
                <a:noFill/>
              </a:ln>
              <a:effectLst/>
            </c:spPr>
            <c:extLst>
              <c:ext xmlns:c16="http://schemas.microsoft.com/office/drawing/2014/chart" uri="{C3380CC4-5D6E-409C-BE32-E72D297353CC}">
                <c16:uniqueId val="{00000002-3B10-4A99-9EAF-427CE4184768}"/>
              </c:ext>
            </c:extLst>
          </c:dPt>
          <c:dPt>
            <c:idx val="16"/>
            <c:invertIfNegative val="0"/>
            <c:bubble3D val="0"/>
            <c:spPr>
              <a:solidFill>
                <a:srgbClr val="C00000"/>
              </a:solidFill>
              <a:ln>
                <a:noFill/>
              </a:ln>
              <a:effectLst/>
            </c:spPr>
            <c:extLst>
              <c:ext xmlns:c16="http://schemas.microsoft.com/office/drawing/2014/chart" uri="{C3380CC4-5D6E-409C-BE32-E72D297353CC}">
                <c16:uniqueId val="{00000001-3B10-4A99-9EAF-427CE4184768}"/>
              </c:ext>
            </c:extLst>
          </c:dPt>
          <c:cat>
            <c:strRef>
              <c:f>Sheet1!$A$8:$A$24</c:f>
              <c:strCache>
                <c:ptCount val="17"/>
                <c:pt idx="0">
                  <c:v>Labor shortage</c:v>
                </c:pt>
                <c:pt idx="1">
                  <c:v>Road</c:v>
                </c:pt>
                <c:pt idx="2">
                  <c:v>Long bureaucracy</c:v>
                </c:pt>
                <c:pt idx="3">
                  <c:v>Transport logistics</c:v>
                </c:pt>
                <c:pt idx="4">
                  <c:v>High interest rate</c:v>
                </c:pt>
                <c:pt idx="5">
                  <c:v>Access to land</c:v>
                </c:pt>
                <c:pt idx="6">
                  <c:v>Customs</c:v>
                </c:pt>
                <c:pt idx="7">
                  <c:v>Excessive tax</c:v>
                </c:pt>
                <c:pt idx="8">
                  <c:v>Excessive government control</c:v>
                </c:pt>
                <c:pt idx="9">
                  <c:v>Expensive land lease</c:v>
                </c:pt>
                <c:pt idx="10">
                  <c:v>Weak market demand</c:v>
                </c:pt>
                <c:pt idx="11">
                  <c:v>Access to credit</c:v>
                </c:pt>
                <c:pt idx="12">
                  <c:v>Poor internet service</c:v>
                </c:pt>
                <c:pt idx="13">
                  <c:v>Shortage of raw materials</c:v>
                </c:pt>
                <c:pt idx="14">
                  <c:v>Access to electricity</c:v>
                </c:pt>
                <c:pt idx="15">
                  <c:v>Power outage</c:v>
                </c:pt>
                <c:pt idx="16">
                  <c:v>FX shortage</c:v>
                </c:pt>
              </c:strCache>
            </c:strRef>
          </c:cat>
          <c:val>
            <c:numRef>
              <c:f>Sheet1!$B$8:$B$24</c:f>
              <c:numCache>
                <c:formatCode>0.00</c:formatCode>
                <c:ptCount val="17"/>
                <c:pt idx="0">
                  <c:v>1.1000000000000001</c:v>
                </c:pt>
                <c:pt idx="1">
                  <c:v>1.4</c:v>
                </c:pt>
                <c:pt idx="2" formatCode="General">
                  <c:v>2.25</c:v>
                </c:pt>
                <c:pt idx="3">
                  <c:v>2.4</c:v>
                </c:pt>
                <c:pt idx="4">
                  <c:v>2.65</c:v>
                </c:pt>
                <c:pt idx="5">
                  <c:v>2.8</c:v>
                </c:pt>
                <c:pt idx="6">
                  <c:v>2.9</c:v>
                </c:pt>
                <c:pt idx="7">
                  <c:v>3.05</c:v>
                </c:pt>
                <c:pt idx="8">
                  <c:v>3.1</c:v>
                </c:pt>
                <c:pt idx="9">
                  <c:v>3.2</c:v>
                </c:pt>
                <c:pt idx="10">
                  <c:v>3.25</c:v>
                </c:pt>
                <c:pt idx="11">
                  <c:v>3.4</c:v>
                </c:pt>
                <c:pt idx="12">
                  <c:v>3.67</c:v>
                </c:pt>
                <c:pt idx="13">
                  <c:v>3.7800000000000002</c:v>
                </c:pt>
                <c:pt idx="14">
                  <c:v>3.82</c:v>
                </c:pt>
                <c:pt idx="15">
                  <c:v>3.8899999999999997</c:v>
                </c:pt>
                <c:pt idx="16">
                  <c:v>3.8899999999999997</c:v>
                </c:pt>
              </c:numCache>
            </c:numRef>
          </c:val>
          <c:extLst>
            <c:ext xmlns:c16="http://schemas.microsoft.com/office/drawing/2014/chart" uri="{C3380CC4-5D6E-409C-BE32-E72D297353CC}">
              <c16:uniqueId val="{00000000-3B10-4A99-9EAF-427CE4184768}"/>
            </c:ext>
          </c:extLst>
        </c:ser>
        <c:dLbls>
          <c:showLegendKey val="0"/>
          <c:showVal val="0"/>
          <c:showCatName val="0"/>
          <c:showSerName val="0"/>
          <c:showPercent val="0"/>
          <c:showBubbleSize val="0"/>
        </c:dLbls>
        <c:gapWidth val="182"/>
        <c:axId val="99986816"/>
        <c:axId val="100226176"/>
      </c:barChart>
      <c:catAx>
        <c:axId val="99986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226176"/>
        <c:crosses val="autoZero"/>
        <c:auto val="1"/>
        <c:lblAlgn val="ctr"/>
        <c:lblOffset val="100"/>
        <c:noMultiLvlLbl val="0"/>
      </c:catAx>
      <c:valAx>
        <c:axId val="100226176"/>
        <c:scaling>
          <c:orientation val="minMax"/>
          <c:max val="4"/>
        </c:scaling>
        <c:delete val="0"/>
        <c:axPos val="b"/>
        <c:numFmt formatCode="0" sourceLinked="0"/>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9986816"/>
        <c:crosses val="autoZero"/>
        <c:crossBetween val="between"/>
        <c:majorUnit val="1"/>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300" b="0" dirty="0">
                <a:solidFill>
                  <a:srgbClr val="034B64"/>
                </a:solidFill>
              </a:rPr>
              <a:t>Drivers of the current account deficit</a:t>
            </a:r>
          </a:p>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300" b="0" i="1" dirty="0"/>
              <a:t>(In percent of GDP)</a:t>
            </a:r>
          </a:p>
        </c:rich>
      </c:tx>
      <c:layout>
        <c:manualLayout>
          <c:xMode val="edge"/>
          <c:yMode val="edge"/>
          <c:x val="0.30141520900722946"/>
          <c:y val="0"/>
        </c:manualLayout>
      </c:layout>
      <c:overlay val="0"/>
      <c:spPr>
        <a:noFill/>
        <a:ln>
          <a:noFill/>
        </a:ln>
        <a:effectLst/>
      </c:spPr>
    </c:title>
    <c:autoTitleDeleted val="0"/>
    <c:plotArea>
      <c:layout>
        <c:manualLayout>
          <c:layoutTarget val="inner"/>
          <c:xMode val="edge"/>
          <c:yMode val="edge"/>
          <c:x val="6.2348593442611518E-2"/>
          <c:y val="0.20371904471868943"/>
          <c:w val="0.91198795489478468"/>
          <c:h val="0.59548613628783131"/>
        </c:manualLayout>
      </c:layout>
      <c:barChart>
        <c:barDir val="col"/>
        <c:grouping val="stacked"/>
        <c:varyColors val="0"/>
        <c:ser>
          <c:idx val="0"/>
          <c:order val="0"/>
          <c:tx>
            <c:strRef>
              <c:f>CA!$A$11</c:f>
              <c:strCache>
                <c:ptCount val="1"/>
                <c:pt idx="0">
                  <c:v>Exports</c:v>
                </c:pt>
              </c:strCache>
            </c:strRef>
          </c:tx>
          <c:spPr>
            <a:solidFill>
              <a:srgbClr val="EFD1D1"/>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CA!$B$11:$P$11</c:f>
              <c:numCache>
                <c:formatCode>#,##0.0</c:formatCode>
                <c:ptCount val="15"/>
                <c:pt idx="0">
                  <c:v>6.0858896786666667</c:v>
                </c:pt>
                <c:pt idx="1">
                  <c:v>6.7523504335367965</c:v>
                </c:pt>
                <c:pt idx="2">
                  <c:v>6.546051847163886</c:v>
                </c:pt>
                <c:pt idx="3">
                  <c:v>6.0134871708828195</c:v>
                </c:pt>
                <c:pt idx="4">
                  <c:v>5.4152770972389774</c:v>
                </c:pt>
                <c:pt idx="5">
                  <c:v>4.4637465957985567</c:v>
                </c:pt>
                <c:pt idx="6">
                  <c:v>6.6517821845863461</c:v>
                </c:pt>
                <c:pt idx="7">
                  <c:v>8.6012224541631515</c:v>
                </c:pt>
                <c:pt idx="8">
                  <c:v>7.3296276137942193</c:v>
                </c:pt>
                <c:pt idx="9">
                  <c:v>6.5693321981672304</c:v>
                </c:pt>
                <c:pt idx="10">
                  <c:v>5.9327901248721426</c:v>
                </c:pt>
                <c:pt idx="11">
                  <c:v>4.6568493580395804</c:v>
                </c:pt>
                <c:pt idx="12">
                  <c:v>3.859844943423735</c:v>
                </c:pt>
                <c:pt idx="13">
                  <c:v>3.5560997498597846</c:v>
                </c:pt>
                <c:pt idx="14">
                  <c:v>3.3620305482903166</c:v>
                </c:pt>
              </c:numCache>
            </c:numRef>
          </c:val>
          <c:extLst>
            <c:ext xmlns:c16="http://schemas.microsoft.com/office/drawing/2014/chart" uri="{C3380CC4-5D6E-409C-BE32-E72D297353CC}">
              <c16:uniqueId val="{00000000-4AAD-48BA-B51E-D506BA79C3DE}"/>
            </c:ext>
          </c:extLst>
        </c:ser>
        <c:ser>
          <c:idx val="1"/>
          <c:order val="1"/>
          <c:tx>
            <c:strRef>
              <c:f>CA!$A$12</c:f>
              <c:strCache>
                <c:ptCount val="1"/>
                <c:pt idx="0">
                  <c:v>Imports</c:v>
                </c:pt>
              </c:strCache>
            </c:strRef>
          </c:tx>
          <c:spPr>
            <a:solidFill>
              <a:srgbClr val="FFC000"/>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CA!$B$12:$P$12</c:f>
              <c:numCache>
                <c:formatCode>#,##0.0</c:formatCode>
                <c:ptCount val="15"/>
                <c:pt idx="0">
                  <c:v>-25.526489122535189</c:v>
                </c:pt>
                <c:pt idx="1">
                  <c:v>-29.295291896075923</c:v>
                </c:pt>
                <c:pt idx="2">
                  <c:v>-30.055896386681127</c:v>
                </c:pt>
                <c:pt idx="3">
                  <c:v>-26.01126284876392</c:v>
                </c:pt>
                <c:pt idx="4">
                  <c:v>-25.162456065037382</c:v>
                </c:pt>
                <c:pt idx="5">
                  <c:v>-23.820042890504201</c:v>
                </c:pt>
                <c:pt idx="6">
                  <c:v>-27.623965784625131</c:v>
                </c:pt>
                <c:pt idx="7">
                  <c:v>-25.828201023513074</c:v>
                </c:pt>
                <c:pt idx="8">
                  <c:v>-25.539097755618808</c:v>
                </c:pt>
                <c:pt idx="9">
                  <c:v>-24.163663451652774</c:v>
                </c:pt>
                <c:pt idx="10">
                  <c:v>-24.651740975773183</c:v>
                </c:pt>
                <c:pt idx="11">
                  <c:v>-25.482028407715116</c:v>
                </c:pt>
                <c:pt idx="12">
                  <c:v>-22.511333519046428</c:v>
                </c:pt>
                <c:pt idx="13">
                  <c:v>-19.328123566934856</c:v>
                </c:pt>
                <c:pt idx="14">
                  <c:v>-18.082132139584218</c:v>
                </c:pt>
              </c:numCache>
            </c:numRef>
          </c:val>
          <c:extLst>
            <c:ext xmlns:c16="http://schemas.microsoft.com/office/drawing/2014/chart" uri="{C3380CC4-5D6E-409C-BE32-E72D297353CC}">
              <c16:uniqueId val="{00000001-4AAD-48BA-B51E-D506BA79C3DE}"/>
            </c:ext>
          </c:extLst>
        </c:ser>
        <c:ser>
          <c:idx val="2"/>
          <c:order val="2"/>
          <c:tx>
            <c:strRef>
              <c:f>CA!$A$13</c:f>
              <c:strCache>
                <c:ptCount val="1"/>
                <c:pt idx="0">
                  <c:v>Service, net</c:v>
                </c:pt>
              </c:strCache>
            </c:strRef>
          </c:tx>
          <c:spPr>
            <a:solidFill>
              <a:schemeClr val="accent3">
                <a:lumMod val="60000"/>
                <a:lumOff val="40000"/>
              </a:schemeClr>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CA!$B$13:$P$13</c:f>
              <c:numCache>
                <c:formatCode>#,##0.0</c:formatCode>
                <c:ptCount val="15"/>
                <c:pt idx="0">
                  <c:v>2.4330810756814811</c:v>
                </c:pt>
                <c:pt idx="1">
                  <c:v>1.9514335831652421</c:v>
                </c:pt>
                <c:pt idx="2">
                  <c:v>0.91159779800223839</c:v>
                </c:pt>
                <c:pt idx="3">
                  <c:v>0.93872334809826508</c:v>
                </c:pt>
                <c:pt idx="4">
                  <c:v>0.53940396515709965</c:v>
                </c:pt>
                <c:pt idx="5">
                  <c:v>1.1896765137894514</c:v>
                </c:pt>
                <c:pt idx="6">
                  <c:v>1.5280390317802295</c:v>
                </c:pt>
                <c:pt idx="7">
                  <c:v>2.1534913837538423</c:v>
                </c:pt>
                <c:pt idx="8">
                  <c:v>0.17293639439505068</c:v>
                </c:pt>
                <c:pt idx="9">
                  <c:v>0.967962638891817</c:v>
                </c:pt>
                <c:pt idx="10">
                  <c:v>1.1984188293473403</c:v>
                </c:pt>
                <c:pt idx="11">
                  <c:v>-0.52862522598679285</c:v>
                </c:pt>
                <c:pt idx="12">
                  <c:v>-0.83641954143892983</c:v>
                </c:pt>
                <c:pt idx="13">
                  <c:v>-0.68207860854196567</c:v>
                </c:pt>
                <c:pt idx="14">
                  <c:v>-0.16622167133683238</c:v>
                </c:pt>
              </c:numCache>
            </c:numRef>
          </c:val>
          <c:extLst>
            <c:ext xmlns:c16="http://schemas.microsoft.com/office/drawing/2014/chart" uri="{C3380CC4-5D6E-409C-BE32-E72D297353CC}">
              <c16:uniqueId val="{00000002-4AAD-48BA-B51E-D506BA79C3DE}"/>
            </c:ext>
          </c:extLst>
        </c:ser>
        <c:ser>
          <c:idx val="3"/>
          <c:order val="3"/>
          <c:tx>
            <c:strRef>
              <c:f>CA!$A$14</c:f>
              <c:strCache>
                <c:ptCount val="1"/>
                <c:pt idx="0">
                  <c:v>Transfers, net</c:v>
                </c:pt>
              </c:strCache>
            </c:strRef>
          </c:tx>
          <c:spPr>
            <a:solidFill>
              <a:schemeClr val="accent4"/>
            </a:solidFill>
            <a:ln w="3175">
              <a:noFill/>
            </a:ln>
            <a:effectLst/>
          </c:spPr>
          <c:invertIfNegative val="0"/>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CA!$B$14:$P$14</c:f>
              <c:numCache>
                <c:formatCode>#,##0.0</c:formatCode>
                <c:ptCount val="15"/>
                <c:pt idx="0">
                  <c:v>13.204237227864494</c:v>
                </c:pt>
                <c:pt idx="1">
                  <c:v>14.292823708486141</c:v>
                </c:pt>
                <c:pt idx="2">
                  <c:v>12.972200268909624</c:v>
                </c:pt>
                <c:pt idx="3">
                  <c:v>14.028968250569651</c:v>
                </c:pt>
                <c:pt idx="4">
                  <c:v>13.693934546404847</c:v>
                </c:pt>
                <c:pt idx="5">
                  <c:v>13.127073775166069</c:v>
                </c:pt>
                <c:pt idx="6">
                  <c:v>15.417947237724864</c:v>
                </c:pt>
                <c:pt idx="7">
                  <c:v>14.445539458029963</c:v>
                </c:pt>
                <c:pt idx="8">
                  <c:v>11.622371633743402</c:v>
                </c:pt>
                <c:pt idx="9">
                  <c:v>10.764277855642518</c:v>
                </c:pt>
                <c:pt idx="10">
                  <c:v>10.027118071418705</c:v>
                </c:pt>
                <c:pt idx="11">
                  <c:v>9.8925684606287696</c:v>
                </c:pt>
                <c:pt idx="12">
                  <c:v>10.524830671220373</c:v>
                </c:pt>
                <c:pt idx="13">
                  <c:v>8.4560141502825168</c:v>
                </c:pt>
                <c:pt idx="14">
                  <c:v>8.6851274848386986</c:v>
                </c:pt>
              </c:numCache>
            </c:numRef>
          </c:val>
          <c:extLst>
            <c:ext xmlns:c16="http://schemas.microsoft.com/office/drawing/2014/chart" uri="{C3380CC4-5D6E-409C-BE32-E72D297353CC}">
              <c16:uniqueId val="{00000003-4AAD-48BA-B51E-D506BA79C3DE}"/>
            </c:ext>
          </c:extLst>
        </c:ser>
        <c:dLbls>
          <c:showLegendKey val="0"/>
          <c:showVal val="0"/>
          <c:showCatName val="0"/>
          <c:showSerName val="0"/>
          <c:showPercent val="0"/>
          <c:showBubbleSize val="0"/>
        </c:dLbls>
        <c:gapWidth val="150"/>
        <c:overlap val="100"/>
        <c:axId val="100361728"/>
        <c:axId val="100363264"/>
      </c:barChart>
      <c:lineChart>
        <c:grouping val="standard"/>
        <c:varyColors val="0"/>
        <c:ser>
          <c:idx val="4"/>
          <c:order val="4"/>
          <c:tx>
            <c:strRef>
              <c:f>CA!$A$15</c:f>
              <c:strCache>
                <c:ptCount val="1"/>
                <c:pt idx="0">
                  <c:v>Current account balance</c:v>
                </c:pt>
              </c:strCache>
            </c:strRef>
          </c:tx>
          <c:spPr>
            <a:ln w="19050" cap="rnd">
              <a:solidFill>
                <a:srgbClr val="C00000"/>
              </a:solidFill>
              <a:round/>
            </a:ln>
            <a:effectLst/>
          </c:spPr>
          <c:marker>
            <c:symbol val="none"/>
          </c:marker>
          <c:cat>
            <c:numRef>
              <c:f>CA!$B$2:$P$2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CA!$B$15:$P$15</c:f>
              <c:numCache>
                <c:formatCode>#,##0.0</c:formatCode>
                <c:ptCount val="15"/>
                <c:pt idx="0">
                  <c:v>-3.8032811403225488</c:v>
                </c:pt>
                <c:pt idx="1">
                  <c:v>-6.2986841708877535</c:v>
                </c:pt>
                <c:pt idx="2">
                  <c:v>-9.6260464726053971</c:v>
                </c:pt>
                <c:pt idx="3">
                  <c:v>-5.0300840792131885</c:v>
                </c:pt>
                <c:pt idx="4">
                  <c:v>-5.5138404562364576</c:v>
                </c:pt>
                <c:pt idx="5">
                  <c:v>-5.0395460057501404</c:v>
                </c:pt>
                <c:pt idx="6">
                  <c:v>-4.0261973305337015</c:v>
                </c:pt>
                <c:pt idx="7">
                  <c:v>-0.6279477275661226</c:v>
                </c:pt>
                <c:pt idx="8">
                  <c:v>-6.4141621136861264</c:v>
                </c:pt>
                <c:pt idx="9">
                  <c:v>-5.862090758951199</c:v>
                </c:pt>
                <c:pt idx="10">
                  <c:v>-7.4934139501350092</c:v>
                </c:pt>
                <c:pt idx="11">
                  <c:v>-11.461235815033564</c:v>
                </c:pt>
                <c:pt idx="12">
                  <c:v>-8.9630774458412397</c:v>
                </c:pt>
                <c:pt idx="13">
                  <c:v>-7.9980882753345286</c:v>
                </c:pt>
                <c:pt idx="14">
                  <c:v>-6.2011957777920506</c:v>
                </c:pt>
              </c:numCache>
            </c:numRef>
          </c:val>
          <c:smooth val="0"/>
          <c:extLst>
            <c:ext xmlns:c16="http://schemas.microsoft.com/office/drawing/2014/chart" uri="{C3380CC4-5D6E-409C-BE32-E72D297353CC}">
              <c16:uniqueId val="{00000004-4AAD-48BA-B51E-D506BA79C3DE}"/>
            </c:ext>
          </c:extLst>
        </c:ser>
        <c:dLbls>
          <c:showLegendKey val="0"/>
          <c:showVal val="0"/>
          <c:showCatName val="0"/>
          <c:showSerName val="0"/>
          <c:showPercent val="0"/>
          <c:showBubbleSize val="0"/>
        </c:dLbls>
        <c:marker val="1"/>
        <c:smooth val="0"/>
        <c:axId val="100361728"/>
        <c:axId val="100363264"/>
      </c:lineChart>
      <c:catAx>
        <c:axId val="10036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100363264"/>
        <c:crosses val="autoZero"/>
        <c:auto val="1"/>
        <c:lblAlgn val="ctr"/>
        <c:lblOffset val="100"/>
        <c:noMultiLvlLbl val="0"/>
      </c:catAx>
      <c:valAx>
        <c:axId val="100363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361728"/>
        <c:crosses val="autoZero"/>
        <c:crossBetween val="between"/>
      </c:valAx>
      <c:spPr>
        <a:noFill/>
        <a:ln>
          <a:noFill/>
        </a:ln>
        <a:effectLst/>
      </c:spPr>
    </c:plotArea>
    <c:legend>
      <c:legendPos val="b"/>
      <c:layout>
        <c:manualLayout>
          <c:xMode val="edge"/>
          <c:yMode val="edge"/>
          <c:x val="4.6316503544592699E-2"/>
          <c:y val="0.76383296604299322"/>
          <c:w val="0.95368349645540773"/>
          <c:h val="0.185983454257621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52373618257053E-2"/>
          <c:y val="0.16525177890319992"/>
          <c:w val="0.9008570633900449"/>
          <c:h val="0.75598208058372252"/>
        </c:manualLayout>
      </c:layout>
      <c:barChart>
        <c:barDir val="col"/>
        <c:grouping val="clustered"/>
        <c:varyColors val="0"/>
        <c:ser>
          <c:idx val="1"/>
          <c:order val="0"/>
          <c:tx>
            <c:strRef>
              <c:f>Sheet1!$A$16</c:f>
              <c:strCache>
                <c:ptCount val="1"/>
                <c:pt idx="0">
                  <c:v>External debt (% of GDP)</c:v>
                </c:pt>
              </c:strCache>
            </c:strRef>
          </c:tx>
          <c:spPr>
            <a:pattFill prst="pct80">
              <a:fgClr>
                <a:schemeClr val="accent4">
                  <a:lumMod val="60000"/>
                  <a:lumOff val="40000"/>
                </a:schemeClr>
              </a:fgClr>
              <a:bgClr>
                <a:schemeClr val="bg1"/>
              </a:bgClr>
            </a:pattFill>
            <a:ln w="25400">
              <a:noFill/>
              <a:prstDash val="sysDash"/>
            </a:ln>
            <a:effectLst/>
          </c:spPr>
          <c:invertIfNegative val="0"/>
          <c:cat>
            <c:numRef>
              <c:f>Sheet1!$C$23:$L$23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Sheet1!$B$16:$K$16</c:f>
              <c:numCache>
                <c:formatCode>0.0</c:formatCode>
                <c:ptCount val="10"/>
                <c:pt idx="0">
                  <c:v>14.931902155668434</c:v>
                </c:pt>
                <c:pt idx="1">
                  <c:v>19.751721170289862</c:v>
                </c:pt>
                <c:pt idx="2">
                  <c:v>25.635849083187004</c:v>
                </c:pt>
                <c:pt idx="3">
                  <c:v>21.088615021369133</c:v>
                </c:pt>
                <c:pt idx="4">
                  <c:v>24.133827576014596</c:v>
                </c:pt>
                <c:pt idx="5">
                  <c:v>25.94660320924843</c:v>
                </c:pt>
                <c:pt idx="6">
                  <c:v>29.551344807284874</c:v>
                </c:pt>
                <c:pt idx="7">
                  <c:v>29.672012458412965</c:v>
                </c:pt>
                <c:pt idx="8">
                  <c:v>29.533362187417129</c:v>
                </c:pt>
                <c:pt idx="9">
                  <c:v>32.065296768531049</c:v>
                </c:pt>
              </c:numCache>
            </c:numRef>
          </c:val>
          <c:extLst>
            <c:ext xmlns:c16="http://schemas.microsoft.com/office/drawing/2014/chart" uri="{C3380CC4-5D6E-409C-BE32-E72D297353CC}">
              <c16:uniqueId val="{00000000-E552-44FB-87EF-11C05910A0CF}"/>
            </c:ext>
          </c:extLst>
        </c:ser>
        <c:dLbls>
          <c:showLegendKey val="0"/>
          <c:showVal val="0"/>
          <c:showCatName val="0"/>
          <c:showSerName val="0"/>
          <c:showPercent val="0"/>
          <c:showBubbleSize val="0"/>
        </c:dLbls>
        <c:gapWidth val="150"/>
        <c:axId val="99659776"/>
        <c:axId val="99661312"/>
      </c:barChart>
      <c:lineChart>
        <c:grouping val="standard"/>
        <c:varyColors val="0"/>
        <c:ser>
          <c:idx val="0"/>
          <c:order val="1"/>
          <c:tx>
            <c:strRef>
              <c:f>Sheet1!$A$26</c:f>
              <c:strCache>
                <c:ptCount val="1"/>
                <c:pt idx="0">
                  <c:v>External debt service (% of exports of goods and services)</c:v>
                </c:pt>
              </c:strCache>
            </c:strRef>
          </c:tx>
          <c:spPr>
            <a:ln w="19050" cap="rnd">
              <a:solidFill>
                <a:srgbClr val="C00000"/>
              </a:solidFill>
              <a:round/>
            </a:ln>
            <a:effectLst/>
          </c:spPr>
          <c:marker>
            <c:symbol val="none"/>
          </c:marker>
          <c:cat>
            <c:numRef>
              <c:f>Sheet1!$C$23:$L$23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Sheet1!$C$26:$L$26</c:f>
              <c:numCache>
                <c:formatCode>0.0</c:formatCode>
                <c:ptCount val="10"/>
                <c:pt idx="0">
                  <c:v>3.9913097454996898</c:v>
                </c:pt>
                <c:pt idx="1">
                  <c:v>5.4442270058708431</c:v>
                </c:pt>
                <c:pt idx="2">
                  <c:v>9.3552504351189363</c:v>
                </c:pt>
                <c:pt idx="3">
                  <c:v>14.65931328945028</c:v>
                </c:pt>
                <c:pt idx="4">
                  <c:v>19.885029268463654</c:v>
                </c:pt>
                <c:pt idx="5">
                  <c:v>21.215425141981989</c:v>
                </c:pt>
                <c:pt idx="6">
                  <c:v>32.787834985184226</c:v>
                </c:pt>
                <c:pt idx="7">
                  <c:v>35.475229063841034</c:v>
                </c:pt>
                <c:pt idx="8">
                  <c:v>38.646143798606225</c:v>
                </c:pt>
                <c:pt idx="9">
                  <c:v>37.365989842077511</c:v>
                </c:pt>
              </c:numCache>
            </c:numRef>
          </c:val>
          <c:smooth val="0"/>
          <c:extLst>
            <c:ext xmlns:c16="http://schemas.microsoft.com/office/drawing/2014/chart" uri="{C3380CC4-5D6E-409C-BE32-E72D297353CC}">
              <c16:uniqueId val="{00000001-E552-44FB-87EF-11C05910A0CF}"/>
            </c:ext>
          </c:extLst>
        </c:ser>
        <c:dLbls>
          <c:showLegendKey val="0"/>
          <c:showVal val="0"/>
          <c:showCatName val="0"/>
          <c:showSerName val="0"/>
          <c:showPercent val="0"/>
          <c:showBubbleSize val="0"/>
        </c:dLbls>
        <c:marker val="1"/>
        <c:smooth val="0"/>
        <c:axId val="99659776"/>
        <c:axId val="99661312"/>
      </c:lineChart>
      <c:catAx>
        <c:axId val="99659776"/>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9661312"/>
        <c:crosses val="autoZero"/>
        <c:auto val="1"/>
        <c:lblAlgn val="ctr"/>
        <c:lblOffset val="100"/>
        <c:noMultiLvlLbl val="0"/>
      </c:catAx>
      <c:valAx>
        <c:axId val="99661312"/>
        <c:scaling>
          <c:orientation val="minMax"/>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9659776"/>
        <c:crosses val="autoZero"/>
        <c:crossBetween val="between"/>
      </c:valAx>
      <c:spPr>
        <a:noFill/>
        <a:ln w="3175">
          <a:noFill/>
          <a:prstDash val="solid"/>
        </a:ln>
        <a:effectLst/>
      </c:spPr>
    </c:plotArea>
    <c:legend>
      <c:legendPos val="r"/>
      <c:layout>
        <c:manualLayout>
          <c:xMode val="edge"/>
          <c:yMode val="edge"/>
          <c:x val="0.1005383236950555"/>
          <c:y val="0.16778740999429809"/>
          <c:w val="0.50059172590920131"/>
          <c:h val="0.290507400711436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zero"/>
    <c:showDLblsOverMax val="0"/>
  </c:chart>
  <c:spPr>
    <a:noFill/>
    <a:ln w="25400"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16353447471903"/>
          <c:y val="0.19338524607329557"/>
          <c:w val="0.53228987927911942"/>
          <c:h val="0.63995132811904532"/>
        </c:manualLayout>
      </c:layout>
      <c:barChart>
        <c:barDir val="bar"/>
        <c:grouping val="clustered"/>
        <c:varyColors val="0"/>
        <c:ser>
          <c:idx val="0"/>
          <c:order val="0"/>
          <c:spPr>
            <a:pattFill prst="pct5">
              <a:fgClr>
                <a:srgbClr val="4B82AD"/>
              </a:fgClr>
              <a:bgClr>
                <a:srgbClr val="4B8CAD"/>
              </a:bgClr>
            </a:pattFill>
            <a:ln>
              <a:noFill/>
              <a:prstDash val="solid"/>
            </a:ln>
            <a:effectLst/>
          </c:spPr>
          <c:invertIfNegative val="0"/>
          <c:dPt>
            <c:idx val="9"/>
            <c:invertIfNegative val="0"/>
            <c:bubble3D val="0"/>
            <c:spPr>
              <a:solidFill>
                <a:srgbClr val="C00000"/>
              </a:solidFill>
              <a:ln>
                <a:noFill/>
                <a:prstDash val="solid"/>
              </a:ln>
              <a:effectLst/>
            </c:spPr>
            <c:extLst>
              <c:ext xmlns:c16="http://schemas.microsoft.com/office/drawing/2014/chart" uri="{C3380CC4-5D6E-409C-BE32-E72D297353CC}">
                <c16:uniqueId val="{00000001-A2D8-4A5A-837A-EF6C7AAF8A7C}"/>
              </c:ext>
            </c:extLst>
          </c:dPt>
          <c:dLbls>
            <c:dLbl>
              <c:idx val="9"/>
              <c:spPr>
                <a:noFill/>
                <a:ln>
                  <a:noFill/>
                </a:ln>
                <a:effectLst/>
              </c:spPr>
              <c:txPr>
                <a:bodyPr rot="0" spcFirstLastPara="1" vertOverflow="ellipsis" vert="horz" wrap="square" anchor="ctr" anchorCtr="1"/>
                <a:lstStyle/>
                <a:p>
                  <a:pPr>
                    <a:defRPr sz="1100" b="0" i="0" u="none" strike="noStrike" kern="1200" baseline="0">
                      <a:solidFill>
                        <a:srgbClr val="C00000"/>
                      </a:solidFill>
                      <a:latin typeface="Century Gothic" panose="020B0502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2D8-4A5A-837A-EF6C7AAF8A7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'ES-WB'!$A$3:$A$12</c:f>
              <c:strCache>
                <c:ptCount val="10"/>
                <c:pt idx="0">
                  <c:v>Poorly educ. work force</c:v>
                </c:pt>
                <c:pt idx="1">
                  <c:v>Transportation</c:v>
                </c:pt>
                <c:pt idx="2">
                  <c:v>Access to land</c:v>
                </c:pt>
                <c:pt idx="3">
                  <c:v>Informal sector</c:v>
                </c:pt>
                <c:pt idx="4">
                  <c:v>Tax administration</c:v>
                </c:pt>
                <c:pt idx="5">
                  <c:v>Corruption</c:v>
                </c:pt>
                <c:pt idx="6">
                  <c:v>Tax rates</c:v>
                </c:pt>
                <c:pt idx="7">
                  <c:v>Trade regulations</c:v>
                </c:pt>
                <c:pt idx="8">
                  <c:v>Electricity</c:v>
                </c:pt>
                <c:pt idx="9">
                  <c:v>Access to finance</c:v>
                </c:pt>
              </c:strCache>
            </c:strRef>
          </c:cat>
          <c:val>
            <c:numRef>
              <c:f>'ES-WB'!$B$3:$B$12</c:f>
              <c:numCache>
                <c:formatCode>General</c:formatCode>
                <c:ptCount val="10"/>
                <c:pt idx="0">
                  <c:v>1.7</c:v>
                </c:pt>
                <c:pt idx="1">
                  <c:v>3.9</c:v>
                </c:pt>
                <c:pt idx="2">
                  <c:v>4.5999999999999996</c:v>
                </c:pt>
                <c:pt idx="3">
                  <c:v>5.8</c:v>
                </c:pt>
                <c:pt idx="4">
                  <c:v>6.6</c:v>
                </c:pt>
                <c:pt idx="5">
                  <c:v>7.1</c:v>
                </c:pt>
                <c:pt idx="6">
                  <c:v>7.6</c:v>
                </c:pt>
                <c:pt idx="7">
                  <c:v>9.9</c:v>
                </c:pt>
                <c:pt idx="8">
                  <c:v>10.1</c:v>
                </c:pt>
                <c:pt idx="9">
                  <c:v>40.4</c:v>
                </c:pt>
              </c:numCache>
            </c:numRef>
          </c:val>
          <c:extLst>
            <c:ext xmlns:c16="http://schemas.microsoft.com/office/drawing/2014/chart" uri="{C3380CC4-5D6E-409C-BE32-E72D297353CC}">
              <c16:uniqueId val="{00000002-A2D8-4A5A-837A-EF6C7AAF8A7C}"/>
            </c:ext>
          </c:extLst>
        </c:ser>
        <c:dLbls>
          <c:showLegendKey val="0"/>
          <c:showVal val="0"/>
          <c:showCatName val="0"/>
          <c:showSerName val="0"/>
          <c:showPercent val="0"/>
          <c:showBubbleSize val="0"/>
        </c:dLbls>
        <c:gapWidth val="182"/>
        <c:axId val="100147200"/>
        <c:axId val="100148736"/>
      </c:barChart>
      <c:catAx>
        <c:axId val="100147200"/>
        <c:scaling>
          <c:orientation val="minMax"/>
        </c:scaling>
        <c:delete val="0"/>
        <c:axPos val="l"/>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148736"/>
        <c:crosses val="autoZero"/>
        <c:auto val="1"/>
        <c:lblAlgn val="ctr"/>
        <c:lblOffset val="100"/>
        <c:noMultiLvlLbl val="0"/>
      </c:catAx>
      <c:valAx>
        <c:axId val="100148736"/>
        <c:scaling>
          <c:orientation val="minMax"/>
        </c:scaling>
        <c:delete val="0"/>
        <c:axPos val="b"/>
        <c:numFmt formatCode="General" sourceLinked="1"/>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147200"/>
        <c:crosses val="autoZero"/>
        <c:crossBetween val="between"/>
      </c:valAx>
      <c:spPr>
        <a:noFill/>
        <a:ln w="3175">
          <a:solidFill>
            <a:srgbClr val="B3B3B3"/>
          </a:solid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200">
          <a:latin typeface="Century Gothic" panose="020B0502020202020204" pitchFamily="34" charset="0"/>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6705922540992"/>
          <c:y val="0.11933496291301418"/>
          <c:w val="0.46037196503960359"/>
          <c:h val="0.70744267968720276"/>
        </c:manualLayout>
      </c:layout>
      <c:barChart>
        <c:barDir val="bar"/>
        <c:grouping val="clustered"/>
        <c:varyColors val="0"/>
        <c:ser>
          <c:idx val="0"/>
          <c:order val="0"/>
          <c:spPr>
            <a:solidFill>
              <a:srgbClr val="4B8CAD"/>
            </a:solidFill>
            <a:ln>
              <a:noFill/>
              <a:prstDash val="solid"/>
            </a:ln>
            <a:effectLst/>
          </c:spPr>
          <c:invertIfNegative val="0"/>
          <c:dPt>
            <c:idx val="11"/>
            <c:invertIfNegative val="0"/>
            <c:bubble3D val="0"/>
            <c:spPr>
              <a:solidFill>
                <a:srgbClr val="C00000"/>
              </a:solidFill>
              <a:ln>
                <a:noFill/>
                <a:prstDash val="solid"/>
              </a:ln>
              <a:effectLst/>
            </c:spPr>
            <c:extLst>
              <c:ext xmlns:c16="http://schemas.microsoft.com/office/drawing/2014/chart" uri="{C3380CC4-5D6E-409C-BE32-E72D297353CC}">
                <c16:uniqueId val="{00000003-E48D-48C7-92C3-AD1F40BFE00C}"/>
              </c:ext>
            </c:extLst>
          </c:dPt>
          <c:dPt>
            <c:idx val="13"/>
            <c:invertIfNegative val="0"/>
            <c:bubble3D val="0"/>
            <c:spPr>
              <a:solidFill>
                <a:srgbClr val="C00000"/>
              </a:solidFill>
              <a:ln>
                <a:noFill/>
                <a:prstDash val="solid"/>
              </a:ln>
              <a:effectLst/>
            </c:spPr>
            <c:extLst>
              <c:ext xmlns:c16="http://schemas.microsoft.com/office/drawing/2014/chart" uri="{C3380CC4-5D6E-409C-BE32-E72D297353CC}">
                <c16:uniqueId val="{00000007-E48D-48C7-92C3-AD1F40BFE00C}"/>
              </c:ext>
            </c:extLst>
          </c:dPt>
          <c:cat>
            <c:strRef>
              <c:f>'GCR-WEF'!$A$3:$A$16</c:f>
              <c:strCache>
                <c:ptCount val="14"/>
                <c:pt idx="0">
                  <c:v>Crime and theft</c:v>
                </c:pt>
                <c:pt idx="1">
                  <c:v>Government instability</c:v>
                </c:pt>
                <c:pt idx="2">
                  <c:v>Restrictive labor regulation</c:v>
                </c:pt>
                <c:pt idx="3">
                  <c:v>Tax regulations</c:v>
                </c:pt>
                <c:pt idx="4">
                  <c:v>Policy instability</c:v>
                </c:pt>
                <c:pt idx="5">
                  <c:v>Tax rates</c:v>
                </c:pt>
                <c:pt idx="6">
                  <c:v>Inadequate educated labor</c:v>
                </c:pt>
                <c:pt idx="7">
                  <c:v>Poor work ethic of workers</c:v>
                </c:pt>
                <c:pt idx="8">
                  <c:v>Inflation</c:v>
                </c:pt>
                <c:pt idx="9">
                  <c:v>Inadequate infrastructure</c:v>
                </c:pt>
                <c:pt idx="10">
                  <c:v>Inefficient gov. bureaucracy</c:v>
                </c:pt>
                <c:pt idx="11">
                  <c:v>Access to financing</c:v>
                </c:pt>
                <c:pt idx="12">
                  <c:v>Corruption</c:v>
                </c:pt>
                <c:pt idx="13">
                  <c:v>FX regulation</c:v>
                </c:pt>
              </c:strCache>
            </c:strRef>
          </c:cat>
          <c:val>
            <c:numRef>
              <c:f>'GCR-WEF'!$B$3:$B$16</c:f>
              <c:numCache>
                <c:formatCode>0.0</c:formatCode>
                <c:ptCount val="14"/>
                <c:pt idx="0">
                  <c:v>1.8</c:v>
                </c:pt>
                <c:pt idx="1">
                  <c:v>2.4</c:v>
                </c:pt>
                <c:pt idx="2">
                  <c:v>3</c:v>
                </c:pt>
                <c:pt idx="3">
                  <c:v>3.1</c:v>
                </c:pt>
                <c:pt idx="4">
                  <c:v>3.2</c:v>
                </c:pt>
                <c:pt idx="5">
                  <c:v>4.3</c:v>
                </c:pt>
                <c:pt idx="6">
                  <c:v>4.5</c:v>
                </c:pt>
                <c:pt idx="7">
                  <c:v>6.2</c:v>
                </c:pt>
                <c:pt idx="8">
                  <c:v>6.8</c:v>
                </c:pt>
                <c:pt idx="9">
                  <c:v>6.8</c:v>
                </c:pt>
                <c:pt idx="10">
                  <c:v>10.3</c:v>
                </c:pt>
                <c:pt idx="11">
                  <c:v>11.1</c:v>
                </c:pt>
                <c:pt idx="12">
                  <c:v>15.9</c:v>
                </c:pt>
                <c:pt idx="13">
                  <c:v>17.399999999999999</c:v>
                </c:pt>
              </c:numCache>
            </c:numRef>
          </c:val>
          <c:extLst>
            <c:ext xmlns:c16="http://schemas.microsoft.com/office/drawing/2014/chart" uri="{C3380CC4-5D6E-409C-BE32-E72D297353CC}">
              <c16:uniqueId val="{00000008-E48D-48C7-92C3-AD1F40BFE00C}"/>
            </c:ext>
          </c:extLst>
        </c:ser>
        <c:dLbls>
          <c:showLegendKey val="0"/>
          <c:showVal val="0"/>
          <c:showCatName val="0"/>
          <c:showSerName val="0"/>
          <c:showPercent val="0"/>
          <c:showBubbleSize val="0"/>
        </c:dLbls>
        <c:gapWidth val="182"/>
        <c:axId val="100198656"/>
        <c:axId val="100532224"/>
      </c:barChart>
      <c:catAx>
        <c:axId val="100198656"/>
        <c:scaling>
          <c:orientation val="minMax"/>
        </c:scaling>
        <c:delete val="0"/>
        <c:axPos val="l"/>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00532224"/>
        <c:crosses val="autoZero"/>
        <c:auto val="1"/>
        <c:lblAlgn val="l"/>
        <c:lblOffset val="100"/>
        <c:noMultiLvlLbl val="0"/>
      </c:catAx>
      <c:valAx>
        <c:axId val="100532224"/>
        <c:scaling>
          <c:orientation val="minMax"/>
        </c:scaling>
        <c:delete val="0"/>
        <c:axPos val="b"/>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100198656"/>
        <c:crosses val="autoZero"/>
        <c:crossBetween val="between"/>
        <c:majorUnit val="5"/>
      </c:valAx>
      <c:spPr>
        <a:noFill/>
        <a:ln w="3175">
          <a:no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defRPr sz="12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b="1" dirty="0"/>
              <a:t>Inflation</a:t>
            </a:r>
          </a:p>
          <a:p>
            <a:pPr>
              <a:defRPr sz="144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i="1" dirty="0"/>
              <a:t>(in percent)</a:t>
            </a:r>
          </a:p>
        </c:rich>
      </c:tx>
      <c:layout>
        <c:manualLayout>
          <c:xMode val="edge"/>
          <c:yMode val="edge"/>
          <c:x val="0.35416129178530498"/>
          <c:y val="1.3389044879656734E-2"/>
        </c:manualLayout>
      </c:layout>
      <c:overlay val="0"/>
      <c:spPr>
        <a:noFill/>
        <a:ln>
          <a:noFill/>
        </a:ln>
        <a:effectLst/>
      </c:spPr>
    </c:title>
    <c:autoTitleDeleted val="0"/>
    <c:plotArea>
      <c:layout>
        <c:manualLayout>
          <c:layoutTarget val="inner"/>
          <c:xMode val="edge"/>
          <c:yMode val="edge"/>
          <c:x val="8.2566365939138228E-2"/>
          <c:y val="0.18287765646954207"/>
          <c:w val="0.88379177602799663"/>
          <c:h val="0.60105557641688434"/>
        </c:manualLayout>
      </c:layout>
      <c:areaChart>
        <c:grouping val="standard"/>
        <c:varyColors val="0"/>
        <c:ser>
          <c:idx val="0"/>
          <c:order val="0"/>
          <c:spPr>
            <a:solidFill>
              <a:srgbClr val="4B8CAD"/>
            </a:solidFill>
            <a:ln>
              <a:noFill/>
            </a:ln>
            <a:effectLst/>
          </c:spPr>
          <c:cat>
            <c:numRef>
              <c:f>Data!$E$1:$S$1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Data!$E$2:$S$2</c:f>
              <c:numCache>
                <c:formatCode>0.0</c:formatCode>
                <c:ptCount val="15"/>
                <c:pt idx="0">
                  <c:v>9.9699712351289218</c:v>
                </c:pt>
                <c:pt idx="1">
                  <c:v>12.299476311482502</c:v>
                </c:pt>
                <c:pt idx="2">
                  <c:v>17.240400834089591</c:v>
                </c:pt>
                <c:pt idx="3">
                  <c:v>44.356685876695188</c:v>
                </c:pt>
                <c:pt idx="4">
                  <c:v>8.4836440453029223</c:v>
                </c:pt>
                <c:pt idx="5">
                  <c:v>2.801111445438039</c:v>
                </c:pt>
                <c:pt idx="6">
                  <c:v>18.12677258114476</c:v>
                </c:pt>
                <c:pt idx="7">
                  <c:v>34.090340754066354</c:v>
                </c:pt>
                <c:pt idx="8">
                  <c:v>13.5</c:v>
                </c:pt>
                <c:pt idx="9">
                  <c:v>17.991897638488808</c:v>
                </c:pt>
                <c:pt idx="10">
                  <c:v>7.7001575181431861</c:v>
                </c:pt>
                <c:pt idx="11">
                  <c:v>9.6690595697496224</c:v>
                </c:pt>
                <c:pt idx="12">
                  <c:v>7.3690406564506494</c:v>
                </c:pt>
                <c:pt idx="13">
                  <c:v>14.554809765537271</c:v>
                </c:pt>
                <c:pt idx="14">
                  <c:v>12.572144277839529</c:v>
                </c:pt>
              </c:numCache>
            </c:numRef>
          </c:val>
          <c:extLst>
            <c:ext xmlns:c16="http://schemas.microsoft.com/office/drawing/2014/chart" uri="{C3380CC4-5D6E-409C-BE32-E72D297353CC}">
              <c16:uniqueId val="{00000000-B1C0-4DD4-B69F-230CDC1F9C40}"/>
            </c:ext>
          </c:extLst>
        </c:ser>
        <c:dLbls>
          <c:showLegendKey val="0"/>
          <c:showVal val="0"/>
          <c:showCatName val="0"/>
          <c:showSerName val="0"/>
          <c:showPercent val="0"/>
          <c:showBubbleSize val="0"/>
        </c:dLbls>
        <c:axId val="100775040"/>
        <c:axId val="100776576"/>
      </c:areaChart>
      <c:lineChart>
        <c:grouping val="standard"/>
        <c:varyColors val="0"/>
        <c:ser>
          <c:idx val="1"/>
          <c:order val="1"/>
          <c:tx>
            <c:v>average</c:v>
          </c:tx>
          <c:spPr>
            <a:ln w="28575" cap="rnd">
              <a:solidFill>
                <a:srgbClr val="C00000"/>
              </a:solidFill>
              <a:round/>
            </a:ln>
            <a:effectLst/>
          </c:spPr>
          <c:marker>
            <c:symbol val="none"/>
          </c:marker>
          <c:cat>
            <c:numRef>
              <c:f>Data!$E$1:$S$1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Data!$E$3:$S$3</c:f>
              <c:numCache>
                <c:formatCode>0.0</c:formatCode>
                <c:ptCount val="15"/>
                <c:pt idx="0">
                  <c:v>15.381700833970493</c:v>
                </c:pt>
                <c:pt idx="1">
                  <c:v>15.381700833970493</c:v>
                </c:pt>
                <c:pt idx="2">
                  <c:v>15.381700833970493</c:v>
                </c:pt>
                <c:pt idx="3">
                  <c:v>15.381700833970493</c:v>
                </c:pt>
                <c:pt idx="4">
                  <c:v>15.381700833970493</c:v>
                </c:pt>
                <c:pt idx="5">
                  <c:v>15.381700833970493</c:v>
                </c:pt>
                <c:pt idx="6">
                  <c:v>15.381700833970493</c:v>
                </c:pt>
                <c:pt idx="7">
                  <c:v>15.381700833970493</c:v>
                </c:pt>
                <c:pt idx="8">
                  <c:v>15.381700833970493</c:v>
                </c:pt>
                <c:pt idx="9">
                  <c:v>15.381700833970493</c:v>
                </c:pt>
                <c:pt idx="10">
                  <c:v>15.381700833970493</c:v>
                </c:pt>
                <c:pt idx="11">
                  <c:v>15.381700833970493</c:v>
                </c:pt>
                <c:pt idx="12">
                  <c:v>15.381700833970493</c:v>
                </c:pt>
                <c:pt idx="13">
                  <c:v>15.381700833970493</c:v>
                </c:pt>
                <c:pt idx="14">
                  <c:v>15.381700833970493</c:v>
                </c:pt>
              </c:numCache>
            </c:numRef>
          </c:val>
          <c:smooth val="0"/>
          <c:extLst>
            <c:ext xmlns:c16="http://schemas.microsoft.com/office/drawing/2014/chart" uri="{C3380CC4-5D6E-409C-BE32-E72D297353CC}">
              <c16:uniqueId val="{00000001-B1C0-4DD4-B69F-230CDC1F9C40}"/>
            </c:ext>
          </c:extLst>
        </c:ser>
        <c:dLbls>
          <c:showLegendKey val="0"/>
          <c:showVal val="0"/>
          <c:showCatName val="0"/>
          <c:showSerName val="0"/>
          <c:showPercent val="0"/>
          <c:showBubbleSize val="0"/>
        </c:dLbls>
        <c:marker val="1"/>
        <c:smooth val="0"/>
        <c:axId val="100775040"/>
        <c:axId val="100776576"/>
      </c:lineChart>
      <c:catAx>
        <c:axId val="100775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776576"/>
        <c:crosses val="autoZero"/>
        <c:auto val="1"/>
        <c:lblAlgn val="ctr"/>
        <c:lblOffset val="100"/>
        <c:noMultiLvlLbl val="0"/>
      </c:catAx>
      <c:valAx>
        <c:axId val="100776576"/>
        <c:scaling>
          <c:orientation val="minMax"/>
          <c:max val="45"/>
        </c:scaling>
        <c:delete val="0"/>
        <c:axPos val="l"/>
        <c:numFmt formatCode="0" sourceLinked="0"/>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00775040"/>
        <c:crosses val="autoZero"/>
        <c:crossBetween val="between"/>
      </c:valAx>
      <c:spPr>
        <a:noFill/>
        <a:ln>
          <a:solidFill>
            <a:schemeClr val="bg1">
              <a:lumMod val="85000"/>
            </a:schemeClr>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Century Gothic" panose="020B0502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0266047436748"/>
          <c:y val="0.16498521465838895"/>
          <c:w val="0.88879733952563267"/>
          <c:h val="0.46524407425183084"/>
        </c:manualLayout>
      </c:layout>
      <c:barChart>
        <c:barDir val="col"/>
        <c:grouping val="clustered"/>
        <c:varyColors val="0"/>
        <c:ser>
          <c:idx val="0"/>
          <c:order val="0"/>
          <c:tx>
            <c:strRef>
              <c:f>Charts!$B$53</c:f>
              <c:strCache>
                <c:ptCount val="1"/>
                <c:pt idx="0">
                  <c:v>2005</c:v>
                </c:pt>
              </c:strCache>
            </c:strRef>
          </c:tx>
          <c:spPr>
            <a:solidFill>
              <a:schemeClr val="accent4"/>
            </a:solidFill>
            <a:ln>
              <a:no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accent4">
                        <a:lumMod val="75000"/>
                      </a:schemeClr>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Charts!$A$54:$A$57</c:f>
              <c:strCache>
                <c:ptCount val="4"/>
                <c:pt idx="0">
                  <c:v>Under-5 morrtality rate (per 1000 live births)</c:v>
                </c:pt>
                <c:pt idx="1">
                  <c:v>Life expectancy at birth (in years)</c:v>
                </c:pt>
                <c:pt idx="2">
                  <c:v>School enrollment, primary (% gross)</c:v>
                </c:pt>
                <c:pt idx="3">
                  <c:v>School enrollment, secondary (% gross)</c:v>
                </c:pt>
              </c:strCache>
            </c:strRef>
          </c:cat>
          <c:val>
            <c:numRef>
              <c:f>Charts!$B$54:$B$57</c:f>
              <c:numCache>
                <c:formatCode>0</c:formatCode>
                <c:ptCount val="4"/>
                <c:pt idx="0" formatCode="General">
                  <c:v>123</c:v>
                </c:pt>
                <c:pt idx="1">
                  <c:v>56.220999999999997</c:v>
                </c:pt>
                <c:pt idx="2">
                  <c:v>79.013400000000004</c:v>
                </c:pt>
                <c:pt idx="3">
                  <c:v>24.707979999999999</c:v>
                </c:pt>
              </c:numCache>
            </c:numRef>
          </c:val>
          <c:extLst>
            <c:ext xmlns:c16="http://schemas.microsoft.com/office/drawing/2014/chart" uri="{C3380CC4-5D6E-409C-BE32-E72D297353CC}">
              <c16:uniqueId val="{00000000-B51F-423E-8DF7-9C5FEF298213}"/>
            </c:ext>
          </c:extLst>
        </c:ser>
        <c:ser>
          <c:idx val="1"/>
          <c:order val="1"/>
          <c:tx>
            <c:strRef>
              <c:f>Charts!$C$53</c:f>
              <c:strCache>
                <c:ptCount val="1"/>
                <c:pt idx="0">
                  <c:v>2018</c:v>
                </c:pt>
              </c:strCache>
            </c:strRef>
          </c:tx>
          <c:spPr>
            <a:pattFill prst="ltDnDiag">
              <a:fgClr>
                <a:schemeClr val="bg1">
                  <a:lumMod val="75000"/>
                </a:schemeClr>
              </a:fgClr>
              <a:bgClr>
                <a:srgbClr val="FFFFFF"/>
              </a:bgClr>
            </a:pattFill>
            <a:ln w="6350">
              <a:solidFill>
                <a:schemeClr val="bg1">
                  <a:lumMod val="85000"/>
                </a:schemeClr>
              </a:solid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2">
                        <a:lumMod val="50000"/>
                      </a:schemeClr>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Charts!$A$54:$A$57</c:f>
              <c:strCache>
                <c:ptCount val="4"/>
                <c:pt idx="0">
                  <c:v>Under-5 morrtality rate (per 1000 live births)</c:v>
                </c:pt>
                <c:pt idx="1">
                  <c:v>Life expectancy at birth (in years)</c:v>
                </c:pt>
                <c:pt idx="2">
                  <c:v>School enrollment, primary (% gross)</c:v>
                </c:pt>
                <c:pt idx="3">
                  <c:v>School enrollment, secondary (% gross)</c:v>
                </c:pt>
              </c:strCache>
            </c:strRef>
          </c:cat>
          <c:val>
            <c:numRef>
              <c:f>Charts!$C$54:$C$57</c:f>
              <c:numCache>
                <c:formatCode>0</c:formatCode>
                <c:ptCount val="4"/>
                <c:pt idx="0" formatCode="General">
                  <c:v>55</c:v>
                </c:pt>
                <c:pt idx="1">
                  <c:v>65.873999999999995</c:v>
                </c:pt>
                <c:pt idx="2">
                  <c:v>100</c:v>
                </c:pt>
                <c:pt idx="3" formatCode="General">
                  <c:v>78</c:v>
                </c:pt>
              </c:numCache>
            </c:numRef>
          </c:val>
          <c:extLst>
            <c:ext xmlns:c16="http://schemas.microsoft.com/office/drawing/2014/chart" uri="{C3380CC4-5D6E-409C-BE32-E72D297353CC}">
              <c16:uniqueId val="{00000001-B51F-423E-8DF7-9C5FEF298213}"/>
            </c:ext>
          </c:extLst>
        </c:ser>
        <c:dLbls>
          <c:showLegendKey val="0"/>
          <c:showVal val="0"/>
          <c:showCatName val="0"/>
          <c:showSerName val="0"/>
          <c:showPercent val="0"/>
          <c:showBubbleSize val="0"/>
        </c:dLbls>
        <c:gapWidth val="219"/>
        <c:overlap val="-27"/>
        <c:axId val="76908416"/>
        <c:axId val="76909952"/>
      </c:barChart>
      <c:catAx>
        <c:axId val="76908416"/>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0" spcFirstLastPara="1" vertOverflow="ellipsis" wrap="square" anchor="ctr" anchorCtr="1"/>
          <a:lstStyle/>
          <a:p>
            <a:pPr>
              <a:defRPr sz="85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76909952"/>
        <c:crosses val="autoZero"/>
        <c:auto val="1"/>
        <c:lblAlgn val="ctr"/>
        <c:lblOffset val="100"/>
        <c:noMultiLvlLbl val="0"/>
      </c:catAx>
      <c:valAx>
        <c:axId val="76909952"/>
        <c:scaling>
          <c:orientation val="minMax"/>
        </c:scaling>
        <c:delete val="0"/>
        <c:axPos val="l"/>
        <c:numFmt formatCode="General" sourceLinked="1"/>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76908416"/>
        <c:crosses val="autoZero"/>
        <c:crossBetween val="between"/>
      </c:valAx>
      <c:spPr>
        <a:noFill/>
        <a:ln w="3175">
          <a:noFill/>
          <a:prstDash val="solid"/>
        </a:ln>
        <a:effectLst/>
      </c:spPr>
    </c:plotArea>
    <c:legend>
      <c:legendPos val="b"/>
      <c:layout>
        <c:manualLayout>
          <c:xMode val="edge"/>
          <c:yMode val="edge"/>
          <c:x val="0.24878556495625997"/>
          <c:y val="0.12729854004427868"/>
          <c:w val="0.30243920570838639"/>
          <c:h val="8.3766820213755727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11327289883524"/>
          <c:y val="0.12035190125709144"/>
          <c:w val="0.85764515980955691"/>
          <c:h val="0.60792547109689399"/>
        </c:manualLayout>
      </c:layout>
      <c:barChart>
        <c:barDir val="col"/>
        <c:grouping val="clustered"/>
        <c:varyColors val="0"/>
        <c:ser>
          <c:idx val="0"/>
          <c:order val="0"/>
          <c:tx>
            <c:strRef>
              <c:f>Charts!$B$66</c:f>
              <c:strCache>
                <c:ptCount val="1"/>
                <c:pt idx="0">
                  <c:v>2005</c:v>
                </c:pt>
              </c:strCache>
            </c:strRef>
          </c:tx>
          <c:spPr>
            <a:gradFill>
              <a:gsLst>
                <a:gs pos="0">
                  <a:schemeClr val="accent4"/>
                </a:gs>
                <a:gs pos="100000">
                  <a:schemeClr val="accent4">
                    <a:lumMod val="75000"/>
                  </a:schemeClr>
                </a:gs>
              </a:gsLst>
              <a:lin ang="5400000" scaled="1"/>
            </a:gradFill>
            <a:ln>
              <a:no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33737E"/>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Charts!$A$67:$A$69</c:f>
              <c:strCache>
                <c:ptCount val="3"/>
                <c:pt idx="0">
                  <c:v>Access to electricity (% of population)</c:v>
                </c:pt>
                <c:pt idx="1">
                  <c:v>Access to potable water (% of population)</c:v>
                </c:pt>
                <c:pt idx="2">
                  <c:v>Length of all-weather roads ('000 kms)</c:v>
                </c:pt>
              </c:strCache>
            </c:strRef>
          </c:cat>
          <c:val>
            <c:numRef>
              <c:f>Charts!$B$67:$B$69</c:f>
              <c:numCache>
                <c:formatCode>General</c:formatCode>
                <c:ptCount val="3"/>
                <c:pt idx="0">
                  <c:v>14</c:v>
                </c:pt>
                <c:pt idx="1">
                  <c:v>36</c:v>
                </c:pt>
                <c:pt idx="2">
                  <c:v>36.4</c:v>
                </c:pt>
              </c:numCache>
            </c:numRef>
          </c:val>
          <c:extLst>
            <c:ext xmlns:c16="http://schemas.microsoft.com/office/drawing/2014/chart" uri="{C3380CC4-5D6E-409C-BE32-E72D297353CC}">
              <c16:uniqueId val="{00000000-6744-42D1-96FA-2C11986E891E}"/>
            </c:ext>
          </c:extLst>
        </c:ser>
        <c:ser>
          <c:idx val="1"/>
          <c:order val="1"/>
          <c:tx>
            <c:strRef>
              <c:f>Charts!$C$66</c:f>
              <c:strCache>
                <c:ptCount val="1"/>
                <c:pt idx="0">
                  <c:v>2016</c:v>
                </c:pt>
              </c:strCache>
            </c:strRef>
          </c:tx>
          <c:spPr>
            <a:pattFill prst="ltDnDiag">
              <a:fgClr>
                <a:schemeClr val="bg1">
                  <a:lumMod val="85000"/>
                </a:schemeClr>
              </a:fgClr>
              <a:bgClr>
                <a:srgbClr val="FFFFFF"/>
              </a:bgClr>
            </a:pattFill>
            <a:ln w="6350">
              <a:solidFill>
                <a:schemeClr val="bg1">
                  <a:lumMod val="85000"/>
                </a:schemeClr>
              </a:solidFill>
              <a:prstDash val="solid"/>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50000"/>
                        <a:lumOff val="50000"/>
                      </a:schemeClr>
                    </a:solidFill>
                    <a:latin typeface="Century Gothic" panose="020B0502020202020204" pitchFamily="34" charset="0"/>
                    <a:ea typeface="Segoe UI"/>
                    <a:cs typeface="Segoe U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Charts!$A$67:$A$69</c:f>
              <c:strCache>
                <c:ptCount val="3"/>
                <c:pt idx="0">
                  <c:v>Access to electricity (% of population)</c:v>
                </c:pt>
                <c:pt idx="1">
                  <c:v>Access to potable water (% of population)</c:v>
                </c:pt>
                <c:pt idx="2">
                  <c:v>Length of all-weather roads ('000 kms)</c:v>
                </c:pt>
              </c:strCache>
            </c:strRef>
          </c:cat>
          <c:val>
            <c:numRef>
              <c:f>Charts!$C$67:$C$69</c:f>
              <c:numCache>
                <c:formatCode>General</c:formatCode>
                <c:ptCount val="3"/>
                <c:pt idx="0">
                  <c:v>42.9</c:v>
                </c:pt>
                <c:pt idx="1">
                  <c:v>65.7</c:v>
                </c:pt>
                <c:pt idx="2">
                  <c:v>121.2</c:v>
                </c:pt>
              </c:numCache>
            </c:numRef>
          </c:val>
          <c:extLst>
            <c:ext xmlns:c16="http://schemas.microsoft.com/office/drawing/2014/chart" uri="{C3380CC4-5D6E-409C-BE32-E72D297353CC}">
              <c16:uniqueId val="{00000001-6744-42D1-96FA-2C11986E891E}"/>
            </c:ext>
          </c:extLst>
        </c:ser>
        <c:dLbls>
          <c:showLegendKey val="0"/>
          <c:showVal val="0"/>
          <c:showCatName val="0"/>
          <c:showSerName val="0"/>
          <c:showPercent val="0"/>
          <c:showBubbleSize val="0"/>
        </c:dLbls>
        <c:gapWidth val="219"/>
        <c:overlap val="-27"/>
        <c:axId val="98172288"/>
        <c:axId val="98051200"/>
      </c:barChart>
      <c:catAx>
        <c:axId val="98172288"/>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98051200"/>
        <c:crosses val="autoZero"/>
        <c:auto val="1"/>
        <c:lblAlgn val="ctr"/>
        <c:lblOffset val="100"/>
        <c:noMultiLvlLbl val="0"/>
      </c:catAx>
      <c:valAx>
        <c:axId val="98051200"/>
        <c:scaling>
          <c:orientation val="minMax"/>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98172288"/>
        <c:crosses val="autoZero"/>
        <c:crossBetween val="between"/>
      </c:valAx>
      <c:spPr>
        <a:noFill/>
        <a:ln w="3175">
          <a:solidFill>
            <a:schemeClr val="bg1"/>
          </a:solidFill>
          <a:prstDash val="solid"/>
        </a:ln>
        <a:effectLst/>
      </c:spPr>
    </c:plotArea>
    <c:legend>
      <c:legendPos val="b"/>
      <c:layout>
        <c:manualLayout>
          <c:xMode val="edge"/>
          <c:yMode val="edge"/>
          <c:x val="0.19718297519053182"/>
          <c:y val="7.2235898333041795E-2"/>
          <c:w val="0.45161889569953723"/>
          <c:h val="0.11042286380869058"/>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77403732534915E-2"/>
          <c:y val="0.36588306557351635"/>
          <c:w val="0.85620857319020893"/>
          <c:h val="0.54399382216147063"/>
        </c:manualLayout>
      </c:layout>
      <c:barChart>
        <c:barDir val="col"/>
        <c:grouping val="stacked"/>
        <c:varyColors val="0"/>
        <c:ser>
          <c:idx val="0"/>
          <c:order val="0"/>
          <c:tx>
            <c:strRef>
              <c:f>Charts!$B$111</c:f>
              <c:strCache>
                <c:ptCount val="1"/>
                <c:pt idx="0">
                  <c:v>Investment</c:v>
                </c:pt>
              </c:strCache>
            </c:strRef>
          </c:tx>
          <c:spPr>
            <a:solidFill>
              <a:schemeClr val="accent4"/>
            </a:solidFill>
            <a:ln w="6350">
              <a:solidFill>
                <a:srgbClr val="000000"/>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Charts!$C$111:$H$111</c:f>
              <c:numCache>
                <c:formatCode>0.0</c:formatCode>
                <c:ptCount val="6"/>
                <c:pt idx="0">
                  <c:v>9.9825867437532487</c:v>
                </c:pt>
                <c:pt idx="1">
                  <c:v>2.7323799477864399</c:v>
                </c:pt>
                <c:pt idx="2">
                  <c:v>6.9863143746662262</c:v>
                </c:pt>
                <c:pt idx="3">
                  <c:v>8.4880103406862251</c:v>
                </c:pt>
                <c:pt idx="4">
                  <c:v>3.9100507338232764</c:v>
                </c:pt>
                <c:pt idx="5">
                  <c:v>6.0428157347871867</c:v>
                </c:pt>
              </c:numCache>
            </c:numRef>
          </c:val>
          <c:extLst>
            <c:ext xmlns:c16="http://schemas.microsoft.com/office/drawing/2014/chart" uri="{C3380CC4-5D6E-409C-BE32-E72D297353CC}">
              <c16:uniqueId val="{00000000-A18B-4628-A9DB-2267D64DAFB4}"/>
            </c:ext>
          </c:extLst>
        </c:ser>
        <c:ser>
          <c:idx val="1"/>
          <c:order val="1"/>
          <c:tx>
            <c:strRef>
              <c:f>Charts!$B$112</c:f>
              <c:strCache>
                <c:ptCount val="1"/>
                <c:pt idx="0">
                  <c:v>Government consumption</c:v>
                </c:pt>
              </c:strCache>
            </c:strRef>
          </c:tx>
          <c:spPr>
            <a:pattFill prst="ltDnDiag">
              <a:fgClr>
                <a:srgbClr val="231F20"/>
              </a:fgClr>
              <a:bgClr>
                <a:srgbClr val="FFFFFF"/>
              </a:bgClr>
            </a:pattFill>
            <a:ln w="6350">
              <a:solidFill>
                <a:srgbClr val="000000"/>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Charts!$C$112:$H$112</c:f>
              <c:numCache>
                <c:formatCode>0.0</c:formatCode>
                <c:ptCount val="6"/>
                <c:pt idx="0">
                  <c:v>-2.9548426750205137E-2</c:v>
                </c:pt>
                <c:pt idx="1">
                  <c:v>1.2935729699396759</c:v>
                </c:pt>
                <c:pt idx="2">
                  <c:v>1.9202609157079431</c:v>
                </c:pt>
                <c:pt idx="3">
                  <c:v>0.43253287892437353</c:v>
                </c:pt>
                <c:pt idx="4">
                  <c:v>1.4290119844200977</c:v>
                </c:pt>
                <c:pt idx="5">
                  <c:v>1.5559966719653131</c:v>
                </c:pt>
              </c:numCache>
            </c:numRef>
          </c:val>
          <c:extLst>
            <c:ext xmlns:c16="http://schemas.microsoft.com/office/drawing/2014/chart" uri="{C3380CC4-5D6E-409C-BE32-E72D297353CC}">
              <c16:uniqueId val="{00000001-A18B-4628-A9DB-2267D64DAFB4}"/>
            </c:ext>
          </c:extLst>
        </c:ser>
        <c:ser>
          <c:idx val="2"/>
          <c:order val="2"/>
          <c:tx>
            <c:strRef>
              <c:f>Charts!$B$113</c:f>
              <c:strCache>
                <c:ptCount val="1"/>
                <c:pt idx="0">
                  <c:v>Private consumption</c:v>
                </c:pt>
              </c:strCache>
            </c:strRef>
          </c:tx>
          <c:spPr>
            <a:pattFill prst="ltUpDiag">
              <a:fgClr>
                <a:srgbClr val="96BA79"/>
              </a:fgClr>
              <a:bgClr>
                <a:srgbClr val="FFFFFF"/>
              </a:bgClr>
            </a:pattFill>
            <a:ln w="6350">
              <a:solidFill>
                <a:srgbClr val="034B64"/>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Charts!$C$113:$H$113</c:f>
              <c:numCache>
                <c:formatCode>0.0</c:formatCode>
                <c:ptCount val="6"/>
                <c:pt idx="0">
                  <c:v>2.648015789477038</c:v>
                </c:pt>
                <c:pt idx="1">
                  <c:v>7.2105931034707762</c:v>
                </c:pt>
                <c:pt idx="2">
                  <c:v>4.714240749036791</c:v>
                </c:pt>
                <c:pt idx="3">
                  <c:v>7.0169663699504854</c:v>
                </c:pt>
                <c:pt idx="4">
                  <c:v>1.238230228535445</c:v>
                </c:pt>
                <c:pt idx="5">
                  <c:v>-0.14061208421012808</c:v>
                </c:pt>
              </c:numCache>
            </c:numRef>
          </c:val>
          <c:extLst>
            <c:ext xmlns:c16="http://schemas.microsoft.com/office/drawing/2014/chart" uri="{C3380CC4-5D6E-409C-BE32-E72D297353CC}">
              <c16:uniqueId val="{00000002-A18B-4628-A9DB-2267D64DAFB4}"/>
            </c:ext>
          </c:extLst>
        </c:ser>
        <c:ser>
          <c:idx val="3"/>
          <c:order val="3"/>
          <c:tx>
            <c:strRef>
              <c:f>Charts!$B$114</c:f>
              <c:strCache>
                <c:ptCount val="1"/>
                <c:pt idx="0">
                  <c:v>Net exports</c:v>
                </c:pt>
              </c:strCache>
            </c:strRef>
          </c:tx>
          <c:spPr>
            <a:solidFill>
              <a:schemeClr val="accent6">
                <a:lumMod val="40000"/>
                <a:lumOff val="60000"/>
              </a:schemeClr>
            </a:solidFill>
            <a:ln w="6350">
              <a:solidFill>
                <a:srgbClr val="000000"/>
              </a:solidFill>
              <a:prstDash val="solid"/>
            </a:ln>
            <a:effectLst/>
          </c:spPr>
          <c:invertIfNegative val="0"/>
          <c:cat>
            <c:numRef>
              <c:f>Charts!$C$109:$H$109</c:f>
              <c:numCache>
                <c:formatCode>General</c:formatCode>
                <c:ptCount val="6"/>
                <c:pt idx="0">
                  <c:v>2012</c:v>
                </c:pt>
                <c:pt idx="1">
                  <c:v>2013</c:v>
                </c:pt>
                <c:pt idx="2">
                  <c:v>2014</c:v>
                </c:pt>
                <c:pt idx="3">
                  <c:v>2015</c:v>
                </c:pt>
                <c:pt idx="4">
                  <c:v>2016</c:v>
                </c:pt>
                <c:pt idx="5">
                  <c:v>2017</c:v>
                </c:pt>
              </c:numCache>
            </c:numRef>
          </c:cat>
          <c:val>
            <c:numRef>
              <c:f>Charts!$C$114:$H$114</c:f>
              <c:numCache>
                <c:formatCode>0.0</c:formatCode>
                <c:ptCount val="6"/>
                <c:pt idx="0">
                  <c:v>-3.9532424731059259</c:v>
                </c:pt>
                <c:pt idx="1">
                  <c:v>-0.65427597292966799</c:v>
                </c:pt>
                <c:pt idx="2">
                  <c:v>-3.3633230784058226</c:v>
                </c:pt>
                <c:pt idx="3">
                  <c:v>-5.5450465693276945</c:v>
                </c:pt>
                <c:pt idx="4">
                  <c:v>0.98447374527375087</c:v>
                </c:pt>
                <c:pt idx="5">
                  <c:v>2.7876105277165979</c:v>
                </c:pt>
              </c:numCache>
            </c:numRef>
          </c:val>
          <c:extLst>
            <c:ext xmlns:c16="http://schemas.microsoft.com/office/drawing/2014/chart" uri="{C3380CC4-5D6E-409C-BE32-E72D297353CC}">
              <c16:uniqueId val="{00000003-A18B-4628-A9DB-2267D64DAFB4}"/>
            </c:ext>
          </c:extLst>
        </c:ser>
        <c:dLbls>
          <c:showLegendKey val="0"/>
          <c:showVal val="0"/>
          <c:showCatName val="0"/>
          <c:showSerName val="0"/>
          <c:showPercent val="0"/>
          <c:showBubbleSize val="0"/>
        </c:dLbls>
        <c:gapWidth val="150"/>
        <c:overlap val="100"/>
        <c:axId val="85512192"/>
        <c:axId val="85513728"/>
      </c:barChart>
      <c:lineChart>
        <c:grouping val="standard"/>
        <c:varyColors val="0"/>
        <c:ser>
          <c:idx val="4"/>
          <c:order val="4"/>
          <c:tx>
            <c:strRef>
              <c:f>Charts!$B$110</c:f>
              <c:strCache>
                <c:ptCount val="1"/>
                <c:pt idx="0">
                  <c:v>Real GDP</c:v>
                </c:pt>
              </c:strCache>
            </c:strRef>
          </c:tx>
          <c:spPr>
            <a:ln w="9525" cap="rnd">
              <a:solidFill>
                <a:schemeClr val="tx1"/>
              </a:solidFill>
              <a:prstDash val="solid"/>
              <a:round/>
            </a:ln>
            <a:effectLst/>
          </c:spPr>
          <c:marker>
            <c:symbol val="none"/>
          </c:marker>
          <c:cat>
            <c:numRef>
              <c:f>Charts!$C$109:$H$109</c:f>
              <c:numCache>
                <c:formatCode>General</c:formatCode>
                <c:ptCount val="6"/>
                <c:pt idx="0">
                  <c:v>2012</c:v>
                </c:pt>
                <c:pt idx="1">
                  <c:v>2013</c:v>
                </c:pt>
                <c:pt idx="2">
                  <c:v>2014</c:v>
                </c:pt>
                <c:pt idx="3">
                  <c:v>2015</c:v>
                </c:pt>
                <c:pt idx="4">
                  <c:v>2016</c:v>
                </c:pt>
                <c:pt idx="5">
                  <c:v>2017</c:v>
                </c:pt>
              </c:numCache>
            </c:numRef>
          </c:cat>
          <c:val>
            <c:numRef>
              <c:f>Charts!$C$110:$H$110</c:f>
              <c:numCache>
                <c:formatCode>0.0</c:formatCode>
                <c:ptCount val="6"/>
                <c:pt idx="0">
                  <c:v>8.6478116333741415</c:v>
                </c:pt>
                <c:pt idx="1">
                  <c:v>10.582270048267224</c:v>
                </c:pt>
                <c:pt idx="2">
                  <c:v>10.257492961005143</c:v>
                </c:pt>
                <c:pt idx="3">
                  <c:v>10.392463020233389</c:v>
                </c:pt>
                <c:pt idx="4">
                  <c:v>7.5617666920525739</c:v>
                </c:pt>
                <c:pt idx="5">
                  <c:v>10.24581085025897</c:v>
                </c:pt>
              </c:numCache>
            </c:numRef>
          </c:val>
          <c:smooth val="0"/>
          <c:extLst>
            <c:ext xmlns:c16="http://schemas.microsoft.com/office/drawing/2014/chart" uri="{C3380CC4-5D6E-409C-BE32-E72D297353CC}">
              <c16:uniqueId val="{00000004-A18B-4628-A9DB-2267D64DAFB4}"/>
            </c:ext>
          </c:extLst>
        </c:ser>
        <c:dLbls>
          <c:showLegendKey val="0"/>
          <c:showVal val="0"/>
          <c:showCatName val="0"/>
          <c:showSerName val="0"/>
          <c:showPercent val="0"/>
          <c:showBubbleSize val="0"/>
        </c:dLbls>
        <c:marker val="1"/>
        <c:smooth val="0"/>
        <c:axId val="85512192"/>
        <c:axId val="85513728"/>
      </c:lineChart>
      <c:catAx>
        <c:axId val="85512192"/>
        <c:scaling>
          <c:orientation val="minMax"/>
        </c:scaling>
        <c:delete val="0"/>
        <c:axPos val="b"/>
        <c:numFmt formatCode="General" sourceLinked="1"/>
        <c:majorTickMark val="in"/>
        <c:minorTickMark val="none"/>
        <c:tickLblPos val="nextTo"/>
        <c:spPr>
          <a:noFill/>
          <a:ln w="3175" cap="flat" cmpd="sng" algn="ctr">
            <a:solidFill>
              <a:srgbClr val="B3B3B3"/>
            </a:solid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85513728"/>
        <c:crosses val="autoZero"/>
        <c:auto val="1"/>
        <c:lblAlgn val="ctr"/>
        <c:lblOffset val="100"/>
        <c:noMultiLvlLbl val="0"/>
      </c:catAx>
      <c:valAx>
        <c:axId val="85513728"/>
        <c:scaling>
          <c:orientation val="minMax"/>
          <c:max val="20"/>
        </c:scaling>
        <c:delete val="0"/>
        <c:axPos val="l"/>
        <c:numFmt formatCode="0" sourceLinked="0"/>
        <c:majorTickMark val="in"/>
        <c:minorTickMark val="none"/>
        <c:tickLblPos val="nextTo"/>
        <c:spPr>
          <a:noFill/>
          <a:ln w="3175">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Segoe UI"/>
                <a:cs typeface="Segoe UI"/>
              </a:defRPr>
            </a:pPr>
            <a:endParaRPr lang="en-US"/>
          </a:p>
        </c:txPr>
        <c:crossAx val="85512192"/>
        <c:crosses val="autoZero"/>
        <c:crossBetween val="between"/>
      </c:valAx>
      <c:spPr>
        <a:noFill/>
        <a:ln w="3175">
          <a:noFill/>
          <a:prstDash val="solid"/>
        </a:ln>
        <a:effectLst/>
      </c:spPr>
    </c:plotArea>
    <c:legend>
      <c:legendPos val="b"/>
      <c:layout>
        <c:manualLayout>
          <c:xMode val="edge"/>
          <c:yMode val="edge"/>
          <c:x val="0.10450456133848622"/>
          <c:y val="0.24694205146427781"/>
          <c:w val="0.89549543866151404"/>
          <c:h val="0.172636186144306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Segoe UI"/>
              <a:cs typeface="Segoe UI"/>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3518262850988E-2"/>
          <c:y val="0.36470063017717785"/>
          <c:w val="0.93088608747394652"/>
          <c:h val="0.52266469976490249"/>
        </c:manualLayout>
      </c:layout>
      <c:barChart>
        <c:barDir val="col"/>
        <c:grouping val="stacked"/>
        <c:varyColors val="0"/>
        <c:ser>
          <c:idx val="1"/>
          <c:order val="1"/>
          <c:tx>
            <c:strRef>
              <c:f>Data!$Q$2</c:f>
              <c:strCache>
                <c:ptCount val="1"/>
                <c:pt idx="0">
                  <c:v>Agriculture 1/</c:v>
                </c:pt>
              </c:strCache>
            </c:strRef>
          </c:tx>
          <c:spPr>
            <a:solidFill>
              <a:schemeClr val="accent4"/>
            </a:solid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Data!$Q$7:$Q$17</c:f>
              <c:numCache>
                <c:formatCode>0.0</c:formatCode>
                <c:ptCount val="11"/>
                <c:pt idx="0">
                  <c:v>3.9146899913455844</c:v>
                </c:pt>
                <c:pt idx="1">
                  <c:v>3.2397751894958273</c:v>
                </c:pt>
                <c:pt idx="2">
                  <c:v>3.7007207160126789</c:v>
                </c:pt>
                <c:pt idx="3">
                  <c:v>4.2716674370468182</c:v>
                </c:pt>
                <c:pt idx="4">
                  <c:v>2.3503656934456409</c:v>
                </c:pt>
                <c:pt idx="5">
                  <c:v>3.1312490950834575</c:v>
                </c:pt>
                <c:pt idx="6">
                  <c:v>2.2718581147104921</c:v>
                </c:pt>
                <c:pt idx="7">
                  <c:v>2.6124297910820373</c:v>
                </c:pt>
                <c:pt idx="8">
                  <c:v>1.4331170879460633</c:v>
                </c:pt>
                <c:pt idx="9">
                  <c:v>2.506572558597632</c:v>
                </c:pt>
                <c:pt idx="10">
                  <c:v>1.2819377310706208</c:v>
                </c:pt>
              </c:numCache>
            </c:numRef>
          </c:val>
          <c:extLst>
            <c:ext xmlns:c16="http://schemas.microsoft.com/office/drawing/2014/chart" uri="{C3380CC4-5D6E-409C-BE32-E72D297353CC}">
              <c16:uniqueId val="{00000000-1405-42B7-8478-538055BABD79}"/>
            </c:ext>
          </c:extLst>
        </c:ser>
        <c:ser>
          <c:idx val="2"/>
          <c:order val="2"/>
          <c:tx>
            <c:strRef>
              <c:f>Data!$R$2</c:f>
              <c:strCache>
                <c:ptCount val="1"/>
                <c:pt idx="0">
                  <c:v>Manufacturing 2/</c:v>
                </c:pt>
              </c:strCache>
            </c:strRef>
          </c:tx>
          <c:spPr>
            <a:pattFill prst="ltDnDiag">
              <a:fgClr>
                <a:srgbClr val="231F20"/>
              </a:fgClr>
              <a:bgClr>
                <a:srgbClr val="FFFFFF"/>
              </a:bgClr>
            </a:patt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Data!$R$7:$R$17</c:f>
              <c:numCache>
                <c:formatCode>0.0</c:formatCode>
                <c:ptCount val="11"/>
                <c:pt idx="0">
                  <c:v>0.52185980927936471</c:v>
                </c:pt>
                <c:pt idx="1">
                  <c:v>0.45359690398868097</c:v>
                </c:pt>
                <c:pt idx="2">
                  <c:v>0.69170795819766151</c:v>
                </c:pt>
                <c:pt idx="3">
                  <c:v>1.232361180456685</c:v>
                </c:pt>
                <c:pt idx="4">
                  <c:v>0.62365225408820746</c:v>
                </c:pt>
                <c:pt idx="5">
                  <c:v>0.77171282602850244</c:v>
                </c:pt>
                <c:pt idx="6">
                  <c:v>0.74038806197794105</c:v>
                </c:pt>
                <c:pt idx="7">
                  <c:v>0.68857595299451924</c:v>
                </c:pt>
                <c:pt idx="8">
                  <c:v>1.1581970153260164</c:v>
                </c:pt>
                <c:pt idx="9">
                  <c:v>1.3925096462495619</c:v>
                </c:pt>
                <c:pt idx="10">
                  <c:v>0.32991297864002961</c:v>
                </c:pt>
              </c:numCache>
            </c:numRef>
          </c:val>
          <c:extLst>
            <c:ext xmlns:c16="http://schemas.microsoft.com/office/drawing/2014/chart" uri="{C3380CC4-5D6E-409C-BE32-E72D297353CC}">
              <c16:uniqueId val="{00000001-1405-42B7-8478-538055BABD79}"/>
            </c:ext>
          </c:extLst>
        </c:ser>
        <c:ser>
          <c:idx val="3"/>
          <c:order val="3"/>
          <c:tx>
            <c:strRef>
              <c:f>Data!$S$2</c:f>
              <c:strCache>
                <c:ptCount val="1"/>
                <c:pt idx="0">
                  <c:v>Construction</c:v>
                </c:pt>
              </c:strCache>
            </c:strRef>
          </c:tx>
          <c:spPr>
            <a:pattFill prst="ltUpDiag">
              <a:fgClr>
                <a:srgbClr val="96BA79"/>
              </a:fgClr>
              <a:bgClr>
                <a:srgbClr val="FFFFFF"/>
              </a:bgClr>
            </a:patt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Data!$S$7:$S$17</c:f>
              <c:numCache>
                <c:formatCode>0.0</c:formatCode>
                <c:ptCount val="11"/>
                <c:pt idx="0">
                  <c:v>0.78235160106656809</c:v>
                </c:pt>
                <c:pt idx="1">
                  <c:v>0.81632491153403464</c:v>
                </c:pt>
                <c:pt idx="2">
                  <c:v>0.77800552298825409</c:v>
                </c:pt>
                <c:pt idx="3">
                  <c:v>0.92665422897811089</c:v>
                </c:pt>
                <c:pt idx="4">
                  <c:v>2.2822123673966566</c:v>
                </c:pt>
                <c:pt idx="5">
                  <c:v>3.3631352514116699</c:v>
                </c:pt>
                <c:pt idx="6">
                  <c:v>2.6096646181110441</c:v>
                </c:pt>
                <c:pt idx="7">
                  <c:v>3.874538839382375</c:v>
                </c:pt>
                <c:pt idx="8">
                  <c:v>3.6312241758455093</c:v>
                </c:pt>
                <c:pt idx="9">
                  <c:v>3.3948313005921422</c:v>
                </c:pt>
                <c:pt idx="10">
                  <c:v>2.8150528011096401</c:v>
                </c:pt>
              </c:numCache>
            </c:numRef>
          </c:val>
          <c:extLst>
            <c:ext xmlns:c16="http://schemas.microsoft.com/office/drawing/2014/chart" uri="{C3380CC4-5D6E-409C-BE32-E72D297353CC}">
              <c16:uniqueId val="{00000002-1405-42B7-8478-538055BABD79}"/>
            </c:ext>
          </c:extLst>
        </c:ser>
        <c:ser>
          <c:idx val="4"/>
          <c:order val="4"/>
          <c:tx>
            <c:strRef>
              <c:f>Data!$T$2</c:f>
              <c:strCache>
                <c:ptCount val="1"/>
                <c:pt idx="0">
                  <c:v>Services 3/</c:v>
                </c:pt>
              </c:strCache>
            </c:strRef>
          </c:tx>
          <c:spPr>
            <a:solidFill>
              <a:schemeClr val="accent6">
                <a:lumMod val="40000"/>
                <a:lumOff val="60000"/>
              </a:schemeClr>
            </a:solidFill>
            <a:ln w="3175">
              <a:solidFill>
                <a:srgbClr val="000000"/>
              </a:solidFill>
              <a:prstDash val="solid"/>
            </a:ln>
            <a:effectLst/>
          </c:spPr>
          <c:invertIfNegative val="0"/>
          <c:cat>
            <c:numRef>
              <c:f>Data!$O$3:$O$16</c:f>
              <c:numCache>
                <c:formatCode>yyyy</c:formatCode>
                <c:ptCount val="14"/>
                <c:pt idx="0">
                  <c:v>38352</c:v>
                </c:pt>
                <c:pt idx="1">
                  <c:v>38717</c:v>
                </c:pt>
                <c:pt idx="2">
                  <c:v>39082</c:v>
                </c:pt>
                <c:pt idx="3">
                  <c:v>39447</c:v>
                </c:pt>
                <c:pt idx="4">
                  <c:v>39813</c:v>
                </c:pt>
                <c:pt idx="5">
                  <c:v>40178</c:v>
                </c:pt>
                <c:pt idx="6">
                  <c:v>40543</c:v>
                </c:pt>
                <c:pt idx="7">
                  <c:v>40908</c:v>
                </c:pt>
                <c:pt idx="8">
                  <c:v>41274</c:v>
                </c:pt>
                <c:pt idx="9">
                  <c:v>41639</c:v>
                </c:pt>
                <c:pt idx="10">
                  <c:v>42004</c:v>
                </c:pt>
                <c:pt idx="11">
                  <c:v>42369</c:v>
                </c:pt>
                <c:pt idx="12">
                  <c:v>42735</c:v>
                </c:pt>
                <c:pt idx="13">
                  <c:v>43100</c:v>
                </c:pt>
              </c:numCache>
            </c:numRef>
          </c:cat>
          <c:val>
            <c:numRef>
              <c:f>Data!$T$7:$T$17</c:f>
              <c:numCache>
                <c:formatCode>0.0</c:formatCode>
                <c:ptCount val="11"/>
                <c:pt idx="0">
                  <c:v>5.2276299577524457</c:v>
                </c:pt>
                <c:pt idx="1">
                  <c:v>4.6768951642063126</c:v>
                </c:pt>
                <c:pt idx="2">
                  <c:v>4.1706623771262228</c:v>
                </c:pt>
                <c:pt idx="3">
                  <c:v>6.2806280423573257</c:v>
                </c:pt>
                <c:pt idx="4">
                  <c:v>4.3764050033226338</c:v>
                </c:pt>
                <c:pt idx="5">
                  <c:v>3.1219517239952759</c:v>
                </c:pt>
                <c:pt idx="6">
                  <c:v>4.7163154254758126</c:v>
                </c:pt>
                <c:pt idx="7">
                  <c:v>3.9142931134762753</c:v>
                </c:pt>
                <c:pt idx="8">
                  <c:v>4.5585415271932774</c:v>
                </c:pt>
                <c:pt idx="9">
                  <c:v>2.8540341762697969</c:v>
                </c:pt>
                <c:pt idx="10">
                  <c:v>3.2781461433692649</c:v>
                </c:pt>
              </c:numCache>
            </c:numRef>
          </c:val>
          <c:extLst>
            <c:ext xmlns:c16="http://schemas.microsoft.com/office/drawing/2014/chart" uri="{C3380CC4-5D6E-409C-BE32-E72D297353CC}">
              <c16:uniqueId val="{00000003-1405-42B7-8478-538055BABD79}"/>
            </c:ext>
          </c:extLst>
        </c:ser>
        <c:dLbls>
          <c:showLegendKey val="0"/>
          <c:showVal val="0"/>
          <c:showCatName val="0"/>
          <c:showSerName val="0"/>
          <c:showPercent val="0"/>
          <c:showBubbleSize val="0"/>
        </c:dLbls>
        <c:gapWidth val="150"/>
        <c:overlap val="100"/>
        <c:axId val="105689856"/>
        <c:axId val="105691392"/>
      </c:barChart>
      <c:lineChart>
        <c:grouping val="standard"/>
        <c:varyColors val="0"/>
        <c:ser>
          <c:idx val="0"/>
          <c:order val="0"/>
          <c:tx>
            <c:strRef>
              <c:f>Data!$P$2</c:f>
              <c:strCache>
                <c:ptCount val="1"/>
                <c:pt idx="0">
                  <c:v>Gross Value Added</c:v>
                </c:pt>
              </c:strCache>
            </c:strRef>
          </c:tx>
          <c:spPr>
            <a:ln w="9525" cap="rnd">
              <a:solidFill>
                <a:schemeClr val="tx1"/>
              </a:solidFill>
              <a:prstDash val="sysDash"/>
              <a:round/>
            </a:ln>
            <a:effectLst/>
          </c:spPr>
          <c:marker>
            <c:symbol val="none"/>
          </c:marker>
          <c:cat>
            <c:numRef>
              <c:f>Data!$O$7:$O$17</c:f>
              <c:numCache>
                <c:formatCode>yyyy</c:formatCode>
                <c:ptCount val="11"/>
                <c:pt idx="0">
                  <c:v>39813</c:v>
                </c:pt>
                <c:pt idx="1">
                  <c:v>40178</c:v>
                </c:pt>
                <c:pt idx="2">
                  <c:v>40543</c:v>
                </c:pt>
                <c:pt idx="3">
                  <c:v>40908</c:v>
                </c:pt>
                <c:pt idx="4">
                  <c:v>41274</c:v>
                </c:pt>
                <c:pt idx="5">
                  <c:v>41639</c:v>
                </c:pt>
                <c:pt idx="6">
                  <c:v>42004</c:v>
                </c:pt>
                <c:pt idx="7">
                  <c:v>42369</c:v>
                </c:pt>
                <c:pt idx="8">
                  <c:v>42735</c:v>
                </c:pt>
                <c:pt idx="9">
                  <c:v>43100</c:v>
                </c:pt>
                <c:pt idx="10">
                  <c:v>43465</c:v>
                </c:pt>
              </c:numCache>
            </c:numRef>
          </c:cat>
          <c:val>
            <c:numRef>
              <c:f>Data!$P$7:$P$17</c:f>
              <c:numCache>
                <c:formatCode>0.0</c:formatCode>
                <c:ptCount val="11"/>
                <c:pt idx="0">
                  <c:v>10.446531359443968</c:v>
                </c:pt>
                <c:pt idx="1">
                  <c:v>9.1865921692248573</c:v>
                </c:pt>
                <c:pt idx="2">
                  <c:v>9.3410965743248191</c:v>
                </c:pt>
                <c:pt idx="3">
                  <c:v>12.711310888838931</c:v>
                </c:pt>
                <c:pt idx="4">
                  <c:v>9.6326353182531363</c:v>
                </c:pt>
                <c:pt idx="5">
                  <c:v>10.388048896518908</c:v>
                </c:pt>
                <c:pt idx="6">
                  <c:v>10.338226220275292</c:v>
                </c:pt>
                <c:pt idx="7">
                  <c:v>11.089837696935209</c:v>
                </c:pt>
                <c:pt idx="8">
                  <c:v>10.781079806310863</c:v>
                </c:pt>
                <c:pt idx="9">
                  <c:v>10.147947681709129</c:v>
                </c:pt>
                <c:pt idx="10">
                  <c:v>7.7050496541895583</c:v>
                </c:pt>
              </c:numCache>
            </c:numRef>
          </c:val>
          <c:smooth val="0"/>
          <c:extLst>
            <c:ext xmlns:c16="http://schemas.microsoft.com/office/drawing/2014/chart" uri="{C3380CC4-5D6E-409C-BE32-E72D297353CC}">
              <c16:uniqueId val="{00000004-1405-42B7-8478-538055BABD79}"/>
            </c:ext>
          </c:extLst>
        </c:ser>
        <c:dLbls>
          <c:showLegendKey val="0"/>
          <c:showVal val="0"/>
          <c:showCatName val="0"/>
          <c:showSerName val="0"/>
          <c:showPercent val="0"/>
          <c:showBubbleSize val="0"/>
        </c:dLbls>
        <c:marker val="1"/>
        <c:smooth val="0"/>
        <c:axId val="105689856"/>
        <c:axId val="105691392"/>
      </c:lineChart>
      <c:dateAx>
        <c:axId val="105689856"/>
        <c:scaling>
          <c:orientation val="minMax"/>
        </c:scaling>
        <c:delete val="0"/>
        <c:axPos val="b"/>
        <c:numFmt formatCode="yyyy" sourceLinked="1"/>
        <c:majorTickMark val="in"/>
        <c:minorTickMark val="none"/>
        <c:tickLblPos val="nextTo"/>
        <c:spPr>
          <a:noFill/>
          <a:ln w="12700" cap="flat" cmpd="sng" algn="ctr">
            <a:solidFill>
              <a:srgbClr val="B3B3B3"/>
            </a:solidFill>
            <a:prstDash val="solid"/>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05691392"/>
        <c:crosses val="autoZero"/>
        <c:auto val="1"/>
        <c:lblOffset val="100"/>
        <c:baseTimeUnit val="years"/>
      </c:dateAx>
      <c:valAx>
        <c:axId val="105691392"/>
        <c:scaling>
          <c:orientation val="minMax"/>
        </c:scaling>
        <c:delete val="0"/>
        <c:axPos val="l"/>
        <c:numFmt formatCode="0" sourceLinked="0"/>
        <c:majorTickMark val="in"/>
        <c:minorTickMark val="none"/>
        <c:tickLblPos val="nextTo"/>
        <c:spPr>
          <a:noFill/>
          <a:ln w="12700">
            <a:solidFill>
              <a:srgbClr val="B3B3B3"/>
            </a:solidFill>
            <a:prstDash val="soli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105689856"/>
        <c:crosses val="autoZero"/>
        <c:crossBetween val="between"/>
      </c:valAx>
      <c:spPr>
        <a:solidFill>
          <a:srgbClr val="FFFFFF"/>
        </a:solidFill>
        <a:ln w="12700">
          <a:noFill/>
          <a:prstDash val="solid"/>
        </a:ln>
        <a:effectLst/>
      </c:spPr>
    </c:plotArea>
    <c:legend>
      <c:legendPos val="t"/>
      <c:layout>
        <c:manualLayout>
          <c:xMode val="edge"/>
          <c:yMode val="edge"/>
          <c:x val="9.3567927970037573E-2"/>
          <c:y val="0.24405258157025833"/>
          <c:w val="0.8615767849321293"/>
          <c:h val="0.1471349717648930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39989534389353E-2"/>
          <c:y val="0.20184443157377674"/>
          <c:w val="0.88114718355154853"/>
          <c:h val="0.62417350415756667"/>
        </c:manualLayout>
      </c:layout>
      <c:barChart>
        <c:barDir val="col"/>
        <c:grouping val="clustered"/>
        <c:varyColors val="0"/>
        <c:ser>
          <c:idx val="0"/>
          <c:order val="0"/>
          <c:spPr>
            <a:solidFill>
              <a:srgbClr val="4998A7"/>
            </a:solidFill>
          </c:spPr>
          <c:invertIfNegative val="0"/>
          <c:cat>
            <c:numRef>
              <c:f>Sheet1!$A$7:$A$20</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Sheet1!$E$7:$E$20</c:f>
              <c:numCache>
                <c:formatCode>0.0</c:formatCode>
                <c:ptCount val="14"/>
                <c:pt idx="0">
                  <c:v>9.1999999999999993</c:v>
                </c:pt>
                <c:pt idx="1">
                  <c:v>8</c:v>
                </c:pt>
                <c:pt idx="2">
                  <c:v>12.3</c:v>
                </c:pt>
                <c:pt idx="3">
                  <c:v>9.4</c:v>
                </c:pt>
                <c:pt idx="4">
                  <c:v>10.1</c:v>
                </c:pt>
                <c:pt idx="5">
                  <c:v>9.6999999999999993</c:v>
                </c:pt>
                <c:pt idx="6">
                  <c:v>17.2</c:v>
                </c:pt>
                <c:pt idx="7">
                  <c:v>19.2</c:v>
                </c:pt>
                <c:pt idx="8">
                  <c:v>17.600000000000001</c:v>
                </c:pt>
                <c:pt idx="9">
                  <c:v>20.5</c:v>
                </c:pt>
                <c:pt idx="10">
                  <c:v>21.9</c:v>
                </c:pt>
                <c:pt idx="11">
                  <c:v>22.4</c:v>
                </c:pt>
                <c:pt idx="12">
                  <c:v>22.4</c:v>
                </c:pt>
                <c:pt idx="13">
                  <c:v>24.3</c:v>
                </c:pt>
              </c:numCache>
            </c:numRef>
          </c:val>
          <c:extLst>
            <c:ext xmlns:c16="http://schemas.microsoft.com/office/drawing/2014/chart" uri="{C3380CC4-5D6E-409C-BE32-E72D297353CC}">
              <c16:uniqueId val="{00000000-04C9-406B-B6DE-C39B86AE482A}"/>
            </c:ext>
          </c:extLst>
        </c:ser>
        <c:dLbls>
          <c:showLegendKey val="0"/>
          <c:showVal val="0"/>
          <c:showCatName val="0"/>
          <c:showSerName val="0"/>
          <c:showPercent val="0"/>
          <c:showBubbleSize val="0"/>
        </c:dLbls>
        <c:gapWidth val="150"/>
        <c:axId val="98201600"/>
        <c:axId val="98203136"/>
      </c:barChart>
      <c:catAx>
        <c:axId val="98201600"/>
        <c:scaling>
          <c:orientation val="minMax"/>
        </c:scaling>
        <c:delete val="0"/>
        <c:axPos val="b"/>
        <c:numFmt formatCode="General" sourceLinked="1"/>
        <c:majorTickMark val="none"/>
        <c:minorTickMark val="none"/>
        <c:tickLblPos val="nextTo"/>
        <c:txPr>
          <a:bodyPr/>
          <a:lstStyle/>
          <a:p>
            <a:pPr>
              <a:defRPr sz="1200"/>
            </a:pPr>
            <a:endParaRPr lang="en-US"/>
          </a:p>
        </c:txPr>
        <c:crossAx val="98203136"/>
        <c:crosses val="autoZero"/>
        <c:auto val="1"/>
        <c:lblAlgn val="ctr"/>
        <c:lblOffset val="100"/>
        <c:noMultiLvlLbl val="0"/>
      </c:catAx>
      <c:valAx>
        <c:axId val="98203136"/>
        <c:scaling>
          <c:orientation val="minMax"/>
        </c:scaling>
        <c:delete val="0"/>
        <c:axPos val="l"/>
        <c:numFmt formatCode="0" sourceLinked="0"/>
        <c:majorTickMark val="out"/>
        <c:minorTickMark val="none"/>
        <c:tickLblPos val="nextTo"/>
        <c:txPr>
          <a:bodyPr/>
          <a:lstStyle/>
          <a:p>
            <a:pPr>
              <a:defRPr sz="1200"/>
            </a:pPr>
            <a:endParaRPr lang="en-US"/>
          </a:p>
        </c:txPr>
        <c:crossAx val="98201600"/>
        <c:crosses val="autoZero"/>
        <c:crossBetween val="between"/>
      </c:valAx>
    </c:plotArea>
    <c:plotVisOnly val="1"/>
    <c:dispBlanksAs val="gap"/>
    <c:showDLblsOverMax val="0"/>
  </c:chart>
  <c:spPr>
    <a:ln>
      <a:noFill/>
    </a:ln>
  </c:spPr>
  <c:txPr>
    <a:bodyPr/>
    <a:lstStyle/>
    <a:p>
      <a:pPr>
        <a:defRPr>
          <a:latin typeface="Century Gothic"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749152180895466E-2"/>
          <c:y val="0.17224171539961014"/>
          <c:w val="0.88265458029358579"/>
          <c:h val="0.60897768078708459"/>
        </c:manualLayout>
      </c:layout>
      <c:barChart>
        <c:barDir val="col"/>
        <c:grouping val="stacked"/>
        <c:varyColors val="0"/>
        <c:ser>
          <c:idx val="0"/>
          <c:order val="0"/>
          <c:tx>
            <c:strRef>
              <c:f>Sheet1!$B$29</c:f>
              <c:strCache>
                <c:ptCount val="1"/>
                <c:pt idx="0">
                  <c:v>Public and prority sectors</c:v>
                </c:pt>
              </c:strCache>
            </c:strRef>
          </c:tx>
          <c:spPr>
            <a:solidFill>
              <a:srgbClr val="4998A7"/>
            </a:solidFill>
            <a:ln>
              <a:noFill/>
            </a:ln>
            <a:effectLst/>
          </c:spPr>
          <c:invertIfNegative val="0"/>
          <c:cat>
            <c:numRef>
              <c:f>Sheet1!$G$3:$V$3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Sheet1!$G$29:$V$29</c:f>
              <c:numCache>
                <c:formatCode>_(* #,##0.0_);_(* \(#,##0.0\);_(* "-"??_);_(@_)</c:formatCode>
                <c:ptCount val="16"/>
                <c:pt idx="0">
                  <c:v>2.1010934451712346</c:v>
                </c:pt>
                <c:pt idx="1">
                  <c:v>5.5769557617946184</c:v>
                </c:pt>
                <c:pt idx="2">
                  <c:v>5.4341991951422166</c:v>
                </c:pt>
                <c:pt idx="3">
                  <c:v>6.1326903827254915</c:v>
                </c:pt>
                <c:pt idx="4">
                  <c:v>7.5663473743470524</c:v>
                </c:pt>
                <c:pt idx="5">
                  <c:v>7.5844336180581857</c:v>
                </c:pt>
                <c:pt idx="6">
                  <c:v>8.1416035224899996</c:v>
                </c:pt>
                <c:pt idx="7">
                  <c:v>11.166015941634813</c:v>
                </c:pt>
                <c:pt idx="8">
                  <c:v>13.233271303060363</c:v>
                </c:pt>
                <c:pt idx="9">
                  <c:v>15.609127019004569</c:v>
                </c:pt>
                <c:pt idx="10">
                  <c:v>17.146016505341922</c:v>
                </c:pt>
                <c:pt idx="11">
                  <c:v>18.723660850818501</c:v>
                </c:pt>
                <c:pt idx="12">
                  <c:v>18.85567187489039</c:v>
                </c:pt>
                <c:pt idx="13">
                  <c:v>19.028522542855484</c:v>
                </c:pt>
                <c:pt idx="14">
                  <c:v>20.037320245026617</c:v>
                </c:pt>
                <c:pt idx="15">
                  <c:v>19.712270842840312</c:v>
                </c:pt>
              </c:numCache>
            </c:numRef>
          </c:val>
          <c:extLst>
            <c:ext xmlns:c16="http://schemas.microsoft.com/office/drawing/2014/chart" uri="{C3380CC4-5D6E-409C-BE32-E72D297353CC}">
              <c16:uniqueId val="{00000000-F17B-4250-B42E-F0E4EE8A0146}"/>
            </c:ext>
          </c:extLst>
        </c:ser>
        <c:ser>
          <c:idx val="1"/>
          <c:order val="1"/>
          <c:tx>
            <c:strRef>
              <c:f>Sheet1!$B$30</c:f>
              <c:strCache>
                <c:ptCount val="1"/>
                <c:pt idx="0">
                  <c:v>Private sector</c:v>
                </c:pt>
              </c:strCache>
            </c:strRef>
          </c:tx>
          <c:spPr>
            <a:solidFill>
              <a:schemeClr val="bg1">
                <a:lumMod val="75000"/>
              </a:schemeClr>
            </a:solidFill>
            <a:ln>
              <a:noFill/>
            </a:ln>
            <a:effectLst/>
          </c:spPr>
          <c:invertIfNegative val="0"/>
          <c:cat>
            <c:numRef>
              <c:f>Sheet1!$G$3:$V$3</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Sheet1!$G$30:$V$30</c:f>
              <c:numCache>
                <c:formatCode>_(* #,##0.0_);_(* \(#,##0.0\);_(* "-"??_);_(@_)</c:formatCode>
                <c:ptCount val="16"/>
                <c:pt idx="0">
                  <c:v>11.571419481328222</c:v>
                </c:pt>
                <c:pt idx="1">
                  <c:v>11.798459893326886</c:v>
                </c:pt>
                <c:pt idx="2">
                  <c:v>12.680590171548847</c:v>
                </c:pt>
                <c:pt idx="3">
                  <c:v>12.046740950523063</c:v>
                </c:pt>
                <c:pt idx="4">
                  <c:v>11.175605543842931</c:v>
                </c:pt>
                <c:pt idx="5">
                  <c:v>9.1085706156930417</c:v>
                </c:pt>
                <c:pt idx="6">
                  <c:v>10.36183128846695</c:v>
                </c:pt>
                <c:pt idx="7">
                  <c:v>9.5889201487817353</c:v>
                </c:pt>
                <c:pt idx="8">
                  <c:v>9.1833569642809607</c:v>
                </c:pt>
                <c:pt idx="9">
                  <c:v>8.7807287759778667</c:v>
                </c:pt>
                <c:pt idx="10">
                  <c:v>8.5982462213539961</c:v>
                </c:pt>
                <c:pt idx="11">
                  <c:v>9.2205036537911376</c:v>
                </c:pt>
                <c:pt idx="12">
                  <c:v>9.3763817544450365</c:v>
                </c:pt>
                <c:pt idx="13">
                  <c:v>10.746910486675967</c:v>
                </c:pt>
                <c:pt idx="14">
                  <c:v>10.957379335834569</c:v>
                </c:pt>
                <c:pt idx="15">
                  <c:v>12.120120680030203</c:v>
                </c:pt>
              </c:numCache>
            </c:numRef>
          </c:val>
          <c:extLst>
            <c:ext xmlns:c16="http://schemas.microsoft.com/office/drawing/2014/chart" uri="{C3380CC4-5D6E-409C-BE32-E72D297353CC}">
              <c16:uniqueId val="{00000001-F17B-4250-B42E-F0E4EE8A0146}"/>
            </c:ext>
          </c:extLst>
        </c:ser>
        <c:dLbls>
          <c:showLegendKey val="0"/>
          <c:showVal val="0"/>
          <c:showCatName val="0"/>
          <c:showSerName val="0"/>
          <c:showPercent val="0"/>
          <c:showBubbleSize val="0"/>
        </c:dLbls>
        <c:gapWidth val="150"/>
        <c:overlap val="100"/>
        <c:axId val="98652928"/>
        <c:axId val="98654464"/>
      </c:barChart>
      <c:catAx>
        <c:axId val="9865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crossAx val="98654464"/>
        <c:crosses val="autoZero"/>
        <c:auto val="1"/>
        <c:lblAlgn val="ctr"/>
        <c:lblOffset val="100"/>
        <c:noMultiLvlLbl val="0"/>
      </c:catAx>
      <c:valAx>
        <c:axId val="98654464"/>
        <c:scaling>
          <c:orientation val="minMax"/>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98652928"/>
        <c:crosses val="autoZero"/>
        <c:crossBetween val="between"/>
      </c:valAx>
      <c:spPr>
        <a:noFill/>
        <a:ln>
          <a:noFill/>
        </a:ln>
        <a:effectLst/>
      </c:spPr>
    </c:plotArea>
    <c:legend>
      <c:legendPos val="b"/>
      <c:layout>
        <c:manualLayout>
          <c:xMode val="edge"/>
          <c:yMode val="edge"/>
          <c:x val="9.764114101302547E-2"/>
          <c:y val="0.28247744723089951"/>
          <c:w val="0.57399676168713376"/>
          <c:h val="0.1370031046037195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300" b="1" dirty="0">
                <a:solidFill>
                  <a:srgbClr val="034B64"/>
                </a:solidFill>
              </a:rPr>
              <a:t>External borrowing and grants</a:t>
            </a:r>
            <a:r>
              <a:rPr lang="en-US" sz="1300" b="1" baseline="0" dirty="0">
                <a:solidFill>
                  <a:srgbClr val="034B64"/>
                </a:solidFill>
              </a:rPr>
              <a:t> </a:t>
            </a:r>
            <a:r>
              <a:rPr lang="en-US" sz="1300" i="1" dirty="0">
                <a:solidFill>
                  <a:srgbClr val="034B64"/>
                </a:solidFill>
              </a:rPr>
              <a:t>(In percent of GDP)</a:t>
            </a:r>
          </a:p>
        </c:rich>
      </c:tx>
      <c:layout>
        <c:manualLayout>
          <c:xMode val="edge"/>
          <c:yMode val="edge"/>
          <c:x val="2.4641151542042994E-2"/>
          <c:y val="3.450981764860736E-2"/>
        </c:manualLayout>
      </c:layout>
      <c:overlay val="0"/>
      <c:spPr>
        <a:noFill/>
        <a:ln>
          <a:noFill/>
        </a:ln>
        <a:effectLst/>
      </c:spPr>
    </c:title>
    <c:autoTitleDeleted val="0"/>
    <c:plotArea>
      <c:layout>
        <c:manualLayout>
          <c:layoutTarget val="inner"/>
          <c:xMode val="edge"/>
          <c:yMode val="edge"/>
          <c:x val="6.6580927384076991E-2"/>
          <c:y val="0.19592884895987922"/>
          <c:w val="0.90286351706036749"/>
          <c:h val="0.6463239380497241"/>
        </c:manualLayout>
      </c:layout>
      <c:barChart>
        <c:barDir val="col"/>
        <c:grouping val="stacked"/>
        <c:varyColors val="0"/>
        <c:ser>
          <c:idx val="0"/>
          <c:order val="0"/>
          <c:tx>
            <c:strRef>
              <c:f>'Official flows'!$A$8</c:f>
              <c:strCache>
                <c:ptCount val="1"/>
                <c:pt idx="0">
                  <c:v>Loan disbursement- net</c:v>
                </c:pt>
              </c:strCache>
            </c:strRef>
          </c:tx>
          <c:spPr>
            <a:solidFill>
              <a:srgbClr val="57A7B5"/>
            </a:solidFill>
            <a:ln>
              <a:noFill/>
            </a:ln>
            <a:effectLst/>
          </c:spPr>
          <c:invertIfNegative val="0"/>
          <c:cat>
            <c:numRef>
              <c:f>'Official flows'!$B$2:$P$2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'Official flows'!$B$8:$P$8</c:f>
              <c:numCache>
                <c:formatCode>#,##0.0</c:formatCode>
                <c:ptCount val="15"/>
                <c:pt idx="0">
                  <c:v>4.3617790155928846</c:v>
                </c:pt>
                <c:pt idx="1">
                  <c:v>4.0109217531669055</c:v>
                </c:pt>
                <c:pt idx="2">
                  <c:v>1.7957102352606908</c:v>
                </c:pt>
                <c:pt idx="3">
                  <c:v>1.3688616087376702</c:v>
                </c:pt>
                <c:pt idx="4">
                  <c:v>1.1316399625179421</c:v>
                </c:pt>
                <c:pt idx="5">
                  <c:v>2.2267513498577896</c:v>
                </c:pt>
                <c:pt idx="6">
                  <c:v>4.8925310949339327</c:v>
                </c:pt>
                <c:pt idx="7">
                  <c:v>5.9776051124599263</c:v>
                </c:pt>
                <c:pt idx="8">
                  <c:v>3.0755433216286132</c:v>
                </c:pt>
                <c:pt idx="9">
                  <c:v>4.5357270868034325</c:v>
                </c:pt>
                <c:pt idx="10">
                  <c:v>4.7476808571839504</c:v>
                </c:pt>
                <c:pt idx="11">
                  <c:v>8.7674681447305272</c:v>
                </c:pt>
                <c:pt idx="12">
                  <c:v>3.6989017053178452</c:v>
                </c:pt>
                <c:pt idx="13">
                  <c:v>2.558061399217221</c:v>
                </c:pt>
                <c:pt idx="14">
                  <c:v>3.0447531888662334</c:v>
                </c:pt>
              </c:numCache>
            </c:numRef>
          </c:val>
          <c:extLst>
            <c:ext xmlns:c16="http://schemas.microsoft.com/office/drawing/2014/chart" uri="{C3380CC4-5D6E-409C-BE32-E72D297353CC}">
              <c16:uniqueId val="{00000000-1D99-4C93-8CEE-53AC34FE4E16}"/>
            </c:ext>
          </c:extLst>
        </c:ser>
        <c:ser>
          <c:idx val="1"/>
          <c:order val="1"/>
          <c:tx>
            <c:strRef>
              <c:f>'Official flows'!$A$9</c:f>
              <c:strCache>
                <c:ptCount val="1"/>
                <c:pt idx="0">
                  <c:v>Grants</c:v>
                </c:pt>
              </c:strCache>
            </c:strRef>
          </c:tx>
          <c:spPr>
            <a:solidFill>
              <a:schemeClr val="bg1">
                <a:lumMod val="65000"/>
              </a:schemeClr>
            </a:solidFill>
            <a:ln>
              <a:noFill/>
            </a:ln>
            <a:effectLst/>
          </c:spPr>
          <c:invertIfNegative val="0"/>
          <c:cat>
            <c:numRef>
              <c:f>'Official flows'!$B$2:$P$2</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'Official flows'!$B$9:$P$9</c:f>
              <c:numCache>
                <c:formatCode>#,##0.0</c:formatCode>
                <c:ptCount val="15"/>
                <c:pt idx="0">
                  <c:v>5.6570862349100475</c:v>
                </c:pt>
                <c:pt idx="1">
                  <c:v>6.0880615269435658</c:v>
                </c:pt>
                <c:pt idx="2">
                  <c:v>5.0052936037157805</c:v>
                </c:pt>
                <c:pt idx="3">
                  <c:v>6.1127786981462826</c:v>
                </c:pt>
                <c:pt idx="4">
                  <c:v>4.9292286046092499</c:v>
                </c:pt>
                <c:pt idx="5">
                  <c:v>4.8298246027001976</c:v>
                </c:pt>
                <c:pt idx="6">
                  <c:v>6.3964502276991801</c:v>
                </c:pt>
                <c:pt idx="7">
                  <c:v>5.9264014029270156</c:v>
                </c:pt>
                <c:pt idx="8">
                  <c:v>4.183975562713151</c:v>
                </c:pt>
                <c:pt idx="9">
                  <c:v>3.2379430306352659</c:v>
                </c:pt>
                <c:pt idx="10">
                  <c:v>2.7837209010499064</c:v>
                </c:pt>
                <c:pt idx="11">
                  <c:v>2.3606854294074844</c:v>
                </c:pt>
                <c:pt idx="12">
                  <c:v>1.9045220801139251</c:v>
                </c:pt>
                <c:pt idx="13">
                  <c:v>1.7936418480633511</c:v>
                </c:pt>
                <c:pt idx="14">
                  <c:v>1.5119963617263965</c:v>
                </c:pt>
              </c:numCache>
            </c:numRef>
          </c:val>
          <c:extLst>
            <c:ext xmlns:c16="http://schemas.microsoft.com/office/drawing/2014/chart" uri="{C3380CC4-5D6E-409C-BE32-E72D297353CC}">
              <c16:uniqueId val="{00000001-1D99-4C93-8CEE-53AC34FE4E16}"/>
            </c:ext>
          </c:extLst>
        </c:ser>
        <c:dLbls>
          <c:showLegendKey val="0"/>
          <c:showVal val="0"/>
          <c:showCatName val="0"/>
          <c:showSerName val="0"/>
          <c:showPercent val="0"/>
          <c:showBubbleSize val="0"/>
        </c:dLbls>
        <c:gapWidth val="150"/>
        <c:overlap val="100"/>
        <c:axId val="98763520"/>
        <c:axId val="98766208"/>
      </c:barChart>
      <c:catAx>
        <c:axId val="9876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8766208"/>
        <c:crosses val="autoZero"/>
        <c:auto val="1"/>
        <c:lblAlgn val="ctr"/>
        <c:lblOffset val="100"/>
        <c:noMultiLvlLbl val="0"/>
      </c:catAx>
      <c:valAx>
        <c:axId val="987662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98763520"/>
        <c:crosses val="autoZero"/>
        <c:crossBetween val="between"/>
      </c:valAx>
      <c:spPr>
        <a:noFill/>
        <a:ln>
          <a:noFill/>
        </a:ln>
        <a:effectLst/>
      </c:spPr>
    </c:plotArea>
    <c:legend>
      <c:legendPos val="b"/>
      <c:layout>
        <c:manualLayout>
          <c:xMode val="edge"/>
          <c:yMode val="edge"/>
          <c:x val="7.3736202194986666E-2"/>
          <c:y val="0.19888980728366651"/>
          <c:w val="0.40837714603497954"/>
          <c:h val="6.32374091122657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2404AD05-F5EF-4517-9298-AB55F91C6A75}"/>
            </a:ext>
          </a:extLst>
        </cdr:cNvPr>
        <cdr:cNvSpPr/>
      </cdr:nvSpPr>
      <cdr:spPr>
        <a:xfrm xmlns:a="http://schemas.openxmlformats.org/drawingml/2006/main">
          <a:off x="0" y="0"/>
          <a:ext cx="3179291" cy="237394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0.06292</cdr:x>
      <cdr:y>0.01506</cdr:y>
    </cdr:from>
    <cdr:to>
      <cdr:x>1</cdr:x>
      <cdr:y>0.08877</cdr:y>
    </cdr:to>
    <cdr:sp macro="" textlink="">
      <cdr:nvSpPr>
        <cdr:cNvPr id="3" name="TextBox 2">
          <a:extLst xmlns:a="http://schemas.openxmlformats.org/drawingml/2006/main">
            <a:ext uri="{FF2B5EF4-FFF2-40B4-BE49-F238E27FC236}">
              <a16:creationId xmlns:a16="http://schemas.microsoft.com/office/drawing/2014/main" id="{36EBB3A3-DFB7-4917-83FB-AEAAE3FFC278}"/>
            </a:ext>
          </a:extLst>
        </cdr:cNvPr>
        <cdr:cNvSpPr txBox="1"/>
      </cdr:nvSpPr>
      <cdr:spPr>
        <a:xfrm xmlns:a="http://schemas.openxmlformats.org/drawingml/2006/main">
          <a:off x="240200" y="56595"/>
          <a:ext cx="3577148" cy="276999"/>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lvl="0" rtl="0">
            <a:defRPr/>
          </a:pPr>
          <a:r>
            <a:rPr lang="en-US" sz="1200" b="1" dirty="0">
              <a:solidFill>
                <a:srgbClr val="034B64"/>
              </a:solidFill>
              <a:latin typeface="Century Gothic" panose="020B0502020202020204" pitchFamily="34" charset="0"/>
            </a:rPr>
            <a:t>Most problematic to doing business</a:t>
          </a:r>
        </a:p>
      </cdr:txBody>
    </cdr:sp>
  </cdr:relSizeAnchor>
  <cdr:relSizeAnchor xmlns:cdr="http://schemas.openxmlformats.org/drawingml/2006/chartDrawing">
    <cdr:from>
      <cdr:x>0.00648</cdr:x>
      <cdr:y>0.90955</cdr:y>
    </cdr:from>
    <cdr:to>
      <cdr:x>0.98984</cdr:x>
      <cdr:y>0.97507</cdr:y>
    </cdr:to>
    <cdr:sp macro="" textlink="">
      <cdr:nvSpPr>
        <cdr:cNvPr id="4" name="TextBox 1">
          <a:extLst xmlns:a="http://schemas.openxmlformats.org/drawingml/2006/main">
            <a:ext uri="{FF2B5EF4-FFF2-40B4-BE49-F238E27FC236}">
              <a16:creationId xmlns:a16="http://schemas.microsoft.com/office/drawing/2014/main" id="{49E172D7-33DA-46C8-9286-F464A26CB55F}"/>
            </a:ext>
          </a:extLst>
        </cdr:cNvPr>
        <cdr:cNvSpPr txBox="1"/>
      </cdr:nvSpPr>
      <cdr:spPr>
        <a:xfrm xmlns:a="http://schemas.openxmlformats.org/drawingml/2006/main">
          <a:off x="24722" y="3418041"/>
          <a:ext cx="3753825" cy="24622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Segoe UI" panose="020B0502040204020203" pitchFamily="34" charset="0"/>
            </a:rPr>
            <a:t>Source: Global Competitiveness Report (2018)</a:t>
          </a:r>
          <a:r>
            <a:rPr lang="en-US" sz="1000" baseline="0" dirty="0">
              <a:latin typeface="Segoe UI" panose="020B0502040204020203" pitchFamily="34" charset="0"/>
            </a:rPr>
            <a:t>.</a:t>
          </a:r>
          <a:endParaRPr lang="en-US" sz="1000" dirty="0">
            <a:latin typeface="Segoe UI" panose="020B0502040204020203"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0.73051</cdr:x>
      <cdr:y>0.48927</cdr:y>
    </cdr:from>
    <cdr:to>
      <cdr:x>0.91545</cdr:x>
      <cdr:y>0.56232</cdr:y>
    </cdr:to>
    <cdr:sp macro="" textlink="">
      <cdr:nvSpPr>
        <cdr:cNvPr id="4" name="TextBox 3">
          <a:extLst xmlns:a="http://schemas.openxmlformats.org/drawingml/2006/main">
            <a:ext uri="{FF2B5EF4-FFF2-40B4-BE49-F238E27FC236}">
              <a16:creationId xmlns:a16="http://schemas.microsoft.com/office/drawing/2014/main" id="{A1A1F481-1133-4E8D-9EFC-BC3BC32E461A}"/>
            </a:ext>
          </a:extLst>
        </cdr:cNvPr>
        <cdr:cNvSpPr txBox="1"/>
      </cdr:nvSpPr>
      <cdr:spPr>
        <a:xfrm xmlns:a="http://schemas.openxmlformats.org/drawingml/2006/main">
          <a:off x="2803196" y="1392277"/>
          <a:ext cx="709669" cy="207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C00000"/>
              </a:solidFill>
            </a:rPr>
            <a:t>Average</a:t>
          </a:r>
        </a:p>
      </cdr:txBody>
    </cdr:sp>
  </cdr:relSizeAnchor>
</c:userShapes>
</file>

<file path=ppt/drawings/drawing2.xml><?xml version="1.0" encoding="utf-8"?>
<c:userShapes xmlns:c="http://schemas.openxmlformats.org/drawingml/2006/chart">
  <cdr:relSizeAnchor xmlns:cdr="http://schemas.openxmlformats.org/drawingml/2006/chartDrawing">
    <cdr:from>
      <cdr:x>0.00313</cdr:x>
      <cdr:y>0.0971</cdr:y>
    </cdr:from>
    <cdr:to>
      <cdr:x>1</cdr:x>
      <cdr:y>0.16995</cdr:y>
    </cdr:to>
    <cdr:sp macro="" textlink="">
      <cdr:nvSpPr>
        <cdr:cNvPr id="2" name="TextBox 1">
          <a:extLst xmlns:a="http://schemas.openxmlformats.org/drawingml/2006/main">
            <a:ext uri="{FF2B5EF4-FFF2-40B4-BE49-F238E27FC236}">
              <a16:creationId xmlns:a16="http://schemas.microsoft.com/office/drawing/2014/main" id="{EF757520-4626-45BB-8C2C-B6775F188AEA}"/>
            </a:ext>
          </a:extLst>
        </cdr:cNvPr>
        <cdr:cNvSpPr txBox="1"/>
      </cdr:nvSpPr>
      <cdr:spPr>
        <a:xfrm xmlns:a="http://schemas.openxmlformats.org/drawingml/2006/main">
          <a:off x="14288" y="369153"/>
          <a:ext cx="4550928" cy="276999"/>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200" b="1" dirty="0">
              <a:solidFill>
                <a:srgbClr val="034B64"/>
              </a:solidFill>
              <a:latin typeface="Century Gothic" panose="020B0502020202020204" pitchFamily="34" charset="0"/>
            </a:rPr>
            <a:t>Contributions to real GDP Growth </a:t>
          </a:r>
          <a:r>
            <a:rPr lang="en-US" sz="1200" b="0" dirty="0">
              <a:solidFill>
                <a:srgbClr val="034B64"/>
              </a:solidFill>
              <a:latin typeface="Century Gothic" panose="020B0502020202020204" pitchFamily="34" charset="0"/>
            </a:rPr>
            <a:t>(In percent)</a:t>
          </a:r>
        </a:p>
      </cdr:txBody>
    </cdr:sp>
  </cdr:relSizeAnchor>
</c:userShapes>
</file>

<file path=ppt/drawings/drawing3.xml><?xml version="1.0" encoding="utf-8"?>
<c:userShapes xmlns:c="http://schemas.openxmlformats.org/drawingml/2006/chart">
  <cdr:relSizeAnchor xmlns:cdr="http://schemas.openxmlformats.org/drawingml/2006/chartDrawing">
    <cdr:from>
      <cdr:x>0.08258</cdr:x>
      <cdr:y>0.11727</cdr:y>
    </cdr:from>
    <cdr:to>
      <cdr:x>0.94132</cdr:x>
      <cdr:y>0.19462</cdr:y>
    </cdr:to>
    <cdr:sp macro="" textlink="">
      <cdr:nvSpPr>
        <cdr:cNvPr id="2" name="TBTitle">
          <a:extLst xmlns:a="http://schemas.openxmlformats.org/drawingml/2006/main">
            <a:ext uri="{FF2B5EF4-FFF2-40B4-BE49-F238E27FC236}">
              <a16:creationId xmlns:a16="http://schemas.microsoft.com/office/drawing/2014/main" id="{00000000-0008-0000-0000-000002000000}"/>
            </a:ext>
          </a:extLst>
        </cdr:cNvPr>
        <cdr:cNvSpPr txBox="1">
          <a:spLocks xmlns:a="http://schemas.openxmlformats.org/drawingml/2006/main" noChangeArrowheads="1"/>
        </cdr:cNvSpPr>
      </cdr:nvSpPr>
      <cdr:spPr bwMode="auto">
        <a:xfrm xmlns:a="http://schemas.openxmlformats.org/drawingml/2006/main">
          <a:off x="606494" y="488236"/>
          <a:ext cx="6306865" cy="3220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54864" tIns="41148"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1300" b="1" i="0" u="none" strike="noStrike" baseline="0" dirty="0">
              <a:solidFill>
                <a:srgbClr val="034B64"/>
              </a:solidFill>
              <a:latin typeface="Century Gothic" panose="020B0502020202020204" pitchFamily="34" charset="0"/>
              <a:cs typeface="Arial"/>
            </a:rPr>
            <a:t>Contributions to Real Gross Value Added Growth</a:t>
          </a:r>
          <a:r>
            <a:rPr lang="en-US" sz="1300" b="1" i="0" u="none" strike="noStrike" dirty="0">
              <a:solidFill>
                <a:srgbClr val="034B64"/>
              </a:solidFill>
              <a:latin typeface="Century Gothic" panose="020B0502020202020204" pitchFamily="34" charset="0"/>
              <a:cs typeface="Arial"/>
            </a:rPr>
            <a:t> </a:t>
          </a:r>
          <a:r>
            <a:rPr lang="en-US" sz="1300" b="0" i="0" u="none" strike="noStrike" baseline="0" dirty="0">
              <a:solidFill>
                <a:srgbClr val="034B64"/>
              </a:solidFill>
              <a:latin typeface="Century Gothic" panose="020B0502020202020204" pitchFamily="34" charset="0"/>
              <a:cs typeface="Arial"/>
            </a:rPr>
            <a:t>(In percent)</a:t>
          </a:r>
        </a:p>
      </cdr:txBody>
    </cdr:sp>
  </cdr:relSizeAnchor>
</c:userShapes>
</file>

<file path=ppt/drawings/drawing4.xml><?xml version="1.0" encoding="utf-8"?>
<c:userShapes xmlns:c="http://schemas.openxmlformats.org/drawingml/2006/chart">
  <cdr:relSizeAnchor xmlns:cdr="http://schemas.openxmlformats.org/drawingml/2006/chartDrawing">
    <cdr:from>
      <cdr:x>0.07081</cdr:x>
      <cdr:y>0.01878</cdr:y>
    </cdr:from>
    <cdr:to>
      <cdr:x>0.98991</cdr:x>
      <cdr:y>0.21726</cdr:y>
    </cdr:to>
    <cdr:sp macro="" textlink="">
      <cdr:nvSpPr>
        <cdr:cNvPr id="2" name="TextBox 1">
          <a:extLst xmlns:a="http://schemas.openxmlformats.org/drawingml/2006/main">
            <a:ext uri="{FF2B5EF4-FFF2-40B4-BE49-F238E27FC236}">
              <a16:creationId xmlns:a16="http://schemas.microsoft.com/office/drawing/2014/main" id="{0DAE9E99-0E24-4CE1-A27D-C75DE6385867}"/>
            </a:ext>
          </a:extLst>
        </cdr:cNvPr>
        <cdr:cNvSpPr txBox="1"/>
      </cdr:nvSpPr>
      <cdr:spPr>
        <a:xfrm xmlns:a="http://schemas.openxmlformats.org/drawingml/2006/main">
          <a:off x="285776" y="50800"/>
          <a:ext cx="3709561" cy="5370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4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200" b="1" kern="1200" dirty="0">
              <a:solidFill>
                <a:srgbClr val="034B64"/>
              </a:solidFill>
              <a:latin typeface="Century Gothic" panose="020B0502020202020204" pitchFamily="34" charset="0"/>
              <a:cs typeface="Segoe UI" panose="020B0502040204020203" pitchFamily="34" charset="0"/>
            </a:rPr>
            <a:t>Gross domestic savings</a:t>
          </a:r>
        </a:p>
        <a:p xmlns:a="http://schemas.openxmlformats.org/drawingml/2006/main">
          <a:pPr algn="ctr" rtl="0">
            <a:defRPr sz="144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200" i="1" dirty="0">
              <a:solidFill>
                <a:srgbClr val="034B64"/>
              </a:solidFill>
              <a:latin typeface="Century Gothic" panose="020B0502020202020204" pitchFamily="34" charset="0"/>
            </a:rPr>
            <a:t>(in percent of GDP)</a:t>
          </a:r>
        </a:p>
        <a:p xmlns:a="http://schemas.openxmlformats.org/drawingml/2006/main">
          <a:endParaRPr lang="en-US" sz="1200" dirty="0">
            <a:solidFill>
              <a:srgbClr val="034B64"/>
            </a:solidFill>
            <a:latin typeface="Century Gothic" panose="020B0502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0.08194</cdr:x>
      <cdr:y>0.03344</cdr:y>
    </cdr:from>
    <cdr:to>
      <cdr:x>0.98502</cdr:x>
      <cdr:y>0.21018</cdr:y>
    </cdr:to>
    <cdr:sp macro="" textlink="">
      <cdr:nvSpPr>
        <cdr:cNvPr id="2" name="TextBox 1">
          <a:extLst xmlns:a="http://schemas.openxmlformats.org/drawingml/2006/main">
            <a:ext uri="{FF2B5EF4-FFF2-40B4-BE49-F238E27FC236}">
              <a16:creationId xmlns:a16="http://schemas.microsoft.com/office/drawing/2014/main" id="{476605AF-4D0D-4833-A317-DDBEC4AAEEF0}"/>
            </a:ext>
          </a:extLst>
        </cdr:cNvPr>
        <cdr:cNvSpPr txBox="1"/>
      </cdr:nvSpPr>
      <cdr:spPr>
        <a:xfrm xmlns:a="http://schemas.openxmlformats.org/drawingml/2006/main">
          <a:off x="336576" y="101600"/>
          <a:ext cx="3709561" cy="5370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4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200" b="1" kern="1200" dirty="0">
              <a:solidFill>
                <a:srgbClr val="034B64"/>
              </a:solidFill>
              <a:latin typeface="Century Gothic" panose="020B0502020202020204" pitchFamily="34" charset="0"/>
              <a:cs typeface="Segoe UI" panose="020B0502040204020203" pitchFamily="34" charset="0"/>
            </a:rPr>
            <a:t>Bank outstanding credit, by sector</a:t>
          </a:r>
        </a:p>
        <a:p xmlns:a="http://schemas.openxmlformats.org/drawingml/2006/main">
          <a:pPr algn="ctr" rtl="0">
            <a:defRPr sz="144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200" i="1" dirty="0">
              <a:solidFill>
                <a:srgbClr val="034B64"/>
              </a:solidFill>
              <a:latin typeface="Century Gothic" panose="020B0502020202020204" pitchFamily="34" charset="0"/>
            </a:rPr>
            <a:t>(in percent of GDP)</a:t>
          </a:r>
        </a:p>
        <a:p xmlns:a="http://schemas.openxmlformats.org/drawingml/2006/main">
          <a:endParaRPr lang="en-US" sz="1200" dirty="0">
            <a:solidFill>
              <a:srgbClr val="034B64"/>
            </a:solidFill>
            <a:latin typeface="Century Gothic" panose="020B0502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0.06292</cdr:x>
      <cdr:y>0.01506</cdr:y>
    </cdr:from>
    <cdr:to>
      <cdr:x>1</cdr:x>
      <cdr:y>0.13672</cdr:y>
    </cdr:to>
    <cdr:sp macro="" textlink="">
      <cdr:nvSpPr>
        <cdr:cNvPr id="3" name="TextBox 2">
          <a:extLst xmlns:a="http://schemas.openxmlformats.org/drawingml/2006/main">
            <a:ext uri="{FF2B5EF4-FFF2-40B4-BE49-F238E27FC236}">
              <a16:creationId xmlns:a16="http://schemas.microsoft.com/office/drawing/2014/main" id="{36EBB3A3-DFB7-4917-83FB-AEAAE3FFC278}"/>
            </a:ext>
          </a:extLst>
        </cdr:cNvPr>
        <cdr:cNvSpPr txBox="1"/>
      </cdr:nvSpPr>
      <cdr:spPr>
        <a:xfrm xmlns:a="http://schemas.openxmlformats.org/drawingml/2006/main">
          <a:off x="260642" y="55244"/>
          <a:ext cx="3881778" cy="446276"/>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lvl="0" rtl="0">
            <a:defRPr/>
          </a:pPr>
          <a:r>
            <a:rPr lang="en-US" b="1" dirty="0">
              <a:solidFill>
                <a:srgbClr val="034B64"/>
              </a:solidFill>
              <a:latin typeface="Century Gothic" panose="020B0502020202020204" pitchFamily="34" charset="0"/>
            </a:rPr>
            <a:t>Constraints to doing business</a:t>
          </a:r>
        </a:p>
        <a:p xmlns:a="http://schemas.openxmlformats.org/drawingml/2006/main">
          <a:pPr lvl="0" rtl="0">
            <a:defRPr/>
          </a:pPr>
          <a:r>
            <a:rPr lang="en-US" sz="1200" i="1" dirty="0">
              <a:latin typeface="Century Gothic" panose="020B0502020202020204" pitchFamily="34" charset="0"/>
            </a:rPr>
            <a:t>(weighted rank)</a:t>
          </a:r>
        </a:p>
      </cdr:txBody>
    </cdr:sp>
  </cdr:relSizeAnchor>
  <cdr:relSizeAnchor xmlns:cdr="http://schemas.openxmlformats.org/drawingml/2006/chartDrawing">
    <cdr:from>
      <cdr:x>0.09481</cdr:x>
      <cdr:y>0.89093</cdr:y>
    </cdr:from>
    <cdr:to>
      <cdr:x>0.98984</cdr:x>
      <cdr:y>1</cdr:y>
    </cdr:to>
    <cdr:sp macro="" textlink="">
      <cdr:nvSpPr>
        <cdr:cNvPr id="4" name="TextBox 1">
          <a:extLst xmlns:a="http://schemas.openxmlformats.org/drawingml/2006/main">
            <a:ext uri="{FF2B5EF4-FFF2-40B4-BE49-F238E27FC236}">
              <a16:creationId xmlns:a16="http://schemas.microsoft.com/office/drawing/2014/main" id="{49E172D7-33DA-46C8-9286-F464A26CB55F}"/>
            </a:ext>
          </a:extLst>
        </cdr:cNvPr>
        <cdr:cNvSpPr txBox="1"/>
      </cdr:nvSpPr>
      <cdr:spPr>
        <a:xfrm xmlns:a="http://schemas.openxmlformats.org/drawingml/2006/main">
          <a:off x="361934" y="3268150"/>
          <a:ext cx="3416629" cy="40011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Century Gothic" panose="020B0502020202020204" pitchFamily="34" charset="0"/>
            </a:rPr>
            <a:t>Source: World Economic Forum, Global Competitiveness Report, 2018</a:t>
          </a:r>
          <a:r>
            <a:rPr lang="en-US" sz="1000" baseline="0" dirty="0">
              <a:latin typeface="Century Gothic" panose="020B0502020202020204" pitchFamily="34" charset="0"/>
            </a:rPr>
            <a:t>.</a:t>
          </a:r>
          <a:endParaRPr lang="en-US" sz="1000" dirty="0">
            <a:latin typeface="Century Gothic" panose="020B0502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0.15826</cdr:x>
      <cdr:y>0.88907</cdr:y>
    </cdr:from>
    <cdr:to>
      <cdr:x>0.98667</cdr:x>
      <cdr:y>1</cdr:y>
    </cdr:to>
    <cdr:sp macro="" textlink="">
      <cdr:nvSpPr>
        <cdr:cNvPr id="2" name="TextBox 1">
          <a:extLst xmlns:a="http://schemas.openxmlformats.org/drawingml/2006/main">
            <a:ext uri="{FF2B5EF4-FFF2-40B4-BE49-F238E27FC236}">
              <a16:creationId xmlns:a16="http://schemas.microsoft.com/office/drawing/2014/main" id="{5BDA4397-38D5-4CC7-8B2D-ABF2EAD9BF41}"/>
            </a:ext>
          </a:extLst>
        </cdr:cNvPr>
        <cdr:cNvSpPr txBox="1"/>
      </cdr:nvSpPr>
      <cdr:spPr>
        <a:xfrm xmlns:a="http://schemas.openxmlformats.org/drawingml/2006/main">
          <a:off x="706277" y="3223560"/>
          <a:ext cx="3696989" cy="402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Century Gothic" panose="020B0502020202020204" pitchFamily="34" charset="0"/>
            </a:rPr>
            <a:t>Source:</a:t>
          </a:r>
          <a:r>
            <a:rPr lang="en-US" sz="1000" baseline="0" dirty="0">
              <a:latin typeface="Century Gothic" panose="020B0502020202020204" pitchFamily="34" charset="0"/>
            </a:rPr>
            <a:t> UNDP, Growing Manufacturing Industry </a:t>
          </a:r>
        </a:p>
        <a:p xmlns:a="http://schemas.openxmlformats.org/drawingml/2006/main">
          <a:r>
            <a:rPr lang="en-US" sz="1000" baseline="0" dirty="0">
              <a:latin typeface="Century Gothic" panose="020B0502020202020204" pitchFamily="34" charset="0"/>
            </a:rPr>
            <a:t>in Ethiopia, 2017.</a:t>
          </a:r>
          <a:endParaRPr lang="en-US" sz="1000" dirty="0">
            <a:latin typeface="Century Gothic" panose="020B0502020202020204" pitchFamily="34" charset="0"/>
          </a:endParaRPr>
        </a:p>
      </cdr:txBody>
    </cdr:sp>
  </cdr:relSizeAnchor>
  <cdr:relSizeAnchor xmlns:cdr="http://schemas.openxmlformats.org/drawingml/2006/chartDrawing">
    <cdr:from>
      <cdr:x>0.01278</cdr:x>
      <cdr:y>0.01303</cdr:y>
    </cdr:from>
    <cdr:to>
      <cdr:x>1</cdr:x>
      <cdr:y>0.1481</cdr:y>
    </cdr:to>
    <cdr:sp macro="" textlink="">
      <cdr:nvSpPr>
        <cdr:cNvPr id="3" name="TextBox 2">
          <a:extLst xmlns:a="http://schemas.openxmlformats.org/drawingml/2006/main">
            <a:ext uri="{FF2B5EF4-FFF2-40B4-BE49-F238E27FC236}">
              <a16:creationId xmlns:a16="http://schemas.microsoft.com/office/drawing/2014/main" id="{E50FD4CF-D642-4443-B72D-CD73F8D354A4}"/>
            </a:ext>
          </a:extLst>
        </cdr:cNvPr>
        <cdr:cNvSpPr txBox="1"/>
      </cdr:nvSpPr>
      <cdr:spPr>
        <a:xfrm xmlns:a="http://schemas.openxmlformats.org/drawingml/2006/main">
          <a:off x="73821" y="52388"/>
          <a:ext cx="5700712" cy="542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US" b="1" dirty="0">
              <a:solidFill>
                <a:srgbClr val="034B64"/>
              </a:solidFill>
              <a:latin typeface="Century Gothic" panose="020B0502020202020204" pitchFamily="34" charset="0"/>
            </a:rPr>
            <a:t>Constraints in the manufacturing sector, ranked by firms</a:t>
          </a:r>
        </a:p>
        <a:p xmlns:a="http://schemas.openxmlformats.org/drawingml/2006/main">
          <a:pPr rtl="0"/>
          <a:r>
            <a:rPr lang="en-US" sz="1200" b="0" i="1" baseline="0" dirty="0">
              <a:effectLst/>
              <a:latin typeface="Century Gothic" panose="020B0502020202020204" pitchFamily="34" charset="0"/>
            </a:rPr>
            <a:t>(0-4; not a constraint to a major constraint)</a:t>
          </a:r>
          <a:endParaRPr lang="en-US" sz="1200" i="1" dirty="0">
            <a:effectLst/>
            <a:latin typeface="Century Gothic" panose="020B0502020202020204" pitchFamily="34" charset="0"/>
          </a:endParaRPr>
        </a:p>
        <a:p xmlns:a="http://schemas.openxmlformats.org/drawingml/2006/main">
          <a:endParaRPr lang="en-US" sz="1200" dirty="0">
            <a:latin typeface="Century Gothic" panose="020B0502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0.10284</cdr:x>
      <cdr:y>0</cdr:y>
    </cdr:from>
    <cdr:to>
      <cdr:x>0.88972</cdr:x>
      <cdr:y>0.0781</cdr:y>
    </cdr:to>
    <cdr:sp macro="" textlink="">
      <cdr:nvSpPr>
        <cdr:cNvPr id="3" name="TextBox 2">
          <a:extLst xmlns:a="http://schemas.openxmlformats.org/drawingml/2006/main">
            <a:ext uri="{FF2B5EF4-FFF2-40B4-BE49-F238E27FC236}">
              <a16:creationId xmlns:a16="http://schemas.microsoft.com/office/drawing/2014/main" id="{69A4E8C5-5716-4168-B5ED-AB79BC98FAB3}"/>
            </a:ext>
          </a:extLst>
        </cdr:cNvPr>
        <cdr:cNvSpPr txBox="1"/>
      </cdr:nvSpPr>
      <cdr:spPr>
        <a:xfrm xmlns:a="http://schemas.openxmlformats.org/drawingml/2006/main">
          <a:off x="392085" y="0"/>
          <a:ext cx="3000040" cy="276999"/>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endParaRPr lang="en-US" sz="1200" b="1" dirty="0">
            <a:solidFill>
              <a:srgbClr val="034B64"/>
            </a:solidFill>
            <a:latin typeface="Century Gothic" panose="020B0502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0.09642</cdr:x>
      <cdr:y>0.91532</cdr:y>
    </cdr:from>
    <cdr:to>
      <cdr:x>0.92468</cdr:x>
      <cdr:y>0.98577</cdr:y>
    </cdr:to>
    <cdr:sp macro="" textlink="">
      <cdr:nvSpPr>
        <cdr:cNvPr id="2" name="TextBox 1">
          <a:extLst xmlns:a="http://schemas.openxmlformats.org/drawingml/2006/main">
            <a:ext uri="{FF2B5EF4-FFF2-40B4-BE49-F238E27FC236}">
              <a16:creationId xmlns:a16="http://schemas.microsoft.com/office/drawing/2014/main" id="{B47EDA09-F3C7-4361-AABC-A5B4ED20B8F1}"/>
            </a:ext>
          </a:extLst>
        </cdr:cNvPr>
        <cdr:cNvSpPr txBox="1"/>
      </cdr:nvSpPr>
      <cdr:spPr>
        <a:xfrm xmlns:a="http://schemas.openxmlformats.org/drawingml/2006/main">
          <a:off x="368079" y="3365443"/>
          <a:ext cx="3161757" cy="259032"/>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US" sz="1000" dirty="0">
              <a:latin typeface="Segoe UI" panose="020B0502040204020203" pitchFamily="34" charset="0"/>
            </a:rPr>
            <a:t>Source: The </a:t>
          </a:r>
          <a:r>
            <a:rPr lang="en-US" sz="1000" baseline="0" dirty="0">
              <a:latin typeface="Segoe UI" panose="020B0502040204020203" pitchFamily="34" charset="0"/>
            </a:rPr>
            <a:t>World Bank’s </a:t>
          </a:r>
          <a:r>
            <a:rPr lang="en-US" sz="1000" dirty="0">
              <a:latin typeface="Segoe UI" panose="020B0502040204020203" pitchFamily="34" charset="0"/>
            </a:rPr>
            <a:t>Enterprise</a:t>
          </a:r>
          <a:r>
            <a:rPr lang="en-US" sz="1000" baseline="0" dirty="0">
              <a:latin typeface="Segoe UI" panose="020B0502040204020203" pitchFamily="34" charset="0"/>
            </a:rPr>
            <a:t> Survey (2015).</a:t>
          </a:r>
          <a:endParaRPr lang="en-US" sz="1000" dirty="0">
            <a:latin typeface="Segoe UI" panose="020B0502040204020203" pitchFamily="34" charset="0"/>
          </a:endParaRPr>
        </a:p>
      </cdr:txBody>
    </cdr:sp>
  </cdr:relSizeAnchor>
  <cdr:relSizeAnchor xmlns:cdr="http://schemas.openxmlformats.org/drawingml/2006/chartDrawing">
    <cdr:from>
      <cdr:x>0.08172</cdr:x>
      <cdr:y>0.02313</cdr:y>
    </cdr:from>
    <cdr:to>
      <cdr:x>1</cdr:x>
      <cdr:y>0.22178</cdr:y>
    </cdr:to>
    <cdr:sp macro="" textlink="">
      <cdr:nvSpPr>
        <cdr:cNvPr id="3" name="TextBox 2">
          <a:extLst xmlns:a="http://schemas.openxmlformats.org/drawingml/2006/main">
            <a:ext uri="{FF2B5EF4-FFF2-40B4-BE49-F238E27FC236}">
              <a16:creationId xmlns:a16="http://schemas.microsoft.com/office/drawing/2014/main" id="{CC9F6B74-A180-416D-B3CA-633DFE57201B}"/>
            </a:ext>
          </a:extLst>
        </cdr:cNvPr>
        <cdr:cNvSpPr txBox="1"/>
      </cdr:nvSpPr>
      <cdr:spPr>
        <a:xfrm xmlns:a="http://schemas.openxmlformats.org/drawingml/2006/main">
          <a:off x="348490" y="75256"/>
          <a:ext cx="3915783"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solidFill>
                <a:srgbClr val="034B64"/>
              </a:solidFill>
              <a:latin typeface="Century Gothic" panose="020B0502020202020204" pitchFamily="34" charset="0"/>
            </a:rPr>
            <a:t>Percent of firms identifying the following as the biggest obstacles to business</a:t>
          </a:r>
        </a:p>
        <a:p xmlns:a="http://schemas.openxmlformats.org/drawingml/2006/main">
          <a:endParaRPr lang="en-US" sz="1200" b="1" dirty="0">
            <a:solidFill>
              <a:srgbClr val="4B82AD"/>
            </a:solidFill>
            <a:latin typeface="Century Gothic" panose="020B0502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205398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latin typeface="+mn-lt"/>
            </a:endParaRPr>
          </a:p>
        </p:txBody>
      </p:sp>
    </p:spTree>
    <p:extLst>
      <p:ext uri="{BB962C8B-B14F-4D97-AF65-F5344CB8AC3E}">
        <p14:creationId xmlns:p14="http://schemas.microsoft.com/office/powerpoint/2010/main" val="3907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p>
        </p:txBody>
      </p:sp>
    </p:spTree>
    <p:extLst>
      <p:ext uri="{BB962C8B-B14F-4D97-AF65-F5344CB8AC3E}">
        <p14:creationId xmlns:p14="http://schemas.microsoft.com/office/powerpoint/2010/main" val="191940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233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p>
        </p:txBody>
      </p:sp>
    </p:spTree>
    <p:extLst>
      <p:ext uri="{BB962C8B-B14F-4D97-AF65-F5344CB8AC3E}">
        <p14:creationId xmlns:p14="http://schemas.microsoft.com/office/powerpoint/2010/main" val="357408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p>
        </p:txBody>
      </p:sp>
    </p:spTree>
    <p:extLst>
      <p:ext uri="{BB962C8B-B14F-4D97-AF65-F5344CB8AC3E}">
        <p14:creationId xmlns:p14="http://schemas.microsoft.com/office/powerpoint/2010/main" val="379305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794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403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421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187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p>
        </p:txBody>
      </p:sp>
    </p:spTree>
    <p:extLst>
      <p:ext uri="{BB962C8B-B14F-4D97-AF65-F5344CB8AC3E}">
        <p14:creationId xmlns:p14="http://schemas.microsoft.com/office/powerpoint/2010/main" val="3637795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62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1246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61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2990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0388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4911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4348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420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6968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57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endParaRPr dirty="0"/>
          </a:p>
        </p:txBody>
      </p:sp>
    </p:spTree>
    <p:extLst>
      <p:ext uri="{BB962C8B-B14F-4D97-AF65-F5344CB8AC3E}">
        <p14:creationId xmlns:p14="http://schemas.microsoft.com/office/powerpoint/2010/main" val="12685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b="0" i="0" u="none" strike="noStrike" cap="none" dirty="0">
              <a:solidFill>
                <a:srgbClr val="000000"/>
              </a:solidFill>
              <a:latin typeface="Arial"/>
              <a:cs typeface="Arial"/>
              <a:sym typeface="Arial"/>
            </a:endParaRPr>
          </a:p>
        </p:txBody>
      </p:sp>
    </p:spTree>
    <p:extLst>
      <p:ext uri="{BB962C8B-B14F-4D97-AF65-F5344CB8AC3E}">
        <p14:creationId xmlns:p14="http://schemas.microsoft.com/office/powerpoint/2010/main" val="372349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8057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30498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0511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1929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22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1557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5469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5161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358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559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0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07184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p>
        </p:txBody>
      </p:sp>
    </p:spTree>
    <p:extLst>
      <p:ext uri="{BB962C8B-B14F-4D97-AF65-F5344CB8AC3E}">
        <p14:creationId xmlns:p14="http://schemas.microsoft.com/office/powerpoint/2010/main" val="124029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45316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331433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72900" y="-75"/>
            <a:ext cx="1271100"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11" name="Google Shape;11;p2"/>
          <p:cNvSpPr/>
          <p:nvPr/>
        </p:nvSpPr>
        <p:spPr>
          <a:xfrm>
            <a:off x="2849525" y="1310875"/>
            <a:ext cx="5900799" cy="2521800"/>
          </a:xfrm>
          <a:prstGeom prst="rect">
            <a:avLst/>
          </a:prstGeom>
          <a:solidFill>
            <a:srgbClr val="034B64"/>
          </a:solidFill>
          <a:ln>
            <a:noFill/>
          </a:ln>
          <a:effectLst>
            <a:outerShdw blurRad="214313" dist="47625" dir="5400000" algn="bl" rotWithShape="0">
              <a:srgbClr val="000000">
                <a:alpha val="20000"/>
              </a:srgbClr>
            </a:outerShdw>
          </a:effectLst>
        </p:spPr>
        <p:txBody>
          <a:bodyPr spcFirstLastPara="1" wrap="square" lIns="91423" tIns="91423" rIns="91423" bIns="91423"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23684" y="1310850"/>
            <a:ext cx="4901609" cy="2521800"/>
          </a:xfrm>
          <a:prstGeom prst="rect">
            <a:avLst/>
          </a:prstGeom>
        </p:spPr>
        <p:txBody>
          <a:bodyPr spcFirstLastPara="1" wrap="square" lIns="91423" tIns="91423" rIns="91423" bIns="91423"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231" y="1464573"/>
            <a:ext cx="2290215" cy="22142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2" y="113953"/>
            <a:ext cx="7524328"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2" y="690017"/>
            <a:ext cx="7524328"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712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220072" y="-6824"/>
            <a:ext cx="3923928" cy="515032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2217761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2217761 w 4572000"/>
              <a:gd name="connsiteY4" fmla="*/ 0 h 5143500"/>
              <a:gd name="connsiteX0" fmla="*/ 2354239 w 4572000"/>
              <a:gd name="connsiteY0" fmla="*/ 0 h 5157147"/>
              <a:gd name="connsiteX1" fmla="*/ 4572000 w 4572000"/>
              <a:gd name="connsiteY1" fmla="*/ 13647 h 5157147"/>
              <a:gd name="connsiteX2" fmla="*/ 4572000 w 4572000"/>
              <a:gd name="connsiteY2" fmla="*/ 5157147 h 5157147"/>
              <a:gd name="connsiteX3" fmla="*/ 0 w 4572000"/>
              <a:gd name="connsiteY3" fmla="*/ 5157147 h 5157147"/>
              <a:gd name="connsiteX4" fmla="*/ 2354239 w 4572000"/>
              <a:gd name="connsiteY4" fmla="*/ 0 h 5157147"/>
              <a:gd name="connsiteX0" fmla="*/ 2347415 w 4572000"/>
              <a:gd name="connsiteY0" fmla="*/ 0 h 5150323"/>
              <a:gd name="connsiteX1" fmla="*/ 4572000 w 4572000"/>
              <a:gd name="connsiteY1" fmla="*/ 6823 h 5150323"/>
              <a:gd name="connsiteX2" fmla="*/ 4572000 w 4572000"/>
              <a:gd name="connsiteY2" fmla="*/ 5150323 h 5150323"/>
              <a:gd name="connsiteX3" fmla="*/ 0 w 4572000"/>
              <a:gd name="connsiteY3" fmla="*/ 5150323 h 5150323"/>
              <a:gd name="connsiteX4" fmla="*/ 2347415 w 4572000"/>
              <a:gd name="connsiteY4" fmla="*/ 0 h 5150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0323">
                <a:moveTo>
                  <a:pt x="2347415" y="0"/>
                </a:moveTo>
                <a:lnTo>
                  <a:pt x="4572000" y="6823"/>
                </a:lnTo>
                <a:lnTo>
                  <a:pt x="4572000" y="5150323"/>
                </a:lnTo>
                <a:lnTo>
                  <a:pt x="0" y="5150323"/>
                </a:lnTo>
                <a:lnTo>
                  <a:pt x="23474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5796136" y="3651870"/>
            <a:ext cx="3347864" cy="576064"/>
          </a:xfrm>
          <a:prstGeom prst="rect">
            <a:avLst/>
          </a:prstGeom>
        </p:spPr>
        <p:txBody>
          <a:bodyPr anchor="ctr"/>
          <a:lstStyle>
            <a:lvl1pPr marL="0" indent="0" algn="l">
              <a:buNone/>
              <a:defRPr sz="32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5796136" y="4397684"/>
            <a:ext cx="3347864"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566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p:cNvSpPr>
            <a:spLocks noGrp="1"/>
          </p:cNvSpPr>
          <p:nvPr>
            <p:ph type="pic" idx="12" hasCustomPrompt="1"/>
          </p:nvPr>
        </p:nvSpPr>
        <p:spPr>
          <a:xfrm>
            <a:off x="538848"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3" hasCustomPrompt="1"/>
          </p:nvPr>
        </p:nvSpPr>
        <p:spPr>
          <a:xfrm>
            <a:off x="2639427"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4" hasCustomPrompt="1"/>
          </p:nvPr>
        </p:nvSpPr>
        <p:spPr>
          <a:xfrm>
            <a:off x="4727659"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p:cNvSpPr>
            <a:spLocks noGrp="1"/>
          </p:cNvSpPr>
          <p:nvPr>
            <p:ph type="pic" idx="15" hasCustomPrompt="1"/>
          </p:nvPr>
        </p:nvSpPr>
        <p:spPr>
          <a:xfrm>
            <a:off x="6815891" y="1874875"/>
            <a:ext cx="1764704" cy="1704987"/>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539552"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539551"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2639427"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2639426"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4727659" y="1347614"/>
            <a:ext cx="1764000" cy="5269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16"/>
          <p:cNvSpPr/>
          <p:nvPr userDrawn="1"/>
        </p:nvSpPr>
        <p:spPr>
          <a:xfrm>
            <a:off x="4727658" y="1347614"/>
            <a:ext cx="1140485" cy="526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userDrawn="1"/>
        </p:nvSpPr>
        <p:spPr>
          <a:xfrm>
            <a:off x="6815891" y="1347614"/>
            <a:ext cx="1764000" cy="52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userDrawn="1"/>
        </p:nvSpPr>
        <p:spPr>
          <a:xfrm>
            <a:off x="6815890" y="1347614"/>
            <a:ext cx="1140485" cy="526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71809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2" name="Rectangle 1"/>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6097" y="1059582"/>
            <a:ext cx="3816424" cy="3589865"/>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5140112" y="1188189"/>
            <a:ext cx="3511110" cy="232588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95782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 y="1547204"/>
            <a:ext cx="2808312" cy="3400810"/>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648135" y="1685352"/>
            <a:ext cx="1619609" cy="25017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2771800" y="3076575"/>
            <a:ext cx="2808312" cy="15834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5940152" y="3076575"/>
            <a:ext cx="2808312" cy="158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30640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0056" y="2282477"/>
            <a:ext cx="5002056" cy="2544127"/>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 hasCustomPrompt="1"/>
          </p:nvPr>
        </p:nvSpPr>
        <p:spPr>
          <a:xfrm>
            <a:off x="917849" y="2623270"/>
            <a:ext cx="2398211" cy="17729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19193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51520" y="210752"/>
            <a:ext cx="305983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69809" y="210752"/>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369809" y="1795096"/>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5" hasCustomPrompt="1"/>
          </p:nvPr>
        </p:nvSpPr>
        <p:spPr>
          <a:xfrm>
            <a:off x="251520" y="3379104"/>
            <a:ext cx="1405595"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1751068" y="3379104"/>
            <a:ext cx="3024336" cy="151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37001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4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251520" y="113953"/>
            <a:ext cx="8568952" cy="576064"/>
          </a:xfrm>
          <a:prstGeom prst="rect">
            <a:avLst/>
          </a:prstGeom>
        </p:spPr>
        <p:txBody>
          <a:bodyPr anchor="ctr"/>
          <a:lstStyle>
            <a:lvl1pPr marL="0" indent="0" algn="l">
              <a:buNone/>
              <a:defRPr sz="3600" b="0" baseline="0">
                <a:solidFill>
                  <a:schemeClr val="accent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51520" y="690017"/>
            <a:ext cx="8568952" cy="288032"/>
          </a:xfrm>
          <a:prstGeom prst="rect">
            <a:avLst/>
          </a:prstGeom>
        </p:spPr>
        <p:txBody>
          <a:bodyPr anchor="ctr"/>
          <a:lstStyle>
            <a:lvl1pPr marL="0" indent="0" algn="l">
              <a:buNone/>
              <a:defRPr sz="1400" b="0" baseline="0">
                <a:solidFill>
                  <a:schemeClr val="accent1"/>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4860032" y="1131590"/>
            <a:ext cx="4283968" cy="288032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3" hasCustomPrompt="1"/>
          </p:nvPr>
        </p:nvSpPr>
        <p:spPr>
          <a:xfrm>
            <a:off x="5332704" y="0"/>
            <a:ext cx="3338624"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13466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9552" y="1448650"/>
            <a:ext cx="4680520" cy="32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5219624" y="475565"/>
            <a:ext cx="3384000" cy="9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73960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1399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23397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539552" y="555525"/>
            <a:ext cx="1650297" cy="404842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3760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1"/>
          <p:cNvSpPr/>
          <p:nvPr/>
        </p:nvSpPr>
        <p:spPr>
          <a:xfrm>
            <a:off x="810491" y="-75"/>
            <a:ext cx="8333509" cy="51435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91423" tIns="91423" rIns="91423" bIns="91423" anchor="ctr" anchorCtr="0">
            <a:noAutofit/>
          </a:bodyPr>
          <a:lstStyle/>
          <a:p>
            <a:pPr marL="0" lvl="0" indent="0" algn="l" rtl="0">
              <a:spcBef>
                <a:spcPts val="0"/>
              </a:spcBef>
              <a:spcAft>
                <a:spcPts val="0"/>
              </a:spcAft>
              <a:buNone/>
            </a:pPr>
            <a:endParaRPr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514" y="4356126"/>
            <a:ext cx="515805" cy="498686"/>
          </a:xfrm>
          <a:prstGeom prst="rect">
            <a:avLst/>
          </a:prstGeom>
        </p:spPr>
      </p:pic>
    </p:spTree>
    <p:extLst>
      <p:ext uri="{BB962C8B-B14F-4D97-AF65-F5344CB8AC3E}">
        <p14:creationId xmlns:p14="http://schemas.microsoft.com/office/powerpoint/2010/main" val="2432101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853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5" name="Rectangle 14"/>
          <p:cNvSpPr/>
          <p:nvPr userDrawn="1"/>
        </p:nvSpPr>
        <p:spPr>
          <a:xfrm>
            <a:off x="547951" y="2787774"/>
            <a:ext cx="3959992"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Picture Placeholder 2"/>
          <p:cNvSpPr>
            <a:spLocks noGrp="1"/>
          </p:cNvSpPr>
          <p:nvPr>
            <p:ph type="pic" idx="1" hasCustomPrompt="1"/>
          </p:nvPr>
        </p:nvSpPr>
        <p:spPr>
          <a:xfrm>
            <a:off x="547951"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2" hasCustomPrompt="1"/>
          </p:nvPr>
        </p:nvSpPr>
        <p:spPr>
          <a:xfrm>
            <a:off x="4627657"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8" name="Picture Placeholder 2"/>
          <p:cNvSpPr>
            <a:spLocks noGrp="1"/>
          </p:cNvSpPr>
          <p:nvPr>
            <p:ph type="pic" idx="13" hasCustomPrompt="1"/>
          </p:nvPr>
        </p:nvSpPr>
        <p:spPr>
          <a:xfrm>
            <a:off x="4627657" y="1291508"/>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9" name="Picture Placeholder 2"/>
          <p:cNvSpPr>
            <a:spLocks noGrp="1"/>
          </p:cNvSpPr>
          <p:nvPr>
            <p:ph type="pic" idx="14" hasCustomPrompt="1"/>
          </p:nvPr>
        </p:nvSpPr>
        <p:spPr>
          <a:xfrm>
            <a:off x="547951" y="3415796"/>
            <a:ext cx="3960000" cy="1404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Rectangle 19"/>
          <p:cNvSpPr/>
          <p:nvPr userDrawn="1"/>
        </p:nvSpPr>
        <p:spPr>
          <a:xfrm>
            <a:off x="4627665" y="2806575"/>
            <a:ext cx="3959992"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43169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4" name="Picture Placeholder 2"/>
          <p:cNvSpPr>
            <a:spLocks noGrp="1"/>
          </p:cNvSpPr>
          <p:nvPr>
            <p:ph type="pic" idx="1" hasCustomPrompt="1"/>
          </p:nvPr>
        </p:nvSpPr>
        <p:spPr>
          <a:xfrm>
            <a:off x="323528" y="987574"/>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644008" y="2571750"/>
            <a:ext cx="4176464" cy="22322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77202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 hasCustomPrompt="1"/>
          </p:nvPr>
        </p:nvSpPr>
        <p:spPr>
          <a:xfrm>
            <a:off x="323528" y="1315361"/>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644008" y="2899537"/>
            <a:ext cx="4176464" cy="194421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89657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02786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533244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298551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nyPPT.com_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19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nyPPT.com_2">
    <p:bg>
      <p:bgPr>
        <a:gradFill flip="none" rotWithShape="1">
          <a:gsLst>
            <a:gs pos="35000">
              <a:srgbClr val="EAEEF1"/>
            </a:gs>
            <a:gs pos="74000">
              <a:srgbClr val="E0E3E8"/>
            </a:gs>
            <a:gs pos="100000">
              <a:srgbClr val="D0D4D9"/>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9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nyPPT.com_3">
    <p:bg>
      <p:bgPr>
        <a:gradFill flip="none" rotWithShape="1">
          <a:gsLst>
            <a:gs pos="24000">
              <a:srgbClr val="EFF0F4"/>
            </a:gs>
            <a:gs pos="40000">
              <a:srgbClr val="E0E3E8"/>
            </a:gs>
            <a:gs pos="65000">
              <a:srgbClr val="D0D4D9"/>
            </a:gs>
          </a:gsLst>
          <a:path path="circle">
            <a:fillToRect l="100000" b="100000"/>
          </a:path>
          <a:tileRect t="-100000" r="-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89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nyPPT.com_4">
    <p:bg>
      <p:bgPr>
        <a:gradFill flip="none" rotWithShape="1">
          <a:gsLst>
            <a:gs pos="17000">
              <a:srgbClr val="EFF0F4"/>
            </a:gs>
            <a:gs pos="42000">
              <a:srgbClr val="E0E3E8"/>
            </a:gs>
            <a:gs pos="65000">
              <a:srgbClr val="D0D4D9"/>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84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2_tinyPPT.com_5">
    <p:bg>
      <p:bgPr>
        <a:gradFill flip="none" rotWithShape="1">
          <a:gsLst>
            <a:gs pos="35000">
              <a:srgbClr val="EAEEF1"/>
            </a:gs>
            <a:gs pos="74000">
              <a:srgbClr val="E0E3E8"/>
            </a:gs>
            <a:gs pos="100000">
              <a:srgbClr val="D0D4D9"/>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A8157-583B-0843-8ED6-2407FDC9CA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9596"/>
          <a:stretch/>
        </p:blipFill>
        <p:spPr>
          <a:xfrm>
            <a:off x="0" y="0"/>
            <a:ext cx="9144000" cy="4901453"/>
          </a:xfrm>
          <a:prstGeom prst="rect">
            <a:avLst/>
          </a:prstGeom>
        </p:spPr>
      </p:pic>
    </p:spTree>
    <p:extLst>
      <p:ext uri="{BB962C8B-B14F-4D97-AF65-F5344CB8AC3E}">
        <p14:creationId xmlns:p14="http://schemas.microsoft.com/office/powerpoint/2010/main" val="79366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43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85378"/>
            <a:ext cx="72008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3528" y="661442"/>
            <a:ext cx="72008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2" name="Rectangle 1"/>
          <p:cNvSpPr/>
          <p:nvPr userDrawn="1"/>
        </p:nvSpPr>
        <p:spPr>
          <a:xfrm>
            <a:off x="0" y="0"/>
            <a:ext cx="193770" cy="10372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690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s://tinyppt.com/" TargetMode="Externa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4">
            <a:lum/>
          </a:blip>
          <a:srcRect/>
          <a:stretch>
            <a:fillRect l="-4000" r="-4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2200" y="393475"/>
            <a:ext cx="6739500" cy="806700"/>
          </a:xfrm>
          <a:prstGeom prst="rect">
            <a:avLst/>
          </a:prstGeom>
          <a:noFill/>
          <a:ln>
            <a:noFill/>
          </a:ln>
        </p:spPr>
        <p:txBody>
          <a:bodyPr spcFirstLastPara="1" wrap="square" lIns="91423" tIns="91423" rIns="91423" bIns="91423" anchor="ctr" anchorCtr="0"/>
          <a:lstStyle>
            <a:lvl1pPr lvl="0">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1556331" y="1349141"/>
            <a:ext cx="7085700" cy="2938500"/>
          </a:xfrm>
          <a:prstGeom prst="rect">
            <a:avLst/>
          </a:prstGeom>
          <a:noFill/>
          <a:ln>
            <a:noFill/>
          </a:ln>
        </p:spPr>
        <p:txBody>
          <a:bodyPr spcFirstLastPara="1" wrap="square" lIns="91423" tIns="91423" rIns="91423" bIns="91423" anchor="t" anchorCtr="0"/>
          <a:lstStyle>
            <a:lvl1pPr marL="457200" lvl="0" indent="-393700">
              <a:spcBef>
                <a:spcPts val="600"/>
              </a:spcBef>
              <a:spcAft>
                <a:spcPts val="0"/>
              </a:spcAft>
              <a:buClr>
                <a:srgbClr val="D9D9D9"/>
              </a:buClr>
              <a:buSzPts val="2600"/>
              <a:buFont typeface="Barlow"/>
              <a:buChar char="▪"/>
              <a:defRPr sz="2600">
                <a:solidFill>
                  <a:srgbClr val="434343"/>
                </a:solidFill>
                <a:latin typeface="Barlow"/>
                <a:ea typeface="Barlow"/>
                <a:cs typeface="Barlow"/>
                <a:sym typeface="Barlow"/>
              </a:defRPr>
            </a:lvl1pPr>
            <a:lvl2pPr marL="914400" lvl="1"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2pPr>
            <a:lvl3pPr marL="1371600" lvl="2"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3pPr>
            <a:lvl4pPr marL="1828800" lvl="3"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4pPr>
            <a:lvl5pPr marL="2286000" lvl="4"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5pPr>
            <a:lvl6pPr marL="2743200" lvl="5"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6pPr>
            <a:lvl7pPr marL="3200400" lvl="6"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7pPr>
            <a:lvl8pPr marL="3657600" lvl="7"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8pPr>
            <a:lvl9pPr marL="4114800" lvl="8" indent="-393700">
              <a:spcBef>
                <a:spcPts val="0"/>
              </a:spcBef>
              <a:spcAft>
                <a:spcPts val="0"/>
              </a:spcAft>
              <a:buClr>
                <a:srgbClr val="D9D9D9"/>
              </a:buClr>
              <a:buSzPts val="2600"/>
              <a:buFont typeface="Barlow"/>
              <a:buChar char="■"/>
              <a:defRPr sz="2600">
                <a:solidFill>
                  <a:srgbClr val="434343"/>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750400" y="4356225"/>
            <a:ext cx="393600" cy="393600"/>
          </a:xfrm>
          <a:prstGeom prst="rect">
            <a:avLst/>
          </a:prstGeom>
          <a:noFill/>
          <a:ln>
            <a:noFill/>
          </a:ln>
        </p:spPr>
        <p:txBody>
          <a:bodyPr spcFirstLastPara="1" wrap="square" lIns="91423" tIns="91423" rIns="91423" bIns="91423" anchor="ctr" anchorCtr="0">
            <a:noAutofit/>
          </a:bodyPr>
          <a:lstStyle>
            <a:lvl1pPr lvl="0" algn="ctr">
              <a:buNone/>
              <a:defRPr sz="1200" b="1">
                <a:solidFill>
                  <a:srgbClr val="FFFFFF"/>
                </a:solidFill>
                <a:latin typeface="Barlow"/>
                <a:ea typeface="Barlow"/>
                <a:cs typeface="Barlow"/>
                <a:sym typeface="Barlow"/>
              </a:defRPr>
            </a:lvl1pPr>
            <a:lvl2pPr lvl="1" algn="ctr">
              <a:buNone/>
              <a:defRPr sz="1200" b="1">
                <a:solidFill>
                  <a:srgbClr val="FFFFFF"/>
                </a:solidFill>
                <a:latin typeface="Barlow"/>
                <a:ea typeface="Barlow"/>
                <a:cs typeface="Barlow"/>
                <a:sym typeface="Barlow"/>
              </a:defRPr>
            </a:lvl2pPr>
            <a:lvl3pPr lvl="2" algn="ctr">
              <a:buNone/>
              <a:defRPr sz="1200" b="1">
                <a:solidFill>
                  <a:srgbClr val="FFFFFF"/>
                </a:solidFill>
                <a:latin typeface="Barlow"/>
                <a:ea typeface="Barlow"/>
                <a:cs typeface="Barlow"/>
                <a:sym typeface="Barlow"/>
              </a:defRPr>
            </a:lvl3pPr>
            <a:lvl4pPr lvl="3" algn="ctr">
              <a:buNone/>
              <a:defRPr sz="1200" b="1">
                <a:solidFill>
                  <a:srgbClr val="FFFFFF"/>
                </a:solidFill>
                <a:latin typeface="Barlow"/>
                <a:ea typeface="Barlow"/>
                <a:cs typeface="Barlow"/>
                <a:sym typeface="Barlow"/>
              </a:defRPr>
            </a:lvl4pPr>
            <a:lvl5pPr lvl="4" algn="ctr">
              <a:buNone/>
              <a:defRPr sz="1200" b="1">
                <a:solidFill>
                  <a:srgbClr val="FFFFFF"/>
                </a:solidFill>
                <a:latin typeface="Barlow"/>
                <a:ea typeface="Barlow"/>
                <a:cs typeface="Barlow"/>
                <a:sym typeface="Barlow"/>
              </a:defRPr>
            </a:lvl5pPr>
            <a:lvl6pPr lvl="5" algn="ctr">
              <a:buNone/>
              <a:defRPr sz="1200" b="1">
                <a:solidFill>
                  <a:srgbClr val="FFFFFF"/>
                </a:solidFill>
                <a:latin typeface="Barlow"/>
                <a:ea typeface="Barlow"/>
                <a:cs typeface="Barlow"/>
                <a:sym typeface="Barlow"/>
              </a:defRPr>
            </a:lvl6pPr>
            <a:lvl7pPr lvl="6" algn="ctr">
              <a:buNone/>
              <a:defRPr sz="1200" b="1">
                <a:solidFill>
                  <a:srgbClr val="FFFFFF"/>
                </a:solidFill>
                <a:latin typeface="Barlow"/>
                <a:ea typeface="Barlow"/>
                <a:cs typeface="Barlow"/>
                <a:sym typeface="Barlow"/>
              </a:defRPr>
            </a:lvl7pPr>
            <a:lvl8pPr lvl="7" algn="ctr">
              <a:buNone/>
              <a:defRPr sz="1200" b="1">
                <a:solidFill>
                  <a:srgbClr val="FFFFFF"/>
                </a:solidFill>
                <a:latin typeface="Barlow"/>
                <a:ea typeface="Barlow"/>
                <a:cs typeface="Barlow"/>
                <a:sym typeface="Barlow"/>
              </a:defRPr>
            </a:lvl8pPr>
            <a:lvl9pPr lvl="8" algn="ctr">
              <a:buNone/>
              <a:defRPr sz="1200" b="1">
                <a:solidFill>
                  <a:srgbClr val="FFFFFF"/>
                </a:solidFill>
                <a:latin typeface="Barlow"/>
                <a:ea typeface="Barlow"/>
                <a:cs typeface="Barlow"/>
                <a:sym typeface="Barlow"/>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88"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5000">
              <a:srgbClr val="EAEEF1"/>
            </a:gs>
            <a:gs pos="74000">
              <a:srgbClr val="BAC7CF"/>
            </a:gs>
            <a:gs pos="100000">
              <a:srgbClr val="BAC7C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0E1DA4-B5B0-6E46-B8F3-04AF0CFF3D33}"/>
              </a:ext>
            </a:extLst>
          </p:cNvPr>
          <p:cNvSpPr/>
          <p:nvPr userDrawn="1"/>
        </p:nvSpPr>
        <p:spPr>
          <a:xfrm>
            <a:off x="0" y="4905302"/>
            <a:ext cx="9144000" cy="244790"/>
          </a:xfrm>
          <a:prstGeom prst="rect">
            <a:avLst/>
          </a:prstGeom>
          <a:solidFill>
            <a:srgbClr val="111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hlinkClick r:id="rId7"/>
            <a:extLst>
              <a:ext uri="{FF2B5EF4-FFF2-40B4-BE49-F238E27FC236}">
                <a16:creationId xmlns:a16="http://schemas.microsoft.com/office/drawing/2014/main" id="{CE7FE3ED-E827-3A4F-B5BB-808D2AD83706}"/>
              </a:ext>
            </a:extLst>
          </p:cNvPr>
          <p:cNvSpPr/>
          <p:nvPr userDrawn="1"/>
        </p:nvSpPr>
        <p:spPr>
          <a:xfrm>
            <a:off x="3324639" y="4865307"/>
            <a:ext cx="2494722" cy="323165"/>
          </a:xfrm>
          <a:prstGeom prst="rect">
            <a:avLst/>
          </a:prstGeom>
        </p:spPr>
        <p:txBody>
          <a:bodyPr wrap="square">
            <a:spAutoFit/>
          </a:bodyPr>
          <a:lstStyle/>
          <a:p>
            <a:pPr marL="0" marR="0" lvl="0" indent="0" algn="ctr" defTabSz="446449" rtl="0" eaLnBrk="1" fontAlgn="auto" latinLnBrk="0" hangingPunct="1">
              <a:lnSpc>
                <a:spcPct val="100000"/>
              </a:lnSpc>
              <a:spcBef>
                <a:spcPts val="0"/>
              </a:spcBef>
              <a:spcAft>
                <a:spcPts val="0"/>
              </a:spcAft>
              <a:buClrTx/>
              <a:buSzTx/>
              <a:buFontTx/>
              <a:buNone/>
              <a:tabLst/>
              <a:defRPr/>
            </a:pPr>
            <a:r>
              <a:rPr lang="en-US" sz="1050" b="0" kern="1200" cap="none" spc="0">
                <a:ln w="0"/>
                <a:solidFill>
                  <a:schemeClr val="bg1"/>
                </a:solidFill>
                <a:effectLst/>
                <a:latin typeface="Century Gothic" panose="020B0502020202020204" pitchFamily="34" charset="0"/>
                <a:ea typeface="+mn-ea"/>
                <a:cs typeface="+mn-cs"/>
              </a:rPr>
              <a:t>designed by</a:t>
            </a:r>
            <a:r>
              <a:rPr lang="en-US" sz="1500" b="0" kern="1200" cap="none" spc="0">
                <a:ln w="0"/>
                <a:solidFill>
                  <a:schemeClr val="bg1"/>
                </a:solidFill>
                <a:effectLst/>
                <a:latin typeface="Century Gothic" panose="020B0502020202020204" pitchFamily="34" charset="0"/>
                <a:ea typeface="+mn-ea"/>
                <a:cs typeface="+mn-cs"/>
              </a:rPr>
              <a:t> </a:t>
            </a:r>
            <a:r>
              <a:rPr lang="en-US" sz="1500" b="1" i="0" kern="1200" cap="none" spc="0">
                <a:ln w="0"/>
                <a:solidFill>
                  <a:schemeClr val="bg1"/>
                </a:solidFill>
                <a:effectLst/>
                <a:latin typeface="Century Gothic" panose="020B0502020202020204" pitchFamily="34" charset="0"/>
                <a:ea typeface="+mn-ea"/>
                <a:cs typeface="Arial Hebrew" pitchFamily="2" charset="-79"/>
              </a:rPr>
              <a:t>tinyPPT.com</a:t>
            </a:r>
          </a:p>
        </p:txBody>
      </p:sp>
    </p:spTree>
    <p:extLst>
      <p:ext uri="{BB962C8B-B14F-4D97-AF65-F5344CB8AC3E}">
        <p14:creationId xmlns:p14="http://schemas.microsoft.com/office/powerpoint/2010/main" val="36913203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hdr="0" ftr="0" dt="0"/>
  <p:txStyles>
    <p:titleStyle>
      <a:lvl1pPr algn="l" defTabSz="571478" rtl="0" eaLnBrk="1" latinLnBrk="0" hangingPunct="1">
        <a:lnSpc>
          <a:spcPct val="90000"/>
        </a:lnSpc>
        <a:spcBef>
          <a:spcPct val="0"/>
        </a:spcBef>
        <a:buNone/>
        <a:defRPr sz="2750" kern="1200">
          <a:solidFill>
            <a:schemeClr val="tx1"/>
          </a:solidFill>
          <a:latin typeface="+mj-lt"/>
          <a:ea typeface="+mj-ea"/>
          <a:cs typeface="+mj-cs"/>
        </a:defRPr>
      </a:lvl1pPr>
    </p:titleStyle>
    <p:bodyStyle>
      <a:lvl1pPr marL="142869" indent="-142869" algn="l" defTabSz="571478" rtl="0" eaLnBrk="1" latinLnBrk="0" hangingPunct="1">
        <a:lnSpc>
          <a:spcPct val="90000"/>
        </a:lnSpc>
        <a:spcBef>
          <a:spcPts val="625"/>
        </a:spcBef>
        <a:buFont typeface="Arial" panose="020B0604020202020204" pitchFamily="34" charset="0"/>
        <a:buChar char="•"/>
        <a:defRPr sz="1750" kern="1200">
          <a:solidFill>
            <a:schemeClr val="tx1"/>
          </a:solidFill>
          <a:latin typeface="+mn-lt"/>
          <a:ea typeface="+mn-ea"/>
          <a:cs typeface="+mn-cs"/>
        </a:defRPr>
      </a:lvl1pPr>
      <a:lvl2pPr marL="428608" indent="-142869" algn="l" defTabSz="571478" rtl="0" eaLnBrk="1" latinLnBrk="0" hangingPunct="1">
        <a:lnSpc>
          <a:spcPct val="90000"/>
        </a:lnSpc>
        <a:spcBef>
          <a:spcPts val="313"/>
        </a:spcBef>
        <a:buFont typeface="Arial" panose="020B0604020202020204" pitchFamily="34" charset="0"/>
        <a:buChar char="•"/>
        <a:defRPr sz="1500" kern="1200">
          <a:solidFill>
            <a:schemeClr val="tx1"/>
          </a:solidFill>
          <a:latin typeface="+mn-lt"/>
          <a:ea typeface="+mn-ea"/>
          <a:cs typeface="+mn-cs"/>
        </a:defRPr>
      </a:lvl2pPr>
      <a:lvl3pPr marL="714347" indent="-142869" algn="l" defTabSz="571478" rtl="0" eaLnBrk="1" latinLnBrk="0" hangingPunct="1">
        <a:lnSpc>
          <a:spcPct val="90000"/>
        </a:lnSpc>
        <a:spcBef>
          <a:spcPts val="313"/>
        </a:spcBef>
        <a:buFont typeface="Arial" panose="020B0604020202020204" pitchFamily="34" charset="0"/>
        <a:buChar char="•"/>
        <a:defRPr sz="1250" kern="1200">
          <a:solidFill>
            <a:schemeClr val="tx1"/>
          </a:solidFill>
          <a:latin typeface="+mn-lt"/>
          <a:ea typeface="+mn-ea"/>
          <a:cs typeface="+mn-cs"/>
        </a:defRPr>
      </a:lvl3pPr>
      <a:lvl4pPr marL="1000085"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4pPr>
      <a:lvl5pPr marL="1285823"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5pPr>
      <a:lvl6pPr marL="1571562"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7pPr>
      <a:lvl8pPr marL="2143040"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8" rtl="0" eaLnBrk="1" latinLnBrk="0" hangingPunct="1">
        <a:lnSpc>
          <a:spcPct val="90000"/>
        </a:lnSpc>
        <a:spcBef>
          <a:spcPts val="313"/>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36949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0.png"/><Relationship Id="rId10" Type="http://schemas.openxmlformats.org/officeDocument/2006/relationships/image" Target="../media/image24.png"/><Relationship Id="rId4" Type="http://schemas.microsoft.com/office/2007/relationships/hdphoto" Target="../media/hdphoto6.wdp"/><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5.wdp"/></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2846345" y="1472775"/>
            <a:ext cx="5972108" cy="1491727"/>
          </a:xfrm>
        </p:spPr>
        <p:txBody>
          <a:bodyPr/>
          <a:lstStyle/>
          <a:p>
            <a:pPr lvl="0"/>
            <a:r>
              <a:rPr lang="en-US" sz="2200" dirty="0">
                <a:latin typeface="Century Gothic" panose="020B0502020202020204" pitchFamily="34" charset="0"/>
              </a:rPr>
              <a:t>A Homegrown Economic Reform Agenda: </a:t>
            </a:r>
            <a:br>
              <a:rPr lang="en-US" sz="2200" dirty="0">
                <a:latin typeface="Century Gothic" panose="020B0502020202020204" pitchFamily="34" charset="0"/>
              </a:rPr>
            </a:br>
            <a:r>
              <a:rPr lang="en-US" sz="2200" dirty="0">
                <a:latin typeface="Century Gothic" panose="020B0502020202020204" pitchFamily="34" charset="0"/>
              </a:rPr>
              <a:t>A Pathway to Prosperity </a:t>
            </a:r>
          </a:p>
        </p:txBody>
      </p:sp>
      <p:sp>
        <p:nvSpPr>
          <p:cNvPr id="3" name="Google Shape;91;p14"/>
          <p:cNvSpPr txBox="1">
            <a:spLocks/>
          </p:cNvSpPr>
          <p:nvPr/>
        </p:nvSpPr>
        <p:spPr>
          <a:xfrm>
            <a:off x="2982657" y="2575869"/>
            <a:ext cx="5797296" cy="1491727"/>
          </a:xfrm>
          <a:prstGeom prst="rect">
            <a:avLst/>
          </a:prstGeom>
          <a:noFill/>
          <a:ln>
            <a:noFill/>
          </a:ln>
        </p:spPr>
        <p:txBody>
          <a:bodyPr spcFirstLastPara="1" wrap="square" lIns="91423" tIns="91423" rIns="91423" bIns="91423" anchor="ctr" anchorCtr="0"/>
          <a:lstStyle/>
          <a:p>
            <a:pPr marL="0" marR="0" lvl="0" indent="0" algn="l" defTabSz="914400" rtl="0" eaLnBrk="1" fontAlgn="auto" latinLnBrk="0" hangingPunct="1">
              <a:lnSpc>
                <a:spcPct val="100000"/>
              </a:lnSpc>
              <a:spcBef>
                <a:spcPts val="0"/>
              </a:spcBef>
              <a:spcAft>
                <a:spcPts val="0"/>
              </a:spcAft>
              <a:buClr>
                <a:srgbClr val="FFFFFF"/>
              </a:buClr>
              <a:buSzPts val="4800"/>
              <a:buFont typeface="Barlow"/>
              <a:buNone/>
              <a:tabLst/>
              <a:defRPr/>
            </a:pPr>
            <a:r>
              <a:rPr kumimoji="0" lang="en-US" sz="1600" i="0" u="none" strike="noStrike" kern="0" cap="none" spc="0" normalizeH="0" baseline="0" noProof="0" dirty="0">
                <a:ln>
                  <a:noFill/>
                </a:ln>
                <a:solidFill>
                  <a:srgbClr val="FFFFFF"/>
                </a:solidFill>
                <a:effectLst/>
                <a:uLnTx/>
                <a:uFillTx/>
                <a:latin typeface="Century Gothic" panose="020B0502020202020204" pitchFamily="34" charset="0"/>
                <a:ea typeface="Barlow"/>
                <a:cs typeface="Barlow"/>
                <a:sym typeface="Barlow"/>
              </a:rPr>
              <a:t>September</a:t>
            </a:r>
            <a:r>
              <a:rPr kumimoji="0" lang="en-US" sz="1600" i="0" u="none" strike="noStrike" kern="0" cap="none" spc="0" normalizeH="0" noProof="0" dirty="0">
                <a:ln>
                  <a:noFill/>
                </a:ln>
                <a:solidFill>
                  <a:srgbClr val="FFFFFF"/>
                </a:solidFill>
                <a:effectLst/>
                <a:uLnTx/>
                <a:uFillTx/>
                <a:latin typeface="Century Gothic" panose="020B0502020202020204" pitchFamily="34" charset="0"/>
                <a:ea typeface="Barlow"/>
                <a:cs typeface="Barlow"/>
                <a:sym typeface="Barlow"/>
              </a:rPr>
              <a:t> 2019</a:t>
            </a:r>
            <a:endParaRPr kumimoji="0" lang="en-US" sz="1600" i="0" u="none" strike="noStrike" kern="0" cap="none" spc="0" normalizeH="0" baseline="0" noProof="0" dirty="0">
              <a:ln>
                <a:noFill/>
              </a:ln>
              <a:solidFill>
                <a:srgbClr val="FFFFFF"/>
              </a:solidFill>
              <a:effectLst/>
              <a:uLnTx/>
              <a:uFillTx/>
              <a:latin typeface="Century Gothic" panose="020B0502020202020204" pitchFamily="34" charset="0"/>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 … which stimulated construction and service sectors.</a:t>
            </a:r>
          </a:p>
        </p:txBody>
      </p:sp>
      <p:graphicFrame>
        <p:nvGraphicFramePr>
          <p:cNvPr id="28" name="Chart 27">
            <a:extLst>
              <a:ext uri="{FF2B5EF4-FFF2-40B4-BE49-F238E27FC236}">
                <a16:creationId xmlns:a16="http://schemas.microsoft.com/office/drawing/2014/main" id="{A5C486D7-9F5C-4F6A-915B-2AA54F200F54}"/>
              </a:ext>
            </a:extLst>
          </p:cNvPr>
          <p:cNvGraphicFramePr>
            <a:graphicFrameLocks noGrp="1"/>
          </p:cNvGraphicFramePr>
          <p:nvPr>
            <p:extLst>
              <p:ext uri="{D42A27DB-BD31-4B8C-83A1-F6EECF244321}">
                <p14:modId xmlns:p14="http://schemas.microsoft.com/office/powerpoint/2010/main" val="2431026243"/>
              </p:ext>
            </p:extLst>
          </p:nvPr>
        </p:nvGraphicFramePr>
        <p:xfrm>
          <a:off x="1068927" y="721063"/>
          <a:ext cx="7344324" cy="4163373"/>
        </p:xfrm>
        <a:graphic>
          <a:graphicData uri="http://schemas.openxmlformats.org/drawingml/2006/chart">
            <c:chart xmlns:c="http://schemas.openxmlformats.org/drawingml/2006/chart" xmlns:r="http://schemas.openxmlformats.org/officeDocument/2006/relationships" r:id="rId3"/>
          </a:graphicData>
        </a:graphic>
      </p:graphicFrame>
      <p:sp>
        <p:nvSpPr>
          <p:cNvPr id="19" name="TBSource">
            <a:extLst>
              <a:ext uri="{FF2B5EF4-FFF2-40B4-BE49-F238E27FC236}">
                <a16:creationId xmlns:a16="http://schemas.microsoft.com/office/drawing/2014/main" id="{B867C3B9-DCA5-4322-A3F8-A9402F4F90E8}"/>
              </a:ext>
            </a:extLst>
          </p:cNvPr>
          <p:cNvSpPr txBox="1">
            <a:spLocks noChangeArrowheads="1"/>
          </p:cNvSpPr>
          <p:nvPr/>
        </p:nvSpPr>
        <p:spPr bwMode="auto">
          <a:xfrm>
            <a:off x="1068927" y="4884442"/>
            <a:ext cx="7455114" cy="136225"/>
          </a:xfrm>
          <a:prstGeom prst="rect">
            <a:avLst/>
          </a:prstGeom>
          <a:noFill/>
          <a:ln w="9525">
            <a:no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800" b="0" i="0" u="none" strike="noStrike" baseline="0" dirty="0">
                <a:solidFill>
                  <a:srgbClr val="000000"/>
                </a:solidFill>
                <a:latin typeface="Century Gothic" panose="020B0502020202020204" pitchFamily="34" charset="0"/>
                <a:cs typeface="Arial"/>
              </a:rPr>
              <a:t>Note: 1/Includes agriculture, fishery, hunting, and forestry;</a:t>
            </a:r>
            <a:r>
              <a:rPr lang="en-US" sz="800" dirty="0">
                <a:latin typeface="Century Gothic" panose="020B0502020202020204" pitchFamily="34" charset="0"/>
                <a:cs typeface="Arial"/>
              </a:rPr>
              <a:t> </a:t>
            </a:r>
            <a:r>
              <a:rPr lang="en-US" sz="800" b="0" i="0" u="none" strike="noStrike" baseline="0" dirty="0">
                <a:solidFill>
                  <a:srgbClr val="000000"/>
                </a:solidFill>
                <a:latin typeface="Century Gothic" panose="020B0502020202020204" pitchFamily="34" charset="0"/>
                <a:cs typeface="Arial"/>
              </a:rPr>
              <a:t>2/Includes manufacturing, mining, and quarrying; 3/Includes all service-related activities.</a:t>
            </a:r>
          </a:p>
        </p:txBody>
      </p:sp>
      <p:sp>
        <p:nvSpPr>
          <p:cNvPr id="20" name="TextBox 19">
            <a:extLst>
              <a:ext uri="{FF2B5EF4-FFF2-40B4-BE49-F238E27FC236}">
                <a16:creationId xmlns:a16="http://schemas.microsoft.com/office/drawing/2014/main" id="{63007492-DC42-483E-A494-EC5082C1A5FF}"/>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4</a:t>
            </a:r>
          </a:p>
        </p:txBody>
      </p:sp>
      <p:grpSp>
        <p:nvGrpSpPr>
          <p:cNvPr id="21" name="Group 20">
            <a:extLst>
              <a:ext uri="{FF2B5EF4-FFF2-40B4-BE49-F238E27FC236}">
                <a16:creationId xmlns:a16="http://schemas.microsoft.com/office/drawing/2014/main" id="{B5E4788D-B424-4E6D-9A65-3684C33AC844}"/>
              </a:ext>
            </a:extLst>
          </p:cNvPr>
          <p:cNvGrpSpPr/>
          <p:nvPr/>
        </p:nvGrpSpPr>
        <p:grpSpPr>
          <a:xfrm>
            <a:off x="8563755" y="318903"/>
            <a:ext cx="420428" cy="366088"/>
            <a:chOff x="8563755" y="318903"/>
            <a:chExt cx="420428" cy="366088"/>
          </a:xfrm>
        </p:grpSpPr>
        <p:sp>
          <p:nvSpPr>
            <p:cNvPr id="22" name="Rectangle: Rounded Corners 10">
              <a:extLst>
                <a:ext uri="{FF2B5EF4-FFF2-40B4-BE49-F238E27FC236}">
                  <a16:creationId xmlns:a16="http://schemas.microsoft.com/office/drawing/2014/main" id="{0D2EE093-80E1-4EAB-87DF-E1AAF96167C8}"/>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3" name="Rectangle: Rounded Corners 11">
              <a:extLst>
                <a:ext uri="{FF2B5EF4-FFF2-40B4-BE49-F238E27FC236}">
                  <a16:creationId xmlns:a16="http://schemas.microsoft.com/office/drawing/2014/main" id="{4555E1FE-A3F4-433F-ADCC-7A499C37F31A}"/>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4" name="Group 23">
              <a:extLst>
                <a:ext uri="{FF2B5EF4-FFF2-40B4-BE49-F238E27FC236}">
                  <a16:creationId xmlns:a16="http://schemas.microsoft.com/office/drawing/2014/main" id="{BBEE371B-3D86-4FF7-A8DE-195B7BED7459}"/>
                </a:ext>
              </a:extLst>
            </p:cNvPr>
            <p:cNvGrpSpPr/>
            <p:nvPr/>
          </p:nvGrpSpPr>
          <p:grpSpPr>
            <a:xfrm>
              <a:off x="8714857" y="397446"/>
              <a:ext cx="161086" cy="177650"/>
              <a:chOff x="5558784" y="5887935"/>
              <a:chExt cx="235848" cy="260097"/>
            </a:xfrm>
          </p:grpSpPr>
          <p:sp>
            <p:nvSpPr>
              <p:cNvPr id="25" name="Star: 5 Points 24">
                <a:extLst>
                  <a:ext uri="{FF2B5EF4-FFF2-40B4-BE49-F238E27FC236}">
                    <a16:creationId xmlns:a16="http://schemas.microsoft.com/office/drawing/2014/main" id="{583AF334-C240-47B5-95EF-F4C0EEDB8358}"/>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F4B320E4-E335-4B3B-B539-A67163ADB132}"/>
                  </a:ext>
                </a:extLst>
              </p:cNvPr>
              <p:cNvGrpSpPr/>
              <p:nvPr/>
            </p:nvGrpSpPr>
            <p:grpSpPr>
              <a:xfrm>
                <a:off x="5558784" y="6043460"/>
                <a:ext cx="235848" cy="104572"/>
                <a:chOff x="1619250" y="2867025"/>
                <a:chExt cx="3500438" cy="2749551"/>
              </a:xfrm>
              <a:solidFill>
                <a:schemeClr val="bg1"/>
              </a:solidFill>
            </p:grpSpPr>
            <p:sp>
              <p:nvSpPr>
                <p:cNvPr id="27" name="Freeform 6">
                  <a:extLst>
                    <a:ext uri="{FF2B5EF4-FFF2-40B4-BE49-F238E27FC236}">
                      <a16:creationId xmlns:a16="http://schemas.microsoft.com/office/drawing/2014/main" id="{78ADACB6-5708-44B8-8B48-2B9B31B29792}"/>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7">
                  <a:extLst>
                    <a:ext uri="{FF2B5EF4-FFF2-40B4-BE49-F238E27FC236}">
                      <a16:creationId xmlns:a16="http://schemas.microsoft.com/office/drawing/2014/main" id="{9967B76D-745D-4401-ADD1-859B89C51E52}"/>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8">
                  <a:extLst>
                    <a:ext uri="{FF2B5EF4-FFF2-40B4-BE49-F238E27FC236}">
                      <a16:creationId xmlns:a16="http://schemas.microsoft.com/office/drawing/2014/main" id="{59EECCEF-96E1-4643-94EB-F58441889274}"/>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9">
                  <a:extLst>
                    <a:ext uri="{FF2B5EF4-FFF2-40B4-BE49-F238E27FC236}">
                      <a16:creationId xmlns:a16="http://schemas.microsoft.com/office/drawing/2014/main" id="{01E9910C-452C-4D7F-BA00-CEEDE78AF26D}"/>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10">
                  <a:extLst>
                    <a:ext uri="{FF2B5EF4-FFF2-40B4-BE49-F238E27FC236}">
                      <a16:creationId xmlns:a16="http://schemas.microsoft.com/office/drawing/2014/main" id="{B80B2A53-E0E2-4B20-9501-120BAF950999}"/>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11">
                  <a:extLst>
                    <a:ext uri="{FF2B5EF4-FFF2-40B4-BE49-F238E27FC236}">
                      <a16:creationId xmlns:a16="http://schemas.microsoft.com/office/drawing/2014/main" id="{F3F4E6FB-1551-4AF5-BF06-869B317B998D}"/>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12">
                  <a:extLst>
                    <a:ext uri="{FF2B5EF4-FFF2-40B4-BE49-F238E27FC236}">
                      <a16:creationId xmlns:a16="http://schemas.microsoft.com/office/drawing/2014/main" id="{2EE09352-9B46-44B5-8691-484E61B8BFF3}"/>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13">
                  <a:extLst>
                    <a:ext uri="{FF2B5EF4-FFF2-40B4-BE49-F238E27FC236}">
                      <a16:creationId xmlns:a16="http://schemas.microsoft.com/office/drawing/2014/main" id="{970B0566-E1BB-4ACD-AB2C-F4661640C25E}"/>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2888914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The investment program that fuelled growth was financed through mobilization of domestic savings and prioritization of credits…</a:t>
            </a:r>
          </a:p>
        </p:txBody>
      </p:sp>
      <p:grpSp>
        <p:nvGrpSpPr>
          <p:cNvPr id="3" name="Group 2">
            <a:extLst>
              <a:ext uri="{FF2B5EF4-FFF2-40B4-BE49-F238E27FC236}">
                <a16:creationId xmlns:a16="http://schemas.microsoft.com/office/drawing/2014/main" id="{DA32C75D-6079-497E-B221-37683ABF9FA4}"/>
              </a:ext>
            </a:extLst>
          </p:cNvPr>
          <p:cNvGrpSpPr/>
          <p:nvPr/>
        </p:nvGrpSpPr>
        <p:grpSpPr>
          <a:xfrm>
            <a:off x="8563755" y="318903"/>
            <a:ext cx="420428" cy="366088"/>
            <a:chOff x="8563755" y="318903"/>
            <a:chExt cx="420428" cy="366088"/>
          </a:xfrm>
        </p:grpSpPr>
        <p:sp>
          <p:nvSpPr>
            <p:cNvPr id="27" name="Rectangle: Rounded Corners 10">
              <a:extLst>
                <a:ext uri="{FF2B5EF4-FFF2-40B4-BE49-F238E27FC236}">
                  <a16:creationId xmlns:a16="http://schemas.microsoft.com/office/drawing/2014/main" id="{E4BBFB24-0E3D-44E1-ABEA-9F78E664F24E}"/>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8" name="Rectangle: Rounded Corners 11">
              <a:extLst>
                <a:ext uri="{FF2B5EF4-FFF2-40B4-BE49-F238E27FC236}">
                  <a16:creationId xmlns:a16="http://schemas.microsoft.com/office/drawing/2014/main" id="{8AB3790E-6729-46A1-ACA7-D3B380CBE615}"/>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35" name="Freeform 64">
              <a:extLst>
                <a:ext uri="{FF2B5EF4-FFF2-40B4-BE49-F238E27FC236}">
                  <a16:creationId xmlns:a16="http://schemas.microsoft.com/office/drawing/2014/main" id="{CC57449C-3271-4D2E-AC87-53238BD9D01C}"/>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7" name="TextBox 36">
            <a:extLst>
              <a:ext uri="{FF2B5EF4-FFF2-40B4-BE49-F238E27FC236}">
                <a16:creationId xmlns:a16="http://schemas.microsoft.com/office/drawing/2014/main" id="{D0562934-8EE1-4B6B-A98F-B60775EA34E7}"/>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5</a:t>
            </a:r>
          </a:p>
        </p:txBody>
      </p:sp>
      <p:graphicFrame>
        <p:nvGraphicFramePr>
          <p:cNvPr id="32" name="Chart 31">
            <a:extLst>
              <a:ext uri="{FF2B5EF4-FFF2-40B4-BE49-F238E27FC236}">
                <a16:creationId xmlns:a16="http://schemas.microsoft.com/office/drawing/2014/main" id="{4AC0D203-BE97-44BC-842D-812C7804531E}"/>
              </a:ext>
            </a:extLst>
          </p:cNvPr>
          <p:cNvGraphicFramePr>
            <a:graphicFrameLocks/>
          </p:cNvGraphicFramePr>
          <p:nvPr>
            <p:extLst>
              <p:ext uri="{D42A27DB-BD31-4B8C-83A1-F6EECF244321}">
                <p14:modId xmlns:p14="http://schemas.microsoft.com/office/powerpoint/2010/main" val="1795819223"/>
              </p:ext>
            </p:extLst>
          </p:nvPr>
        </p:nvGraphicFramePr>
        <p:xfrm>
          <a:off x="1006794" y="995083"/>
          <a:ext cx="3652219" cy="2740240"/>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44A5AB74-5322-4B18-8503-E4FAE68356A7}"/>
              </a:ext>
            </a:extLst>
          </p:cNvPr>
          <p:cNvGrpSpPr/>
          <p:nvPr/>
        </p:nvGrpSpPr>
        <p:grpSpPr>
          <a:xfrm>
            <a:off x="1231352" y="3875458"/>
            <a:ext cx="3340648" cy="1101801"/>
            <a:chOff x="1072659" y="3749211"/>
            <a:chExt cx="3431057" cy="1101801"/>
          </a:xfrm>
        </p:grpSpPr>
        <p:grpSp>
          <p:nvGrpSpPr>
            <p:cNvPr id="34" name="Group 33">
              <a:extLst>
                <a:ext uri="{FF2B5EF4-FFF2-40B4-BE49-F238E27FC236}">
                  <a16:creationId xmlns:a16="http://schemas.microsoft.com/office/drawing/2014/main" id="{5C513A57-7B33-486F-B577-21A784BBD347}"/>
                </a:ext>
              </a:extLst>
            </p:cNvPr>
            <p:cNvGrpSpPr/>
            <p:nvPr/>
          </p:nvGrpSpPr>
          <p:grpSpPr>
            <a:xfrm>
              <a:off x="1072659" y="3749211"/>
              <a:ext cx="3431057" cy="1101801"/>
              <a:chOff x="1188159" y="3794357"/>
              <a:chExt cx="3431057" cy="1101801"/>
            </a:xfrm>
          </p:grpSpPr>
          <p:sp>
            <p:nvSpPr>
              <p:cNvPr id="39" name="Rectangle 38">
                <a:extLst>
                  <a:ext uri="{FF2B5EF4-FFF2-40B4-BE49-F238E27FC236}">
                    <a16:creationId xmlns:a16="http://schemas.microsoft.com/office/drawing/2014/main" id="{443346CF-8239-4470-9E7B-6A3D8887CE2D}"/>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40" name="Group 39">
                <a:extLst>
                  <a:ext uri="{FF2B5EF4-FFF2-40B4-BE49-F238E27FC236}">
                    <a16:creationId xmlns:a16="http://schemas.microsoft.com/office/drawing/2014/main" id="{0865DC1E-33C9-432E-B975-0CEDC1137297}"/>
                  </a:ext>
                </a:extLst>
              </p:cNvPr>
              <p:cNvGrpSpPr/>
              <p:nvPr/>
            </p:nvGrpSpPr>
            <p:grpSpPr>
              <a:xfrm>
                <a:off x="1188159" y="4748337"/>
                <a:ext cx="3431057" cy="147821"/>
                <a:chOff x="1147860" y="4857258"/>
                <a:chExt cx="4151574" cy="178863"/>
              </a:xfrm>
            </p:grpSpPr>
            <p:cxnSp>
              <p:nvCxnSpPr>
                <p:cNvPr id="41" name="Straight Connector 40">
                  <a:extLst>
                    <a:ext uri="{FF2B5EF4-FFF2-40B4-BE49-F238E27FC236}">
                      <a16:creationId xmlns:a16="http://schemas.microsoft.com/office/drawing/2014/main" id="{81CA2C5C-01A7-46F9-A783-D9241A41F36C}"/>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E164DB11-72E7-40BE-8923-119ACD4572FE}"/>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6" name="Rectangle: Rounded Corners 35">
              <a:extLst>
                <a:ext uri="{FF2B5EF4-FFF2-40B4-BE49-F238E27FC236}">
                  <a16:creationId xmlns:a16="http://schemas.microsoft.com/office/drawing/2014/main" id="{B14BA99A-3E76-4B9A-A1F6-05ADF08BD651}"/>
                </a:ext>
              </a:extLst>
            </p:cNvPr>
            <p:cNvSpPr/>
            <p:nvPr/>
          </p:nvSpPr>
          <p:spPr>
            <a:xfrm>
              <a:off x="1174177" y="3882702"/>
              <a:ext cx="323510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034B64"/>
                  </a:solidFill>
                  <a:latin typeface="Century Gothic" panose="020B0502020202020204" pitchFamily="34" charset="0"/>
                  <a:cs typeface="Segoe UI" panose="020B0502040204020203" pitchFamily="34" charset="0"/>
                </a:rPr>
                <a:t>Domestic savings was increased by about 15 ppts of GDP to about 24 percent in 2018…</a:t>
              </a:r>
            </a:p>
          </p:txBody>
        </p:sp>
      </p:grpSp>
      <p:graphicFrame>
        <p:nvGraphicFramePr>
          <p:cNvPr id="29" name="Chart 28">
            <a:extLst>
              <a:ext uri="{FF2B5EF4-FFF2-40B4-BE49-F238E27FC236}">
                <a16:creationId xmlns:a16="http://schemas.microsoft.com/office/drawing/2014/main" id="{7D853776-3901-46D0-8AC8-918A05DE5705}"/>
              </a:ext>
            </a:extLst>
          </p:cNvPr>
          <p:cNvGraphicFramePr>
            <a:graphicFrameLocks/>
          </p:cNvGraphicFramePr>
          <p:nvPr>
            <p:extLst>
              <p:ext uri="{D42A27DB-BD31-4B8C-83A1-F6EECF244321}">
                <p14:modId xmlns:p14="http://schemas.microsoft.com/office/powerpoint/2010/main" val="3582293156"/>
              </p:ext>
            </p:extLst>
          </p:nvPr>
        </p:nvGraphicFramePr>
        <p:xfrm>
          <a:off x="4659013" y="1135218"/>
          <a:ext cx="3961322" cy="2740240"/>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Group 29">
            <a:extLst>
              <a:ext uri="{FF2B5EF4-FFF2-40B4-BE49-F238E27FC236}">
                <a16:creationId xmlns:a16="http://schemas.microsoft.com/office/drawing/2014/main" id="{07501BA0-8C85-4FA6-BF2D-2EA1303F7BD1}"/>
              </a:ext>
            </a:extLst>
          </p:cNvPr>
          <p:cNvGrpSpPr/>
          <p:nvPr/>
        </p:nvGrpSpPr>
        <p:grpSpPr>
          <a:xfrm>
            <a:off x="5121915" y="3912832"/>
            <a:ext cx="3340648" cy="1027054"/>
            <a:chOff x="1072659" y="3749211"/>
            <a:chExt cx="3431057" cy="1101801"/>
          </a:xfrm>
        </p:grpSpPr>
        <p:grpSp>
          <p:nvGrpSpPr>
            <p:cNvPr id="31" name="Group 30">
              <a:extLst>
                <a:ext uri="{FF2B5EF4-FFF2-40B4-BE49-F238E27FC236}">
                  <a16:creationId xmlns:a16="http://schemas.microsoft.com/office/drawing/2014/main" id="{2C111BD5-529A-4033-AF8F-AAECC35B087D}"/>
                </a:ext>
              </a:extLst>
            </p:cNvPr>
            <p:cNvGrpSpPr/>
            <p:nvPr/>
          </p:nvGrpSpPr>
          <p:grpSpPr>
            <a:xfrm>
              <a:off x="1072659" y="3749211"/>
              <a:ext cx="3431057" cy="1101801"/>
              <a:chOff x="1188159" y="3794357"/>
              <a:chExt cx="3431057" cy="1101801"/>
            </a:xfrm>
          </p:grpSpPr>
          <p:sp>
            <p:nvSpPr>
              <p:cNvPr id="44" name="Rectangle 43">
                <a:extLst>
                  <a:ext uri="{FF2B5EF4-FFF2-40B4-BE49-F238E27FC236}">
                    <a16:creationId xmlns:a16="http://schemas.microsoft.com/office/drawing/2014/main" id="{4209B921-5074-447E-8B8C-33D6922DCA24}"/>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46" name="Group 45">
                <a:extLst>
                  <a:ext uri="{FF2B5EF4-FFF2-40B4-BE49-F238E27FC236}">
                    <a16:creationId xmlns:a16="http://schemas.microsoft.com/office/drawing/2014/main" id="{C2C1EBC8-505E-47AE-9777-423E5D65C2CD}"/>
                  </a:ext>
                </a:extLst>
              </p:cNvPr>
              <p:cNvGrpSpPr/>
              <p:nvPr/>
            </p:nvGrpSpPr>
            <p:grpSpPr>
              <a:xfrm>
                <a:off x="1188159" y="4748337"/>
                <a:ext cx="3431057" cy="147821"/>
                <a:chOff x="1147860" y="4857258"/>
                <a:chExt cx="4151574" cy="178863"/>
              </a:xfrm>
            </p:grpSpPr>
            <p:cxnSp>
              <p:nvCxnSpPr>
                <p:cNvPr id="47" name="Straight Connector 46">
                  <a:extLst>
                    <a:ext uri="{FF2B5EF4-FFF2-40B4-BE49-F238E27FC236}">
                      <a16:creationId xmlns:a16="http://schemas.microsoft.com/office/drawing/2014/main" id="{1D01D361-AD3E-4E13-A83E-B4ADEBED1AD1}"/>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D274018-8988-4A07-8BA4-94E1467366E5}"/>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43" name="Rectangle: Rounded Corners 42">
              <a:extLst>
                <a:ext uri="{FF2B5EF4-FFF2-40B4-BE49-F238E27FC236}">
                  <a16:creationId xmlns:a16="http://schemas.microsoft.com/office/drawing/2014/main" id="{67E18662-4931-4973-85A9-20133B93A55D}"/>
                </a:ext>
              </a:extLst>
            </p:cNvPr>
            <p:cNvSpPr/>
            <p:nvPr/>
          </p:nvSpPr>
          <p:spPr>
            <a:xfrm>
              <a:off x="1174177" y="3882702"/>
              <a:ext cx="323510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034B64"/>
                  </a:solidFill>
                  <a:latin typeface="Century Gothic" panose="020B0502020202020204" pitchFamily="34" charset="0"/>
                  <a:cs typeface="Segoe UI" panose="020B0502040204020203" pitchFamily="34" charset="0"/>
                </a:rPr>
                <a:t>…and this was directed to finance primarily public and priority sectors.</a:t>
              </a:r>
            </a:p>
          </p:txBody>
        </p:sp>
      </p:grpSp>
    </p:spTree>
    <p:extLst>
      <p:ext uri="{BB962C8B-B14F-4D97-AF65-F5344CB8AC3E}">
        <p14:creationId xmlns:p14="http://schemas.microsoft.com/office/powerpoint/2010/main" val="102908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…along with significant mobilization of external resources… </a:t>
            </a:r>
          </a:p>
        </p:txBody>
      </p:sp>
      <p:sp>
        <p:nvSpPr>
          <p:cNvPr id="101" name="TextBox 100">
            <a:extLst>
              <a:ext uri="{FF2B5EF4-FFF2-40B4-BE49-F238E27FC236}">
                <a16:creationId xmlns:a16="http://schemas.microsoft.com/office/drawing/2014/main" id="{E0F69E37-629B-4117-AA2A-33825506B40D}"/>
              </a:ext>
            </a:extLst>
          </p:cNvPr>
          <p:cNvSpPr txBox="1"/>
          <p:nvPr/>
        </p:nvSpPr>
        <p:spPr>
          <a:xfrm>
            <a:off x="8719083"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6</a:t>
            </a:r>
          </a:p>
        </p:txBody>
      </p:sp>
      <p:grpSp>
        <p:nvGrpSpPr>
          <p:cNvPr id="10" name="Group 9">
            <a:extLst>
              <a:ext uri="{FF2B5EF4-FFF2-40B4-BE49-F238E27FC236}">
                <a16:creationId xmlns:a16="http://schemas.microsoft.com/office/drawing/2014/main" id="{ADB65FB7-3C71-4017-B6FC-1FEC9E177F22}"/>
              </a:ext>
            </a:extLst>
          </p:cNvPr>
          <p:cNvGrpSpPr/>
          <p:nvPr/>
        </p:nvGrpSpPr>
        <p:grpSpPr>
          <a:xfrm>
            <a:off x="8563755" y="318903"/>
            <a:ext cx="420428" cy="366088"/>
            <a:chOff x="8563755" y="318903"/>
            <a:chExt cx="420428" cy="366088"/>
          </a:xfrm>
        </p:grpSpPr>
        <p:sp>
          <p:nvSpPr>
            <p:cNvPr id="11" name="Rectangle: Rounded Corners 10">
              <a:extLst>
                <a:ext uri="{FF2B5EF4-FFF2-40B4-BE49-F238E27FC236}">
                  <a16:creationId xmlns:a16="http://schemas.microsoft.com/office/drawing/2014/main" id="{6658FBD9-97B2-4581-BE94-7D7942A27DA9}"/>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3" name="Rectangle: Rounded Corners 11">
              <a:extLst>
                <a:ext uri="{FF2B5EF4-FFF2-40B4-BE49-F238E27FC236}">
                  <a16:creationId xmlns:a16="http://schemas.microsoft.com/office/drawing/2014/main" id="{91E619C0-E071-4D7F-A8A5-C517E93C571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4" name="Freeform 64">
              <a:extLst>
                <a:ext uri="{FF2B5EF4-FFF2-40B4-BE49-F238E27FC236}">
                  <a16:creationId xmlns:a16="http://schemas.microsoft.com/office/drawing/2014/main" id="{6EC3B606-ECD0-46CD-828E-4FDE815AE15E}"/>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grpSp>
      <p:graphicFrame>
        <p:nvGraphicFramePr>
          <p:cNvPr id="15" name="Chart 14">
            <a:extLst>
              <a:ext uri="{FF2B5EF4-FFF2-40B4-BE49-F238E27FC236}">
                <a16:creationId xmlns:a16="http://schemas.microsoft.com/office/drawing/2014/main" id="{A466BA6F-D843-4082-9889-488562118770}"/>
              </a:ext>
            </a:extLst>
          </p:cNvPr>
          <p:cNvGraphicFramePr>
            <a:graphicFrameLocks/>
          </p:cNvGraphicFramePr>
          <p:nvPr>
            <p:extLst>
              <p:ext uri="{D42A27DB-BD31-4B8C-83A1-F6EECF244321}">
                <p14:modId xmlns:p14="http://schemas.microsoft.com/office/powerpoint/2010/main" val="751050523"/>
              </p:ext>
            </p:extLst>
          </p:nvPr>
        </p:nvGraphicFramePr>
        <p:xfrm>
          <a:off x="1058753" y="871647"/>
          <a:ext cx="7362927" cy="4170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27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…and by keeping the cost of financing low.</a:t>
            </a:r>
          </a:p>
        </p:txBody>
      </p:sp>
      <p:graphicFrame>
        <p:nvGraphicFramePr>
          <p:cNvPr id="35" name="Chart 34">
            <a:extLst>
              <a:ext uri="{FF2B5EF4-FFF2-40B4-BE49-F238E27FC236}">
                <a16:creationId xmlns:a16="http://schemas.microsoft.com/office/drawing/2014/main" id="{CA67C440-DA5C-4D13-A882-F03E01DCECF0}"/>
              </a:ext>
            </a:extLst>
          </p:cNvPr>
          <p:cNvGraphicFramePr>
            <a:graphicFrameLocks/>
          </p:cNvGraphicFramePr>
          <p:nvPr>
            <p:extLst>
              <p:ext uri="{D42A27DB-BD31-4B8C-83A1-F6EECF244321}">
                <p14:modId xmlns:p14="http://schemas.microsoft.com/office/powerpoint/2010/main" val="618279286"/>
              </p:ext>
            </p:extLst>
          </p:nvPr>
        </p:nvGraphicFramePr>
        <p:xfrm>
          <a:off x="1190039" y="1340376"/>
          <a:ext cx="3327369" cy="1562914"/>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a:extLst>
              <a:ext uri="{FF2B5EF4-FFF2-40B4-BE49-F238E27FC236}">
                <a16:creationId xmlns:a16="http://schemas.microsoft.com/office/drawing/2014/main" id="{2F4D7030-9023-4AB8-8342-BFCE76873C91}"/>
              </a:ext>
            </a:extLst>
          </p:cNvPr>
          <p:cNvSpPr/>
          <p:nvPr/>
        </p:nvSpPr>
        <p:spPr>
          <a:xfrm>
            <a:off x="1033571" y="1013989"/>
            <a:ext cx="2315437" cy="246221"/>
          </a:xfrm>
          <a:prstGeom prst="rect">
            <a:avLst/>
          </a:prstGeom>
        </p:spPr>
        <p:txBody>
          <a:bodyPr wrap="square">
            <a:spAutoFit/>
          </a:bodyPr>
          <a:lstStyle/>
          <a:p>
            <a:pPr algn="ctr">
              <a:defRPr sz="1200" b="1"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000" kern="1200" dirty="0">
                <a:solidFill>
                  <a:srgbClr val="034B64"/>
                </a:solidFill>
                <a:latin typeface="Century Gothic" panose="020B0502020202020204" pitchFamily="34" charset="0"/>
                <a:cs typeface="Segoe UI" panose="020B0502040204020203" pitchFamily="34" charset="0"/>
              </a:rPr>
              <a:t>Real interest rates (annual, in %)</a:t>
            </a:r>
          </a:p>
        </p:txBody>
      </p:sp>
      <p:cxnSp>
        <p:nvCxnSpPr>
          <p:cNvPr id="37" name="Straight Connector 36">
            <a:extLst>
              <a:ext uri="{FF2B5EF4-FFF2-40B4-BE49-F238E27FC236}">
                <a16:creationId xmlns:a16="http://schemas.microsoft.com/office/drawing/2014/main" id="{3F39E8A6-F03F-463E-A3DA-4DA2725BA20D}"/>
              </a:ext>
            </a:extLst>
          </p:cNvPr>
          <p:cNvCxnSpPr>
            <a:cxnSpLocks/>
          </p:cNvCxnSpPr>
          <p:nvPr/>
        </p:nvCxnSpPr>
        <p:spPr>
          <a:xfrm>
            <a:off x="1201517" y="1288629"/>
            <a:ext cx="3315891" cy="0"/>
          </a:xfrm>
          <a:prstGeom prst="line">
            <a:avLst/>
          </a:prstGeom>
          <a:ln w="95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5" name="Chart 84">
            <a:extLst>
              <a:ext uri="{FF2B5EF4-FFF2-40B4-BE49-F238E27FC236}">
                <a16:creationId xmlns:a16="http://schemas.microsoft.com/office/drawing/2014/main" id="{E654E648-360E-4E60-B366-C2929D970344}"/>
              </a:ext>
            </a:extLst>
          </p:cNvPr>
          <p:cNvGraphicFramePr>
            <a:graphicFrameLocks/>
          </p:cNvGraphicFramePr>
          <p:nvPr>
            <p:extLst>
              <p:ext uri="{D42A27DB-BD31-4B8C-83A1-F6EECF244321}">
                <p14:modId xmlns:p14="http://schemas.microsoft.com/office/powerpoint/2010/main" val="1001654697"/>
              </p:ext>
            </p:extLst>
          </p:nvPr>
        </p:nvGraphicFramePr>
        <p:xfrm>
          <a:off x="5051197" y="3487580"/>
          <a:ext cx="3315891" cy="1478494"/>
        </p:xfrm>
        <a:graphic>
          <a:graphicData uri="http://schemas.openxmlformats.org/drawingml/2006/chart">
            <c:chart xmlns:c="http://schemas.openxmlformats.org/drawingml/2006/chart" xmlns:r="http://schemas.openxmlformats.org/officeDocument/2006/relationships" r:id="rId4"/>
          </a:graphicData>
        </a:graphic>
      </p:graphicFrame>
      <p:grpSp>
        <p:nvGrpSpPr>
          <p:cNvPr id="80" name="Group 79">
            <a:extLst>
              <a:ext uri="{FF2B5EF4-FFF2-40B4-BE49-F238E27FC236}">
                <a16:creationId xmlns:a16="http://schemas.microsoft.com/office/drawing/2014/main" id="{93D3419A-0BCA-4728-8176-AC7620812AC7}"/>
              </a:ext>
            </a:extLst>
          </p:cNvPr>
          <p:cNvGrpSpPr/>
          <p:nvPr/>
        </p:nvGrpSpPr>
        <p:grpSpPr>
          <a:xfrm>
            <a:off x="1134418" y="3087470"/>
            <a:ext cx="3382990" cy="400110"/>
            <a:chOff x="1175733" y="847778"/>
            <a:chExt cx="3033012" cy="341602"/>
          </a:xfrm>
        </p:grpSpPr>
        <p:sp>
          <p:nvSpPr>
            <p:cNvPr id="83" name="Rectangle 82">
              <a:extLst>
                <a:ext uri="{FF2B5EF4-FFF2-40B4-BE49-F238E27FC236}">
                  <a16:creationId xmlns:a16="http://schemas.microsoft.com/office/drawing/2014/main" id="{465C9293-5A6B-409C-B4BC-E34210B4B167}"/>
                </a:ext>
              </a:extLst>
            </p:cNvPr>
            <p:cNvSpPr/>
            <p:nvPr/>
          </p:nvSpPr>
          <p:spPr>
            <a:xfrm>
              <a:off x="1175733" y="847778"/>
              <a:ext cx="2983144" cy="341593"/>
            </a:xfrm>
            <a:prstGeom prst="rect">
              <a:avLst/>
            </a:prstGeom>
          </p:spPr>
          <p:txBody>
            <a:bodyPr wrap="square">
              <a:spAutoFit/>
            </a:bodyPr>
            <a:lstStyle/>
            <a:p>
              <a:pPr>
                <a:defRPr sz="120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000" b="1" kern="1200" dirty="0">
                  <a:solidFill>
                    <a:srgbClr val="034B64"/>
                  </a:solidFill>
                  <a:latin typeface="Century Gothic" panose="020B0502020202020204" pitchFamily="34" charset="0"/>
                  <a:cs typeface="Segoe UI" panose="020B0502040204020203" pitchFamily="34" charset="0"/>
                </a:rPr>
                <a:t>Parallel-official exchange rate spread </a:t>
              </a:r>
            </a:p>
            <a:p>
              <a:pPr>
                <a:defRPr sz="1200" b="0"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000" i="1" kern="1200" dirty="0">
                  <a:solidFill>
                    <a:srgbClr val="034B64"/>
                  </a:solidFill>
                  <a:latin typeface="Century Gothic" panose="020B0502020202020204" pitchFamily="34" charset="0"/>
                  <a:cs typeface="Segoe UI" panose="020B0502040204020203" pitchFamily="34" charset="0"/>
                </a:rPr>
                <a:t>(in % of official exchange rate)</a:t>
              </a:r>
            </a:p>
          </p:txBody>
        </p:sp>
        <p:cxnSp>
          <p:nvCxnSpPr>
            <p:cNvPr id="84" name="Straight Connector 83">
              <a:extLst>
                <a:ext uri="{FF2B5EF4-FFF2-40B4-BE49-F238E27FC236}">
                  <a16:creationId xmlns:a16="http://schemas.microsoft.com/office/drawing/2014/main" id="{E178BD18-0E1B-4554-8114-B00035A263CC}"/>
                </a:ext>
              </a:extLst>
            </p:cNvPr>
            <p:cNvCxnSpPr>
              <a:cxnSpLocks/>
            </p:cNvCxnSpPr>
            <p:nvPr/>
          </p:nvCxnSpPr>
          <p:spPr>
            <a:xfrm>
              <a:off x="1235890" y="1189380"/>
              <a:ext cx="2972855" cy="0"/>
            </a:xfrm>
            <a:prstGeom prst="line">
              <a:avLst/>
            </a:prstGeom>
            <a:ln w="95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6" name="Chart 85">
            <a:extLst>
              <a:ext uri="{FF2B5EF4-FFF2-40B4-BE49-F238E27FC236}">
                <a16:creationId xmlns:a16="http://schemas.microsoft.com/office/drawing/2014/main" id="{D11E21C0-5A43-4B8F-A15D-0D76623BFC1F}"/>
              </a:ext>
            </a:extLst>
          </p:cNvPr>
          <p:cNvGraphicFramePr>
            <a:graphicFrameLocks/>
          </p:cNvGraphicFramePr>
          <p:nvPr>
            <p:extLst>
              <p:ext uri="{D42A27DB-BD31-4B8C-83A1-F6EECF244321}">
                <p14:modId xmlns:p14="http://schemas.microsoft.com/office/powerpoint/2010/main" val="3443173892"/>
              </p:ext>
            </p:extLst>
          </p:nvPr>
        </p:nvGraphicFramePr>
        <p:xfrm>
          <a:off x="1190040" y="3526156"/>
          <a:ext cx="3327368" cy="1439920"/>
        </p:xfrm>
        <a:graphic>
          <a:graphicData uri="http://schemas.openxmlformats.org/drawingml/2006/chart">
            <c:chart xmlns:c="http://schemas.openxmlformats.org/drawingml/2006/chart" xmlns:r="http://schemas.openxmlformats.org/officeDocument/2006/relationships" r:id="rId5"/>
          </a:graphicData>
        </a:graphic>
      </p:graphicFrame>
      <p:grpSp>
        <p:nvGrpSpPr>
          <p:cNvPr id="90" name="Group 89">
            <a:extLst>
              <a:ext uri="{FF2B5EF4-FFF2-40B4-BE49-F238E27FC236}">
                <a16:creationId xmlns:a16="http://schemas.microsoft.com/office/drawing/2014/main" id="{28973505-3F6F-4870-A5E1-D62647DAD566}"/>
              </a:ext>
            </a:extLst>
          </p:cNvPr>
          <p:cNvGrpSpPr/>
          <p:nvPr/>
        </p:nvGrpSpPr>
        <p:grpSpPr>
          <a:xfrm>
            <a:off x="4958554" y="3126444"/>
            <a:ext cx="3408534" cy="279582"/>
            <a:chOff x="1145276" y="938008"/>
            <a:chExt cx="3055915" cy="238698"/>
          </a:xfrm>
        </p:grpSpPr>
        <p:sp>
          <p:nvSpPr>
            <p:cNvPr id="93" name="Rectangle 92">
              <a:extLst>
                <a:ext uri="{FF2B5EF4-FFF2-40B4-BE49-F238E27FC236}">
                  <a16:creationId xmlns:a16="http://schemas.microsoft.com/office/drawing/2014/main" id="{56EEA0C5-876D-47D4-AD72-E98F31449EDA}"/>
                </a:ext>
              </a:extLst>
            </p:cNvPr>
            <p:cNvSpPr/>
            <p:nvPr/>
          </p:nvSpPr>
          <p:spPr>
            <a:xfrm>
              <a:off x="1145276" y="938008"/>
              <a:ext cx="1977938" cy="210217"/>
            </a:xfrm>
            <a:prstGeom prst="rect">
              <a:avLst/>
            </a:prstGeom>
          </p:spPr>
          <p:txBody>
            <a:bodyPr wrap="square">
              <a:spAutoFit/>
            </a:bodyPr>
            <a:lstStyle/>
            <a:p>
              <a:pPr algn="ctr">
                <a:defRPr sz="1200" b="1" i="0" u="none" strike="noStrike" kern="1200" spc="0" baseline="0">
                  <a:solidFill>
                    <a:srgbClr val="000000">
                      <a:lumMod val="65000"/>
                      <a:lumOff val="35000"/>
                    </a:srgbClr>
                  </a:solidFill>
                  <a:latin typeface="Segoe UI" panose="020B0502040204020203" pitchFamily="34" charset="0"/>
                  <a:ea typeface="+mn-ea"/>
                  <a:cs typeface="Segoe UI" panose="020B0502040204020203" pitchFamily="34" charset="0"/>
                </a:defRPr>
              </a:pPr>
              <a:r>
                <a:rPr lang="en-US" sz="1000" b="1" kern="1200" dirty="0">
                  <a:solidFill>
                    <a:srgbClr val="034B64"/>
                  </a:solidFill>
                  <a:latin typeface="Segoe UI" panose="020B0502040204020203" pitchFamily="34" charset="0"/>
                  <a:cs typeface="Segoe UI" panose="020B0502040204020203" pitchFamily="34" charset="0"/>
                </a:rPr>
                <a:t>Real exchange rate appreciation</a:t>
              </a:r>
            </a:p>
          </p:txBody>
        </p:sp>
        <p:cxnSp>
          <p:nvCxnSpPr>
            <p:cNvPr id="94" name="Straight Connector 93">
              <a:extLst>
                <a:ext uri="{FF2B5EF4-FFF2-40B4-BE49-F238E27FC236}">
                  <a16:creationId xmlns:a16="http://schemas.microsoft.com/office/drawing/2014/main" id="{A99FD60B-924B-4C7B-BE91-FB8855E55582}"/>
                </a:ext>
              </a:extLst>
            </p:cNvPr>
            <p:cNvCxnSpPr>
              <a:cxnSpLocks/>
            </p:cNvCxnSpPr>
            <p:nvPr/>
          </p:nvCxnSpPr>
          <p:spPr>
            <a:xfrm>
              <a:off x="1228336" y="1176706"/>
              <a:ext cx="2972855" cy="0"/>
            </a:xfrm>
            <a:prstGeom prst="line">
              <a:avLst/>
            </a:prstGeom>
            <a:ln w="95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5F0DC975-BE4B-4D1F-A486-E2A28F8397D7}"/>
              </a:ext>
            </a:extLst>
          </p:cNvPr>
          <p:cNvGrpSpPr/>
          <p:nvPr/>
        </p:nvGrpSpPr>
        <p:grpSpPr>
          <a:xfrm>
            <a:off x="5114808" y="1250666"/>
            <a:ext cx="3166423" cy="1692048"/>
            <a:chOff x="5114808" y="1272242"/>
            <a:chExt cx="3166423" cy="1692048"/>
          </a:xfrm>
        </p:grpSpPr>
        <p:sp>
          <p:nvSpPr>
            <p:cNvPr id="98" name="Rounded Rectangle 30">
              <a:extLst>
                <a:ext uri="{FF2B5EF4-FFF2-40B4-BE49-F238E27FC236}">
                  <a16:creationId xmlns:a16="http://schemas.microsoft.com/office/drawing/2014/main" id="{52A2EACA-EB91-4580-89BC-EA43DA52E7A3}"/>
                </a:ext>
              </a:extLst>
            </p:cNvPr>
            <p:cNvSpPr/>
            <p:nvPr/>
          </p:nvSpPr>
          <p:spPr>
            <a:xfrm>
              <a:off x="5119085" y="1340377"/>
              <a:ext cx="3157524" cy="156291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a:extLst>
                <a:ext uri="{FF2B5EF4-FFF2-40B4-BE49-F238E27FC236}">
                  <a16:creationId xmlns:a16="http://schemas.microsoft.com/office/drawing/2014/main" id="{BB6FDDC3-9F05-410A-9610-C0DB5DB4056D}"/>
                </a:ext>
              </a:extLst>
            </p:cNvPr>
            <p:cNvSpPr/>
            <p:nvPr/>
          </p:nvSpPr>
          <p:spPr>
            <a:xfrm>
              <a:off x="5312088" y="1454161"/>
              <a:ext cx="2844086" cy="1292662"/>
            </a:xfrm>
            <a:prstGeom prst="rect">
              <a:avLst/>
            </a:prstGeom>
          </p:spPr>
          <p:txBody>
            <a:bodyPr wrap="square">
              <a:spAutoFit/>
            </a:bodyPr>
            <a:lstStyle/>
            <a:p>
              <a:r>
                <a:rPr lang="en-US" sz="1300" b="1" dirty="0">
                  <a:solidFill>
                    <a:schemeClr val="accent4">
                      <a:lumMod val="75000"/>
                    </a:schemeClr>
                  </a:solidFill>
                  <a:latin typeface="Century Gothic" panose="020B0502020202020204" pitchFamily="34" charset="0"/>
                  <a:cs typeface="Segoe UI" panose="020B0502040204020203" pitchFamily="34" charset="0"/>
                </a:rPr>
                <a:t>While negative real interest rates kept the cost of domestic financing low, overvalued exchange rate facilitated cheap imports for public sector projects.</a:t>
              </a:r>
            </a:p>
          </p:txBody>
        </p:sp>
        <p:cxnSp>
          <p:nvCxnSpPr>
            <p:cNvPr id="99" name="Straight Arrow Connector 98">
              <a:extLst>
                <a:ext uri="{FF2B5EF4-FFF2-40B4-BE49-F238E27FC236}">
                  <a16:creationId xmlns:a16="http://schemas.microsoft.com/office/drawing/2014/main" id="{56465BDE-BE6E-4BA9-83E3-AECE46AD5AA7}"/>
                </a:ext>
              </a:extLst>
            </p:cNvPr>
            <p:cNvCxnSpPr>
              <a:cxnSpLocks/>
            </p:cNvCxnSpPr>
            <p:nvPr/>
          </p:nvCxnSpPr>
          <p:spPr>
            <a:xfrm flipV="1">
              <a:off x="5114808" y="1272242"/>
              <a:ext cx="0" cy="1692048"/>
            </a:xfrm>
            <a:prstGeom prst="straightConnector1">
              <a:avLst/>
            </a:prstGeom>
            <a:ln w="6350">
              <a:solidFill>
                <a:schemeClr val="accent4"/>
              </a:solidFill>
              <a:prstDash val="sysDash"/>
              <a:headEnd type="diamond" w="med" len="med"/>
              <a:tailEnd type="diamond"/>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071305B-35E5-4B9E-ADE9-38271422548D}"/>
                </a:ext>
              </a:extLst>
            </p:cNvPr>
            <p:cNvCxnSpPr>
              <a:cxnSpLocks/>
            </p:cNvCxnSpPr>
            <p:nvPr/>
          </p:nvCxnSpPr>
          <p:spPr>
            <a:xfrm flipV="1">
              <a:off x="8281231" y="1272242"/>
              <a:ext cx="0" cy="1692048"/>
            </a:xfrm>
            <a:prstGeom prst="straightConnector1">
              <a:avLst/>
            </a:prstGeom>
            <a:ln w="6350">
              <a:solidFill>
                <a:schemeClr val="accent4"/>
              </a:solidFill>
              <a:prstDash val="sysDash"/>
              <a:headEnd type="diamond" w="med" len="med"/>
              <a:tailEnd type="diamond"/>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7</a:t>
            </a:r>
          </a:p>
        </p:txBody>
      </p:sp>
      <p:grpSp>
        <p:nvGrpSpPr>
          <p:cNvPr id="23" name="Group 22">
            <a:extLst>
              <a:ext uri="{FF2B5EF4-FFF2-40B4-BE49-F238E27FC236}">
                <a16:creationId xmlns:a16="http://schemas.microsoft.com/office/drawing/2014/main" id="{7AA98789-63F9-4D72-BFDA-90FB4A8F8CF2}"/>
              </a:ext>
            </a:extLst>
          </p:cNvPr>
          <p:cNvGrpSpPr/>
          <p:nvPr/>
        </p:nvGrpSpPr>
        <p:grpSpPr>
          <a:xfrm>
            <a:off x="8563755" y="318903"/>
            <a:ext cx="420428" cy="366088"/>
            <a:chOff x="8563755" y="318903"/>
            <a:chExt cx="420428" cy="366088"/>
          </a:xfrm>
        </p:grpSpPr>
        <p:sp>
          <p:nvSpPr>
            <p:cNvPr id="24" name="Rectangle: Rounded Corners 10">
              <a:extLst>
                <a:ext uri="{FF2B5EF4-FFF2-40B4-BE49-F238E27FC236}">
                  <a16:creationId xmlns:a16="http://schemas.microsoft.com/office/drawing/2014/main" id="{7C7EBE89-3259-442C-98AA-8AF11898C03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Rectangle: Rounded Corners 11">
              <a:extLst>
                <a:ext uri="{FF2B5EF4-FFF2-40B4-BE49-F238E27FC236}">
                  <a16:creationId xmlns:a16="http://schemas.microsoft.com/office/drawing/2014/main" id="{CF9829F4-E587-4863-840D-9CBA7F436C4E}"/>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6" name="Freeform 64">
              <a:extLst>
                <a:ext uri="{FF2B5EF4-FFF2-40B4-BE49-F238E27FC236}">
                  <a16:creationId xmlns:a16="http://schemas.microsoft.com/office/drawing/2014/main" id="{A3F2A3E3-161F-4C96-B280-1DA070B1CD8D}"/>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1290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5071574" y="2486814"/>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5284011" y="1039177"/>
            <a:ext cx="16995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028037" y="2264109"/>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066041" y="2302111"/>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5284011" y="2302541"/>
            <a:ext cx="3113353" cy="523220"/>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Gaps and headwinds against the </a:t>
            </a:r>
          </a:p>
          <a:p>
            <a:pPr defTabSz="685800">
              <a:buClrTx/>
              <a:defRPr/>
            </a:pPr>
            <a:r>
              <a:rPr lang="en-GB" b="1" kern="1200" dirty="0">
                <a:solidFill>
                  <a:srgbClr val="306E78"/>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1035110" y="2333318"/>
            <a:ext cx="1587264" cy="461665"/>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5284011" y="1710366"/>
            <a:ext cx="298992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5284010" y="2994852"/>
            <a:ext cx="3318537"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An economic reform agenda for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5262085" y="3738119"/>
            <a:ext cx="2840842"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5284010" y="4350825"/>
            <a:ext cx="350128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5284011" y="476065"/>
            <a:ext cx="10054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Rationale</a:t>
            </a:r>
          </a:p>
        </p:txBody>
      </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9608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While closing the education and health gap with lower middle income economies…</a:t>
            </a:r>
          </a:p>
        </p:txBody>
      </p:sp>
      <p:sp>
        <p:nvSpPr>
          <p:cNvPr id="46" name="Rectangle: Rounded Corners 11">
            <a:extLst>
              <a:ext uri="{FF2B5EF4-FFF2-40B4-BE49-F238E27FC236}">
                <a16:creationId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8</a:t>
            </a:r>
          </a:p>
        </p:txBody>
      </p:sp>
      <p:grpSp>
        <p:nvGrpSpPr>
          <p:cNvPr id="3" name="Group 2">
            <a:extLst>
              <a:ext uri="{FF2B5EF4-FFF2-40B4-BE49-F238E27FC236}">
                <a16:creationId xmlns:a16="http://schemas.microsoft.com/office/drawing/2014/main" id="{A045348B-843A-42B5-9A8B-6173A4FDDD45}"/>
              </a:ext>
            </a:extLst>
          </p:cNvPr>
          <p:cNvGrpSpPr/>
          <p:nvPr/>
        </p:nvGrpSpPr>
        <p:grpSpPr>
          <a:xfrm>
            <a:off x="4804742" y="1423716"/>
            <a:ext cx="3388898" cy="2846439"/>
            <a:chOff x="4713253" y="2056885"/>
            <a:chExt cx="3388898" cy="2111786"/>
          </a:xfrm>
        </p:grpSpPr>
        <p:sp>
          <p:nvSpPr>
            <p:cNvPr id="151" name="Rounded Rectangle 31">
              <a:extLst>
                <a:ext uri="{FF2B5EF4-FFF2-40B4-BE49-F238E27FC236}">
                  <a16:creationId xmlns:a16="http://schemas.microsoft.com/office/drawing/2014/main" id="{0061E202-C55E-49CC-B054-4A5F400DBDC2}"/>
                </a:ext>
              </a:extLst>
            </p:cNvPr>
            <p:cNvSpPr/>
            <p:nvPr/>
          </p:nvSpPr>
          <p:spPr>
            <a:xfrm>
              <a:off x="4717128" y="2059914"/>
              <a:ext cx="197290" cy="173326"/>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noFill/>
            <a:ln w="63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25">
              <a:extLst>
                <a:ext uri="{FF2B5EF4-FFF2-40B4-BE49-F238E27FC236}">
                  <a16:creationId xmlns:a16="http://schemas.microsoft.com/office/drawing/2014/main" id="{BB2BC76A-775B-4B66-A5B2-93071326411F}"/>
                </a:ext>
              </a:extLst>
            </p:cNvPr>
            <p:cNvGrpSpPr/>
            <p:nvPr/>
          </p:nvGrpSpPr>
          <p:grpSpPr>
            <a:xfrm>
              <a:off x="4713253" y="2056885"/>
              <a:ext cx="3388898" cy="2111786"/>
              <a:chOff x="4118151" y="1338044"/>
              <a:chExt cx="3480738" cy="2111786"/>
            </a:xfrm>
          </p:grpSpPr>
          <p:graphicFrame>
            <p:nvGraphicFramePr>
              <p:cNvPr id="149" name="Chart 148">
                <a:extLst>
                  <a:ext uri="{FF2B5EF4-FFF2-40B4-BE49-F238E27FC236}">
                    <a16:creationId xmlns:a16="http://schemas.microsoft.com/office/drawing/2014/main" id="{95BF853A-3EF1-43CC-AC39-99F5ECB8C6F2}"/>
                  </a:ext>
                </a:extLst>
              </p:cNvPr>
              <p:cNvGraphicFramePr>
                <a:graphicFrameLocks/>
              </p:cNvGraphicFramePr>
              <p:nvPr>
                <p:extLst>
                  <p:ext uri="{D42A27DB-BD31-4B8C-83A1-F6EECF244321}">
                    <p14:modId xmlns:p14="http://schemas.microsoft.com/office/powerpoint/2010/main" val="1419344774"/>
                  </p:ext>
                </p:extLst>
              </p:nvPr>
            </p:nvGraphicFramePr>
            <p:xfrm>
              <a:off x="4118151" y="1626425"/>
              <a:ext cx="3480738" cy="1823405"/>
            </p:xfrm>
            <a:graphic>
              <a:graphicData uri="http://schemas.openxmlformats.org/drawingml/2006/chart">
                <c:chart xmlns:c="http://schemas.openxmlformats.org/drawingml/2006/chart" xmlns:r="http://schemas.openxmlformats.org/officeDocument/2006/relationships" r:id="rId3"/>
              </a:graphicData>
            </a:graphic>
          </p:graphicFrame>
          <p:cxnSp>
            <p:nvCxnSpPr>
              <p:cNvPr id="153" name="Straight Connector 152">
                <a:extLst>
                  <a:ext uri="{FF2B5EF4-FFF2-40B4-BE49-F238E27FC236}">
                    <a16:creationId xmlns:a16="http://schemas.microsoft.com/office/drawing/2014/main" id="{1180BBFC-DB2C-4041-AA96-353B8CA46E28}"/>
                  </a:ext>
                </a:extLst>
              </p:cNvPr>
              <p:cNvCxnSpPr>
                <a:cxnSpLocks/>
              </p:cNvCxnSpPr>
              <p:nvPr/>
            </p:nvCxnSpPr>
            <p:spPr>
              <a:xfrm>
                <a:off x="4123165" y="1574800"/>
                <a:ext cx="3475723" cy="0"/>
              </a:xfrm>
              <a:prstGeom prst="line">
                <a:avLst/>
              </a:prstGeom>
              <a:ln w="63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772323F-27AC-4A3C-9437-3CF971537B8D}"/>
                  </a:ext>
                </a:extLst>
              </p:cNvPr>
              <p:cNvSpPr txBox="1"/>
              <p:nvPr/>
            </p:nvSpPr>
            <p:spPr>
              <a:xfrm>
                <a:off x="4331873" y="1338044"/>
                <a:ext cx="1933256" cy="205507"/>
              </a:xfrm>
              <a:prstGeom prst="rect">
                <a:avLst/>
              </a:prstGeom>
              <a:noFill/>
            </p:spPr>
            <p:txBody>
              <a:bodyPr wrap="none" rtlCol="0">
                <a:spAutoFit/>
              </a:bodyPr>
              <a:lstStyle/>
              <a:p>
                <a:r>
                  <a:rPr lang="en-GB" sz="1200" b="1" dirty="0">
                    <a:solidFill>
                      <a:srgbClr val="034B64"/>
                    </a:solidFill>
                    <a:latin typeface="Century Gothic" panose="020B0502020202020204" pitchFamily="34" charset="0"/>
                  </a:rPr>
                  <a:t>Health outcomes, 2017</a:t>
                </a:r>
              </a:p>
            </p:txBody>
          </p:sp>
        </p:grpSp>
      </p:grpSp>
      <p:grpSp>
        <p:nvGrpSpPr>
          <p:cNvPr id="4" name="Group 3">
            <a:extLst>
              <a:ext uri="{FF2B5EF4-FFF2-40B4-BE49-F238E27FC236}">
                <a16:creationId xmlns:a16="http://schemas.microsoft.com/office/drawing/2014/main" id="{D6121E9C-D1A1-40EA-819E-B54DDC6CD612}"/>
              </a:ext>
            </a:extLst>
          </p:cNvPr>
          <p:cNvGrpSpPr/>
          <p:nvPr/>
        </p:nvGrpSpPr>
        <p:grpSpPr>
          <a:xfrm>
            <a:off x="1089943" y="1366014"/>
            <a:ext cx="3244434" cy="2850592"/>
            <a:chOff x="1094826" y="1419560"/>
            <a:chExt cx="3244434" cy="2850592"/>
          </a:xfrm>
        </p:grpSpPr>
        <p:graphicFrame>
          <p:nvGraphicFramePr>
            <p:cNvPr id="78" name="Chart 77">
              <a:extLst>
                <a:ext uri="{FF2B5EF4-FFF2-40B4-BE49-F238E27FC236}">
                  <a16:creationId xmlns:a16="http://schemas.microsoft.com/office/drawing/2014/main" id="{81697B37-4EE8-4997-AFA5-7742A6F7F730}"/>
                </a:ext>
              </a:extLst>
            </p:cNvPr>
            <p:cNvGraphicFramePr>
              <a:graphicFrameLocks/>
            </p:cNvGraphicFramePr>
            <p:nvPr>
              <p:extLst>
                <p:ext uri="{D42A27DB-BD31-4B8C-83A1-F6EECF244321}">
                  <p14:modId xmlns:p14="http://schemas.microsoft.com/office/powerpoint/2010/main" val="189914106"/>
                </p:ext>
              </p:extLst>
            </p:nvPr>
          </p:nvGraphicFramePr>
          <p:xfrm>
            <a:off x="1094826" y="1812415"/>
            <a:ext cx="3244434" cy="2457737"/>
          </p:xfrm>
          <a:graphic>
            <a:graphicData uri="http://schemas.openxmlformats.org/drawingml/2006/chart">
              <c:chart xmlns:c="http://schemas.openxmlformats.org/drawingml/2006/chart" xmlns:r="http://schemas.openxmlformats.org/officeDocument/2006/relationships" r:id="rId4"/>
            </a:graphicData>
          </a:graphic>
        </p:graphicFrame>
        <p:cxnSp>
          <p:nvCxnSpPr>
            <p:cNvPr id="37" name="Straight Connector 36">
              <a:extLst>
                <a:ext uri="{FF2B5EF4-FFF2-40B4-BE49-F238E27FC236}">
                  <a16:creationId xmlns:a16="http://schemas.microsoft.com/office/drawing/2014/main" id="{3F39E8A6-F03F-463E-A3DA-4DA2725BA20D}"/>
                </a:ext>
              </a:extLst>
            </p:cNvPr>
            <p:cNvCxnSpPr>
              <a:cxnSpLocks/>
            </p:cNvCxnSpPr>
            <p:nvPr/>
          </p:nvCxnSpPr>
          <p:spPr>
            <a:xfrm>
              <a:off x="1094827" y="1746926"/>
              <a:ext cx="3244433" cy="0"/>
            </a:xfrm>
            <a:prstGeom prst="line">
              <a:avLst/>
            </a:prstGeom>
            <a:ln w="635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5D3206C-DE1A-4F8D-B782-7729307F2861}"/>
                </a:ext>
              </a:extLst>
            </p:cNvPr>
            <p:cNvGrpSpPr/>
            <p:nvPr/>
          </p:nvGrpSpPr>
          <p:grpSpPr>
            <a:xfrm>
              <a:off x="1108074" y="1463634"/>
              <a:ext cx="220157" cy="211564"/>
              <a:chOff x="3024188" y="2518190"/>
              <a:chExt cx="4329113" cy="5203825"/>
            </a:xfrm>
            <a:solidFill>
              <a:srgbClr val="034B64"/>
            </a:solidFill>
          </p:grpSpPr>
          <p:sp>
            <p:nvSpPr>
              <p:cNvPr id="81" name="Freeform 55">
                <a:extLst>
                  <a:ext uri="{FF2B5EF4-FFF2-40B4-BE49-F238E27FC236}">
                    <a16:creationId xmlns:a16="http://schemas.microsoft.com/office/drawing/2014/main" id="{F2EC7336-8BDD-4C43-9CB1-695D91FA2DB6}"/>
                  </a:ext>
                </a:extLst>
              </p:cNvPr>
              <p:cNvSpPr>
                <a:spLocks noEditPoints="1"/>
              </p:cNvSpPr>
              <p:nvPr/>
            </p:nvSpPr>
            <p:spPr bwMode="auto">
              <a:xfrm>
                <a:off x="3024188" y="2518190"/>
                <a:ext cx="4329113" cy="5203825"/>
              </a:xfrm>
              <a:custGeom>
                <a:avLst/>
                <a:gdLst>
                  <a:gd name="T0" fmla="*/ 439 w 5454"/>
                  <a:gd name="T1" fmla="*/ 1146 h 6556"/>
                  <a:gd name="T2" fmla="*/ 393 w 5454"/>
                  <a:gd name="T3" fmla="*/ 1178 h 6556"/>
                  <a:gd name="T4" fmla="*/ 375 w 5454"/>
                  <a:gd name="T5" fmla="*/ 1234 h 6556"/>
                  <a:gd name="T6" fmla="*/ 379 w 5454"/>
                  <a:gd name="T7" fmla="*/ 6118 h 6556"/>
                  <a:gd name="T8" fmla="*/ 413 w 5454"/>
                  <a:gd name="T9" fmla="*/ 6163 h 6556"/>
                  <a:gd name="T10" fmla="*/ 469 w 5454"/>
                  <a:gd name="T11" fmla="*/ 6181 h 6556"/>
                  <a:gd name="T12" fmla="*/ 4121 w 5454"/>
                  <a:gd name="T13" fmla="*/ 6177 h 6556"/>
                  <a:gd name="T14" fmla="*/ 4167 w 5454"/>
                  <a:gd name="T15" fmla="*/ 6143 h 6556"/>
                  <a:gd name="T16" fmla="*/ 4185 w 5454"/>
                  <a:gd name="T17" fmla="*/ 6088 h 6556"/>
                  <a:gd name="T18" fmla="*/ 1363 w 5454"/>
                  <a:gd name="T19" fmla="*/ 5791 h 6556"/>
                  <a:gd name="T20" fmla="*/ 1215 w 5454"/>
                  <a:gd name="T21" fmla="*/ 5767 h 6556"/>
                  <a:gd name="T22" fmla="*/ 1085 w 5454"/>
                  <a:gd name="T23" fmla="*/ 5699 h 6556"/>
                  <a:gd name="T24" fmla="*/ 983 w 5454"/>
                  <a:gd name="T25" fmla="*/ 5597 h 6556"/>
                  <a:gd name="T26" fmla="*/ 918 w 5454"/>
                  <a:gd name="T27" fmla="*/ 5470 h 6556"/>
                  <a:gd name="T28" fmla="*/ 894 w 5454"/>
                  <a:gd name="T29" fmla="*/ 5322 h 6556"/>
                  <a:gd name="T30" fmla="*/ 469 w 5454"/>
                  <a:gd name="T31" fmla="*/ 1140 h 6556"/>
                  <a:gd name="T32" fmla="*/ 1333 w 5454"/>
                  <a:gd name="T33" fmla="*/ 379 h 6556"/>
                  <a:gd name="T34" fmla="*/ 1287 w 5454"/>
                  <a:gd name="T35" fmla="*/ 413 h 6556"/>
                  <a:gd name="T36" fmla="*/ 1269 w 5454"/>
                  <a:gd name="T37" fmla="*/ 468 h 6556"/>
                  <a:gd name="T38" fmla="*/ 1273 w 5454"/>
                  <a:gd name="T39" fmla="*/ 5352 h 6556"/>
                  <a:gd name="T40" fmla="*/ 1307 w 5454"/>
                  <a:gd name="T41" fmla="*/ 5398 h 6556"/>
                  <a:gd name="T42" fmla="*/ 1363 w 5454"/>
                  <a:gd name="T43" fmla="*/ 5416 h 6556"/>
                  <a:gd name="T44" fmla="*/ 5015 w 5454"/>
                  <a:gd name="T45" fmla="*/ 5412 h 6556"/>
                  <a:gd name="T46" fmla="*/ 5061 w 5454"/>
                  <a:gd name="T47" fmla="*/ 5378 h 6556"/>
                  <a:gd name="T48" fmla="*/ 5079 w 5454"/>
                  <a:gd name="T49" fmla="*/ 5322 h 6556"/>
                  <a:gd name="T50" fmla="*/ 5075 w 5454"/>
                  <a:gd name="T51" fmla="*/ 439 h 6556"/>
                  <a:gd name="T52" fmla="*/ 5041 w 5454"/>
                  <a:gd name="T53" fmla="*/ 393 h 6556"/>
                  <a:gd name="T54" fmla="*/ 4985 w 5454"/>
                  <a:gd name="T55" fmla="*/ 375 h 6556"/>
                  <a:gd name="T56" fmla="*/ 1363 w 5454"/>
                  <a:gd name="T57" fmla="*/ 0 h 6556"/>
                  <a:gd name="T58" fmla="*/ 5061 w 5454"/>
                  <a:gd name="T59" fmla="*/ 6 h 6556"/>
                  <a:gd name="T60" fmla="*/ 5201 w 5454"/>
                  <a:gd name="T61" fmla="*/ 52 h 6556"/>
                  <a:gd name="T62" fmla="*/ 5316 w 5454"/>
                  <a:gd name="T63" fmla="*/ 138 h 6556"/>
                  <a:gd name="T64" fmla="*/ 5402 w 5454"/>
                  <a:gd name="T65" fmla="*/ 253 h 6556"/>
                  <a:gd name="T66" fmla="*/ 5448 w 5454"/>
                  <a:gd name="T67" fmla="*/ 393 h 6556"/>
                  <a:gd name="T68" fmla="*/ 5454 w 5454"/>
                  <a:gd name="T69" fmla="*/ 5322 h 6556"/>
                  <a:gd name="T70" fmla="*/ 5430 w 5454"/>
                  <a:gd name="T71" fmla="*/ 5470 h 6556"/>
                  <a:gd name="T72" fmla="*/ 5362 w 5454"/>
                  <a:gd name="T73" fmla="*/ 5597 h 6556"/>
                  <a:gd name="T74" fmla="*/ 5263 w 5454"/>
                  <a:gd name="T75" fmla="*/ 5699 h 6556"/>
                  <a:gd name="T76" fmla="*/ 5133 w 5454"/>
                  <a:gd name="T77" fmla="*/ 5767 h 6556"/>
                  <a:gd name="T78" fmla="*/ 4985 w 5454"/>
                  <a:gd name="T79" fmla="*/ 5791 h 6556"/>
                  <a:gd name="T80" fmla="*/ 4560 w 5454"/>
                  <a:gd name="T81" fmla="*/ 6088 h 6556"/>
                  <a:gd name="T82" fmla="*/ 4536 w 5454"/>
                  <a:gd name="T83" fmla="*/ 6235 h 6556"/>
                  <a:gd name="T84" fmla="*/ 4469 w 5454"/>
                  <a:gd name="T85" fmla="*/ 6365 h 6556"/>
                  <a:gd name="T86" fmla="*/ 4369 w 5454"/>
                  <a:gd name="T87" fmla="*/ 6466 h 6556"/>
                  <a:gd name="T88" fmla="*/ 4239 w 5454"/>
                  <a:gd name="T89" fmla="*/ 6532 h 6556"/>
                  <a:gd name="T90" fmla="*/ 4092 w 5454"/>
                  <a:gd name="T91" fmla="*/ 6556 h 6556"/>
                  <a:gd name="T92" fmla="*/ 393 w 5454"/>
                  <a:gd name="T93" fmla="*/ 6550 h 6556"/>
                  <a:gd name="T94" fmla="*/ 253 w 5454"/>
                  <a:gd name="T95" fmla="*/ 6504 h 6556"/>
                  <a:gd name="T96" fmla="*/ 138 w 5454"/>
                  <a:gd name="T97" fmla="*/ 6419 h 6556"/>
                  <a:gd name="T98" fmla="*/ 52 w 5454"/>
                  <a:gd name="T99" fmla="*/ 6303 h 6556"/>
                  <a:gd name="T100" fmla="*/ 6 w 5454"/>
                  <a:gd name="T101" fmla="*/ 6163 h 6556"/>
                  <a:gd name="T102" fmla="*/ 0 w 5454"/>
                  <a:gd name="T103" fmla="*/ 1234 h 6556"/>
                  <a:gd name="T104" fmla="*/ 24 w 5454"/>
                  <a:gd name="T105" fmla="*/ 1086 h 6556"/>
                  <a:gd name="T106" fmla="*/ 90 w 5454"/>
                  <a:gd name="T107" fmla="*/ 959 h 6556"/>
                  <a:gd name="T108" fmla="*/ 192 w 5454"/>
                  <a:gd name="T109" fmla="*/ 857 h 6556"/>
                  <a:gd name="T110" fmla="*/ 321 w 5454"/>
                  <a:gd name="T111" fmla="*/ 791 h 6556"/>
                  <a:gd name="T112" fmla="*/ 469 w 5454"/>
                  <a:gd name="T113" fmla="*/ 767 h 6556"/>
                  <a:gd name="T114" fmla="*/ 894 w 5454"/>
                  <a:gd name="T115" fmla="*/ 468 h 6556"/>
                  <a:gd name="T116" fmla="*/ 918 w 5454"/>
                  <a:gd name="T117" fmla="*/ 321 h 6556"/>
                  <a:gd name="T118" fmla="*/ 983 w 5454"/>
                  <a:gd name="T119" fmla="*/ 191 h 6556"/>
                  <a:gd name="T120" fmla="*/ 1085 w 5454"/>
                  <a:gd name="T121" fmla="*/ 92 h 6556"/>
                  <a:gd name="T122" fmla="*/ 1215 w 5454"/>
                  <a:gd name="T123" fmla="*/ 24 h 6556"/>
                  <a:gd name="T124" fmla="*/ 1363 w 5454"/>
                  <a:gd name="T125"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54" h="6556">
                    <a:moveTo>
                      <a:pt x="469" y="1140"/>
                    </a:moveTo>
                    <a:lnTo>
                      <a:pt x="439" y="1146"/>
                    </a:lnTo>
                    <a:lnTo>
                      <a:pt x="413" y="1158"/>
                    </a:lnTo>
                    <a:lnTo>
                      <a:pt x="393" y="1178"/>
                    </a:lnTo>
                    <a:lnTo>
                      <a:pt x="379" y="1204"/>
                    </a:lnTo>
                    <a:lnTo>
                      <a:pt x="375" y="1234"/>
                    </a:lnTo>
                    <a:lnTo>
                      <a:pt x="375" y="6088"/>
                    </a:lnTo>
                    <a:lnTo>
                      <a:pt x="379" y="6118"/>
                    </a:lnTo>
                    <a:lnTo>
                      <a:pt x="393" y="6143"/>
                    </a:lnTo>
                    <a:lnTo>
                      <a:pt x="413" y="6163"/>
                    </a:lnTo>
                    <a:lnTo>
                      <a:pt x="439" y="6177"/>
                    </a:lnTo>
                    <a:lnTo>
                      <a:pt x="469" y="6181"/>
                    </a:lnTo>
                    <a:lnTo>
                      <a:pt x="4092" y="6181"/>
                    </a:lnTo>
                    <a:lnTo>
                      <a:pt x="4121" y="6177"/>
                    </a:lnTo>
                    <a:lnTo>
                      <a:pt x="4147" y="6163"/>
                    </a:lnTo>
                    <a:lnTo>
                      <a:pt x="4167" y="6143"/>
                    </a:lnTo>
                    <a:lnTo>
                      <a:pt x="4181" y="6118"/>
                    </a:lnTo>
                    <a:lnTo>
                      <a:pt x="4185" y="6088"/>
                    </a:lnTo>
                    <a:lnTo>
                      <a:pt x="4185" y="5791"/>
                    </a:lnTo>
                    <a:lnTo>
                      <a:pt x="1363" y="5791"/>
                    </a:lnTo>
                    <a:lnTo>
                      <a:pt x="1287" y="5785"/>
                    </a:lnTo>
                    <a:lnTo>
                      <a:pt x="1215" y="5767"/>
                    </a:lnTo>
                    <a:lnTo>
                      <a:pt x="1147" y="5737"/>
                    </a:lnTo>
                    <a:lnTo>
                      <a:pt x="1085" y="5699"/>
                    </a:lnTo>
                    <a:lnTo>
                      <a:pt x="1031" y="5653"/>
                    </a:lnTo>
                    <a:lnTo>
                      <a:pt x="983" y="5597"/>
                    </a:lnTo>
                    <a:lnTo>
                      <a:pt x="946" y="5537"/>
                    </a:lnTo>
                    <a:lnTo>
                      <a:pt x="918" y="5470"/>
                    </a:lnTo>
                    <a:lnTo>
                      <a:pt x="900" y="5398"/>
                    </a:lnTo>
                    <a:lnTo>
                      <a:pt x="894" y="5322"/>
                    </a:lnTo>
                    <a:lnTo>
                      <a:pt x="894" y="1140"/>
                    </a:lnTo>
                    <a:lnTo>
                      <a:pt x="469" y="1140"/>
                    </a:lnTo>
                    <a:close/>
                    <a:moveTo>
                      <a:pt x="1363" y="375"/>
                    </a:moveTo>
                    <a:lnTo>
                      <a:pt x="1333" y="379"/>
                    </a:lnTo>
                    <a:lnTo>
                      <a:pt x="1307" y="393"/>
                    </a:lnTo>
                    <a:lnTo>
                      <a:pt x="1287" y="413"/>
                    </a:lnTo>
                    <a:lnTo>
                      <a:pt x="1273" y="439"/>
                    </a:lnTo>
                    <a:lnTo>
                      <a:pt x="1269" y="468"/>
                    </a:lnTo>
                    <a:lnTo>
                      <a:pt x="1269" y="5322"/>
                    </a:lnTo>
                    <a:lnTo>
                      <a:pt x="1273" y="5352"/>
                    </a:lnTo>
                    <a:lnTo>
                      <a:pt x="1287" y="5378"/>
                    </a:lnTo>
                    <a:lnTo>
                      <a:pt x="1307" y="5398"/>
                    </a:lnTo>
                    <a:lnTo>
                      <a:pt x="1333" y="5412"/>
                    </a:lnTo>
                    <a:lnTo>
                      <a:pt x="1363" y="5416"/>
                    </a:lnTo>
                    <a:lnTo>
                      <a:pt x="4985" y="5416"/>
                    </a:lnTo>
                    <a:lnTo>
                      <a:pt x="5015" y="5412"/>
                    </a:lnTo>
                    <a:lnTo>
                      <a:pt x="5041" y="5398"/>
                    </a:lnTo>
                    <a:lnTo>
                      <a:pt x="5061" y="5378"/>
                    </a:lnTo>
                    <a:lnTo>
                      <a:pt x="5075" y="5352"/>
                    </a:lnTo>
                    <a:lnTo>
                      <a:pt x="5079" y="5322"/>
                    </a:lnTo>
                    <a:lnTo>
                      <a:pt x="5079" y="468"/>
                    </a:lnTo>
                    <a:lnTo>
                      <a:pt x="5075" y="439"/>
                    </a:lnTo>
                    <a:lnTo>
                      <a:pt x="5061" y="413"/>
                    </a:lnTo>
                    <a:lnTo>
                      <a:pt x="5041" y="393"/>
                    </a:lnTo>
                    <a:lnTo>
                      <a:pt x="5015" y="379"/>
                    </a:lnTo>
                    <a:lnTo>
                      <a:pt x="4985" y="375"/>
                    </a:lnTo>
                    <a:lnTo>
                      <a:pt x="1363" y="375"/>
                    </a:lnTo>
                    <a:close/>
                    <a:moveTo>
                      <a:pt x="1363" y="0"/>
                    </a:moveTo>
                    <a:lnTo>
                      <a:pt x="4985" y="0"/>
                    </a:lnTo>
                    <a:lnTo>
                      <a:pt x="5061" y="6"/>
                    </a:lnTo>
                    <a:lnTo>
                      <a:pt x="5133" y="24"/>
                    </a:lnTo>
                    <a:lnTo>
                      <a:pt x="5201" y="52"/>
                    </a:lnTo>
                    <a:lnTo>
                      <a:pt x="5263" y="92"/>
                    </a:lnTo>
                    <a:lnTo>
                      <a:pt x="5316" y="138"/>
                    </a:lnTo>
                    <a:lnTo>
                      <a:pt x="5362" y="191"/>
                    </a:lnTo>
                    <a:lnTo>
                      <a:pt x="5402" y="253"/>
                    </a:lnTo>
                    <a:lnTo>
                      <a:pt x="5430" y="321"/>
                    </a:lnTo>
                    <a:lnTo>
                      <a:pt x="5448" y="393"/>
                    </a:lnTo>
                    <a:lnTo>
                      <a:pt x="5454" y="468"/>
                    </a:lnTo>
                    <a:lnTo>
                      <a:pt x="5454" y="5322"/>
                    </a:lnTo>
                    <a:lnTo>
                      <a:pt x="5448" y="5398"/>
                    </a:lnTo>
                    <a:lnTo>
                      <a:pt x="5430" y="5470"/>
                    </a:lnTo>
                    <a:lnTo>
                      <a:pt x="5402" y="5537"/>
                    </a:lnTo>
                    <a:lnTo>
                      <a:pt x="5362" y="5597"/>
                    </a:lnTo>
                    <a:lnTo>
                      <a:pt x="5316" y="5653"/>
                    </a:lnTo>
                    <a:lnTo>
                      <a:pt x="5263" y="5699"/>
                    </a:lnTo>
                    <a:lnTo>
                      <a:pt x="5201" y="5737"/>
                    </a:lnTo>
                    <a:lnTo>
                      <a:pt x="5133" y="5767"/>
                    </a:lnTo>
                    <a:lnTo>
                      <a:pt x="5061" y="5785"/>
                    </a:lnTo>
                    <a:lnTo>
                      <a:pt x="4985" y="5791"/>
                    </a:lnTo>
                    <a:lnTo>
                      <a:pt x="4560" y="5791"/>
                    </a:lnTo>
                    <a:lnTo>
                      <a:pt x="4560" y="6088"/>
                    </a:lnTo>
                    <a:lnTo>
                      <a:pt x="4554" y="6163"/>
                    </a:lnTo>
                    <a:lnTo>
                      <a:pt x="4536" y="6235"/>
                    </a:lnTo>
                    <a:lnTo>
                      <a:pt x="4508" y="6303"/>
                    </a:lnTo>
                    <a:lnTo>
                      <a:pt x="4469" y="6365"/>
                    </a:lnTo>
                    <a:lnTo>
                      <a:pt x="4423" y="6419"/>
                    </a:lnTo>
                    <a:lnTo>
                      <a:pt x="4369" y="6466"/>
                    </a:lnTo>
                    <a:lnTo>
                      <a:pt x="4307" y="6504"/>
                    </a:lnTo>
                    <a:lnTo>
                      <a:pt x="4239" y="6532"/>
                    </a:lnTo>
                    <a:lnTo>
                      <a:pt x="4167" y="6550"/>
                    </a:lnTo>
                    <a:lnTo>
                      <a:pt x="4092" y="6556"/>
                    </a:lnTo>
                    <a:lnTo>
                      <a:pt x="469" y="6556"/>
                    </a:lnTo>
                    <a:lnTo>
                      <a:pt x="393" y="6550"/>
                    </a:lnTo>
                    <a:lnTo>
                      <a:pt x="321" y="6532"/>
                    </a:lnTo>
                    <a:lnTo>
                      <a:pt x="253" y="6504"/>
                    </a:lnTo>
                    <a:lnTo>
                      <a:pt x="192" y="6466"/>
                    </a:lnTo>
                    <a:lnTo>
                      <a:pt x="138" y="6419"/>
                    </a:lnTo>
                    <a:lnTo>
                      <a:pt x="90" y="6365"/>
                    </a:lnTo>
                    <a:lnTo>
                      <a:pt x="52" y="6303"/>
                    </a:lnTo>
                    <a:lnTo>
                      <a:pt x="24" y="6235"/>
                    </a:lnTo>
                    <a:lnTo>
                      <a:pt x="6" y="6163"/>
                    </a:lnTo>
                    <a:lnTo>
                      <a:pt x="0" y="6088"/>
                    </a:lnTo>
                    <a:lnTo>
                      <a:pt x="0" y="1234"/>
                    </a:lnTo>
                    <a:lnTo>
                      <a:pt x="6" y="1158"/>
                    </a:lnTo>
                    <a:lnTo>
                      <a:pt x="24" y="1086"/>
                    </a:lnTo>
                    <a:lnTo>
                      <a:pt x="52" y="1019"/>
                    </a:lnTo>
                    <a:lnTo>
                      <a:pt x="90" y="959"/>
                    </a:lnTo>
                    <a:lnTo>
                      <a:pt x="138" y="903"/>
                    </a:lnTo>
                    <a:lnTo>
                      <a:pt x="192" y="857"/>
                    </a:lnTo>
                    <a:lnTo>
                      <a:pt x="253" y="819"/>
                    </a:lnTo>
                    <a:lnTo>
                      <a:pt x="321" y="791"/>
                    </a:lnTo>
                    <a:lnTo>
                      <a:pt x="393" y="773"/>
                    </a:lnTo>
                    <a:lnTo>
                      <a:pt x="469" y="767"/>
                    </a:lnTo>
                    <a:lnTo>
                      <a:pt x="894" y="767"/>
                    </a:lnTo>
                    <a:lnTo>
                      <a:pt x="894" y="468"/>
                    </a:lnTo>
                    <a:lnTo>
                      <a:pt x="900" y="393"/>
                    </a:lnTo>
                    <a:lnTo>
                      <a:pt x="918" y="321"/>
                    </a:lnTo>
                    <a:lnTo>
                      <a:pt x="946" y="253"/>
                    </a:lnTo>
                    <a:lnTo>
                      <a:pt x="983" y="191"/>
                    </a:lnTo>
                    <a:lnTo>
                      <a:pt x="1031" y="138"/>
                    </a:lnTo>
                    <a:lnTo>
                      <a:pt x="1085" y="92"/>
                    </a:lnTo>
                    <a:lnTo>
                      <a:pt x="1147" y="52"/>
                    </a:lnTo>
                    <a:lnTo>
                      <a:pt x="1215" y="24"/>
                    </a:lnTo>
                    <a:lnTo>
                      <a:pt x="1287" y="6"/>
                    </a:lnTo>
                    <a:lnTo>
                      <a:pt x="13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2" name="Freeform 56">
                <a:extLst>
                  <a:ext uri="{FF2B5EF4-FFF2-40B4-BE49-F238E27FC236}">
                    <a16:creationId xmlns:a16="http://schemas.microsoft.com/office/drawing/2014/main" id="{26581A04-51CA-4E1C-9E8C-6D7F88E52D13}"/>
                  </a:ext>
                </a:extLst>
              </p:cNvPr>
              <p:cNvSpPr>
                <a:spLocks/>
              </p:cNvSpPr>
              <p:nvPr/>
            </p:nvSpPr>
            <p:spPr bwMode="auto">
              <a:xfrm>
                <a:off x="4305308" y="3384911"/>
                <a:ext cx="2476502" cy="296857"/>
              </a:xfrm>
              <a:custGeom>
                <a:avLst/>
                <a:gdLst>
                  <a:gd name="T0" fmla="*/ 187 w 3120"/>
                  <a:gd name="T1" fmla="*/ 0 h 375"/>
                  <a:gd name="T2" fmla="*/ 2932 w 3120"/>
                  <a:gd name="T3" fmla="*/ 0 h 375"/>
                  <a:gd name="T4" fmla="*/ 2974 w 3120"/>
                  <a:gd name="T5" fmla="*/ 4 h 375"/>
                  <a:gd name="T6" fmla="*/ 3014 w 3120"/>
                  <a:gd name="T7" fmla="*/ 18 h 375"/>
                  <a:gd name="T8" fmla="*/ 3050 w 3120"/>
                  <a:gd name="T9" fmla="*/ 42 h 375"/>
                  <a:gd name="T10" fmla="*/ 3078 w 3120"/>
                  <a:gd name="T11" fmla="*/ 70 h 375"/>
                  <a:gd name="T12" fmla="*/ 3100 w 3120"/>
                  <a:gd name="T13" fmla="*/ 104 h 375"/>
                  <a:gd name="T14" fmla="*/ 3114 w 3120"/>
                  <a:gd name="T15" fmla="*/ 144 h 375"/>
                  <a:gd name="T16" fmla="*/ 3120 w 3120"/>
                  <a:gd name="T17" fmla="*/ 187 h 375"/>
                  <a:gd name="T18" fmla="*/ 3114 w 3120"/>
                  <a:gd name="T19" fmla="*/ 229 h 375"/>
                  <a:gd name="T20" fmla="*/ 3100 w 3120"/>
                  <a:gd name="T21" fmla="*/ 269 h 375"/>
                  <a:gd name="T22" fmla="*/ 3078 w 3120"/>
                  <a:gd name="T23" fmla="*/ 303 h 375"/>
                  <a:gd name="T24" fmla="*/ 3050 w 3120"/>
                  <a:gd name="T25" fmla="*/ 333 h 375"/>
                  <a:gd name="T26" fmla="*/ 3014 w 3120"/>
                  <a:gd name="T27" fmla="*/ 355 h 375"/>
                  <a:gd name="T28" fmla="*/ 2974 w 3120"/>
                  <a:gd name="T29" fmla="*/ 369 h 375"/>
                  <a:gd name="T30" fmla="*/ 2932 w 3120"/>
                  <a:gd name="T31" fmla="*/ 375 h 375"/>
                  <a:gd name="T32" fmla="*/ 187 w 3120"/>
                  <a:gd name="T33" fmla="*/ 375 h 375"/>
                  <a:gd name="T34" fmla="*/ 143 w 3120"/>
                  <a:gd name="T35" fmla="*/ 369 h 375"/>
                  <a:gd name="T36" fmla="*/ 106 w 3120"/>
                  <a:gd name="T37" fmla="*/ 355 h 375"/>
                  <a:gd name="T38" fmla="*/ 70 w 3120"/>
                  <a:gd name="T39" fmla="*/ 333 h 375"/>
                  <a:gd name="T40" fmla="*/ 42 w 3120"/>
                  <a:gd name="T41" fmla="*/ 303 h 375"/>
                  <a:gd name="T42" fmla="*/ 20 w 3120"/>
                  <a:gd name="T43" fmla="*/ 269 h 375"/>
                  <a:gd name="T44" fmla="*/ 6 w 3120"/>
                  <a:gd name="T45" fmla="*/ 229 h 375"/>
                  <a:gd name="T46" fmla="*/ 0 w 3120"/>
                  <a:gd name="T47" fmla="*/ 187 h 375"/>
                  <a:gd name="T48" fmla="*/ 6 w 3120"/>
                  <a:gd name="T49" fmla="*/ 144 h 375"/>
                  <a:gd name="T50" fmla="*/ 20 w 3120"/>
                  <a:gd name="T51" fmla="*/ 104 h 375"/>
                  <a:gd name="T52" fmla="*/ 42 w 3120"/>
                  <a:gd name="T53" fmla="*/ 70 h 375"/>
                  <a:gd name="T54" fmla="*/ 70 w 3120"/>
                  <a:gd name="T55" fmla="*/ 42 h 375"/>
                  <a:gd name="T56" fmla="*/ 106 w 3120"/>
                  <a:gd name="T57" fmla="*/ 18 h 375"/>
                  <a:gd name="T58" fmla="*/ 143 w 3120"/>
                  <a:gd name="T59" fmla="*/ 4 h 375"/>
                  <a:gd name="T60" fmla="*/ 187 w 3120"/>
                  <a:gd name="T61"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5">
                    <a:moveTo>
                      <a:pt x="187" y="0"/>
                    </a:moveTo>
                    <a:lnTo>
                      <a:pt x="2932" y="0"/>
                    </a:lnTo>
                    <a:lnTo>
                      <a:pt x="2974" y="4"/>
                    </a:lnTo>
                    <a:lnTo>
                      <a:pt x="3014" y="18"/>
                    </a:lnTo>
                    <a:lnTo>
                      <a:pt x="3050" y="42"/>
                    </a:lnTo>
                    <a:lnTo>
                      <a:pt x="3078" y="70"/>
                    </a:lnTo>
                    <a:lnTo>
                      <a:pt x="3100" y="104"/>
                    </a:lnTo>
                    <a:lnTo>
                      <a:pt x="3114" y="144"/>
                    </a:lnTo>
                    <a:lnTo>
                      <a:pt x="3120" y="187"/>
                    </a:lnTo>
                    <a:lnTo>
                      <a:pt x="3114" y="229"/>
                    </a:lnTo>
                    <a:lnTo>
                      <a:pt x="3100" y="269"/>
                    </a:lnTo>
                    <a:lnTo>
                      <a:pt x="3078" y="303"/>
                    </a:lnTo>
                    <a:lnTo>
                      <a:pt x="3050" y="333"/>
                    </a:lnTo>
                    <a:lnTo>
                      <a:pt x="3014" y="355"/>
                    </a:lnTo>
                    <a:lnTo>
                      <a:pt x="2974" y="369"/>
                    </a:lnTo>
                    <a:lnTo>
                      <a:pt x="2932" y="375"/>
                    </a:lnTo>
                    <a:lnTo>
                      <a:pt x="187" y="375"/>
                    </a:lnTo>
                    <a:lnTo>
                      <a:pt x="143" y="369"/>
                    </a:lnTo>
                    <a:lnTo>
                      <a:pt x="106" y="355"/>
                    </a:lnTo>
                    <a:lnTo>
                      <a:pt x="70" y="333"/>
                    </a:lnTo>
                    <a:lnTo>
                      <a:pt x="42" y="303"/>
                    </a:lnTo>
                    <a:lnTo>
                      <a:pt x="20" y="269"/>
                    </a:lnTo>
                    <a:lnTo>
                      <a:pt x="6" y="229"/>
                    </a:lnTo>
                    <a:lnTo>
                      <a:pt x="0" y="187"/>
                    </a:lnTo>
                    <a:lnTo>
                      <a:pt x="6" y="144"/>
                    </a:lnTo>
                    <a:lnTo>
                      <a:pt x="20" y="104"/>
                    </a:lnTo>
                    <a:lnTo>
                      <a:pt x="42" y="70"/>
                    </a:lnTo>
                    <a:lnTo>
                      <a:pt x="70" y="42"/>
                    </a:lnTo>
                    <a:lnTo>
                      <a:pt x="106" y="18"/>
                    </a:lnTo>
                    <a:lnTo>
                      <a:pt x="143" y="4"/>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7" name="Freeform 57">
                <a:extLst>
                  <a:ext uri="{FF2B5EF4-FFF2-40B4-BE49-F238E27FC236}">
                    <a16:creationId xmlns:a16="http://schemas.microsoft.com/office/drawing/2014/main" id="{3A633854-0897-4148-A2DE-C4B85A5017CE}"/>
                  </a:ext>
                </a:extLst>
              </p:cNvPr>
              <p:cNvSpPr>
                <a:spLocks/>
              </p:cNvSpPr>
              <p:nvPr/>
            </p:nvSpPr>
            <p:spPr bwMode="auto">
              <a:xfrm>
                <a:off x="4305308" y="4091350"/>
                <a:ext cx="2476502" cy="296857"/>
              </a:xfrm>
              <a:custGeom>
                <a:avLst/>
                <a:gdLst>
                  <a:gd name="T0" fmla="*/ 187 w 3120"/>
                  <a:gd name="T1" fmla="*/ 0 h 375"/>
                  <a:gd name="T2" fmla="*/ 2932 w 3120"/>
                  <a:gd name="T3" fmla="*/ 0 h 375"/>
                  <a:gd name="T4" fmla="*/ 2974 w 3120"/>
                  <a:gd name="T5" fmla="*/ 6 h 375"/>
                  <a:gd name="T6" fmla="*/ 3014 w 3120"/>
                  <a:gd name="T7" fmla="*/ 20 h 375"/>
                  <a:gd name="T8" fmla="*/ 3050 w 3120"/>
                  <a:gd name="T9" fmla="*/ 42 h 375"/>
                  <a:gd name="T10" fmla="*/ 3078 w 3120"/>
                  <a:gd name="T11" fmla="*/ 72 h 375"/>
                  <a:gd name="T12" fmla="*/ 3100 w 3120"/>
                  <a:gd name="T13" fmla="*/ 106 h 375"/>
                  <a:gd name="T14" fmla="*/ 3114 w 3120"/>
                  <a:gd name="T15" fmla="*/ 146 h 375"/>
                  <a:gd name="T16" fmla="*/ 3120 w 3120"/>
                  <a:gd name="T17" fmla="*/ 187 h 375"/>
                  <a:gd name="T18" fmla="*/ 3114 w 3120"/>
                  <a:gd name="T19" fmla="*/ 231 h 375"/>
                  <a:gd name="T20" fmla="*/ 3100 w 3120"/>
                  <a:gd name="T21" fmla="*/ 271 h 375"/>
                  <a:gd name="T22" fmla="*/ 3078 w 3120"/>
                  <a:gd name="T23" fmla="*/ 305 h 375"/>
                  <a:gd name="T24" fmla="*/ 3050 w 3120"/>
                  <a:gd name="T25" fmla="*/ 333 h 375"/>
                  <a:gd name="T26" fmla="*/ 3014 w 3120"/>
                  <a:gd name="T27" fmla="*/ 357 h 375"/>
                  <a:gd name="T28" fmla="*/ 2974 w 3120"/>
                  <a:gd name="T29" fmla="*/ 371 h 375"/>
                  <a:gd name="T30" fmla="*/ 2932 w 3120"/>
                  <a:gd name="T31" fmla="*/ 375 h 375"/>
                  <a:gd name="T32" fmla="*/ 187 w 3120"/>
                  <a:gd name="T33" fmla="*/ 375 h 375"/>
                  <a:gd name="T34" fmla="*/ 143 w 3120"/>
                  <a:gd name="T35" fmla="*/ 371 h 375"/>
                  <a:gd name="T36" fmla="*/ 106 w 3120"/>
                  <a:gd name="T37" fmla="*/ 357 h 375"/>
                  <a:gd name="T38" fmla="*/ 70 w 3120"/>
                  <a:gd name="T39" fmla="*/ 335 h 375"/>
                  <a:gd name="T40" fmla="*/ 42 w 3120"/>
                  <a:gd name="T41" fmla="*/ 305 h 375"/>
                  <a:gd name="T42" fmla="*/ 20 w 3120"/>
                  <a:gd name="T43" fmla="*/ 271 h 375"/>
                  <a:gd name="T44" fmla="*/ 6 w 3120"/>
                  <a:gd name="T45" fmla="*/ 231 h 375"/>
                  <a:gd name="T46" fmla="*/ 0 w 3120"/>
                  <a:gd name="T47" fmla="*/ 187 h 375"/>
                  <a:gd name="T48" fmla="*/ 6 w 3120"/>
                  <a:gd name="T49" fmla="*/ 146 h 375"/>
                  <a:gd name="T50" fmla="*/ 20 w 3120"/>
                  <a:gd name="T51" fmla="*/ 106 h 375"/>
                  <a:gd name="T52" fmla="*/ 42 w 3120"/>
                  <a:gd name="T53" fmla="*/ 72 h 375"/>
                  <a:gd name="T54" fmla="*/ 70 w 3120"/>
                  <a:gd name="T55" fmla="*/ 42 h 375"/>
                  <a:gd name="T56" fmla="*/ 106 w 3120"/>
                  <a:gd name="T57" fmla="*/ 20 h 375"/>
                  <a:gd name="T58" fmla="*/ 143 w 3120"/>
                  <a:gd name="T59" fmla="*/ 6 h 375"/>
                  <a:gd name="T60" fmla="*/ 187 w 3120"/>
                  <a:gd name="T61"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5">
                    <a:moveTo>
                      <a:pt x="187" y="0"/>
                    </a:moveTo>
                    <a:lnTo>
                      <a:pt x="2932" y="0"/>
                    </a:lnTo>
                    <a:lnTo>
                      <a:pt x="2974" y="6"/>
                    </a:lnTo>
                    <a:lnTo>
                      <a:pt x="3014" y="20"/>
                    </a:lnTo>
                    <a:lnTo>
                      <a:pt x="3050" y="42"/>
                    </a:lnTo>
                    <a:lnTo>
                      <a:pt x="3078" y="72"/>
                    </a:lnTo>
                    <a:lnTo>
                      <a:pt x="3100" y="106"/>
                    </a:lnTo>
                    <a:lnTo>
                      <a:pt x="3114" y="146"/>
                    </a:lnTo>
                    <a:lnTo>
                      <a:pt x="3120" y="187"/>
                    </a:lnTo>
                    <a:lnTo>
                      <a:pt x="3114" y="231"/>
                    </a:lnTo>
                    <a:lnTo>
                      <a:pt x="3100" y="271"/>
                    </a:lnTo>
                    <a:lnTo>
                      <a:pt x="3078" y="305"/>
                    </a:lnTo>
                    <a:lnTo>
                      <a:pt x="3050" y="333"/>
                    </a:lnTo>
                    <a:lnTo>
                      <a:pt x="3014" y="357"/>
                    </a:lnTo>
                    <a:lnTo>
                      <a:pt x="2974" y="371"/>
                    </a:lnTo>
                    <a:lnTo>
                      <a:pt x="2932" y="375"/>
                    </a:lnTo>
                    <a:lnTo>
                      <a:pt x="187" y="375"/>
                    </a:lnTo>
                    <a:lnTo>
                      <a:pt x="143" y="371"/>
                    </a:lnTo>
                    <a:lnTo>
                      <a:pt x="106" y="357"/>
                    </a:lnTo>
                    <a:lnTo>
                      <a:pt x="70" y="335"/>
                    </a:lnTo>
                    <a:lnTo>
                      <a:pt x="42" y="305"/>
                    </a:lnTo>
                    <a:lnTo>
                      <a:pt x="20" y="271"/>
                    </a:lnTo>
                    <a:lnTo>
                      <a:pt x="6" y="231"/>
                    </a:lnTo>
                    <a:lnTo>
                      <a:pt x="0" y="187"/>
                    </a:lnTo>
                    <a:lnTo>
                      <a:pt x="6" y="146"/>
                    </a:lnTo>
                    <a:lnTo>
                      <a:pt x="20" y="106"/>
                    </a:lnTo>
                    <a:lnTo>
                      <a:pt x="42" y="72"/>
                    </a:lnTo>
                    <a:lnTo>
                      <a:pt x="70" y="42"/>
                    </a:lnTo>
                    <a:lnTo>
                      <a:pt x="106" y="20"/>
                    </a:lnTo>
                    <a:lnTo>
                      <a:pt x="143" y="6"/>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8" name="Freeform 58">
                <a:extLst>
                  <a:ext uri="{FF2B5EF4-FFF2-40B4-BE49-F238E27FC236}">
                    <a16:creationId xmlns:a16="http://schemas.microsoft.com/office/drawing/2014/main" id="{6D6E1A06-5ECF-4510-A9F3-226817038370}"/>
                  </a:ext>
                </a:extLst>
              </p:cNvPr>
              <p:cNvSpPr>
                <a:spLocks/>
              </p:cNvSpPr>
              <p:nvPr/>
            </p:nvSpPr>
            <p:spPr bwMode="auto">
              <a:xfrm>
                <a:off x="4305308" y="4797789"/>
                <a:ext cx="2476502" cy="296857"/>
              </a:xfrm>
              <a:custGeom>
                <a:avLst/>
                <a:gdLst>
                  <a:gd name="T0" fmla="*/ 187 w 3120"/>
                  <a:gd name="T1" fmla="*/ 0 h 375"/>
                  <a:gd name="T2" fmla="*/ 2932 w 3120"/>
                  <a:gd name="T3" fmla="*/ 0 h 375"/>
                  <a:gd name="T4" fmla="*/ 2974 w 3120"/>
                  <a:gd name="T5" fmla="*/ 4 h 375"/>
                  <a:gd name="T6" fmla="*/ 3014 w 3120"/>
                  <a:gd name="T7" fmla="*/ 20 h 375"/>
                  <a:gd name="T8" fmla="*/ 3050 w 3120"/>
                  <a:gd name="T9" fmla="*/ 42 h 375"/>
                  <a:gd name="T10" fmla="*/ 3078 w 3120"/>
                  <a:gd name="T11" fmla="*/ 70 h 375"/>
                  <a:gd name="T12" fmla="*/ 3100 w 3120"/>
                  <a:gd name="T13" fmla="*/ 106 h 375"/>
                  <a:gd name="T14" fmla="*/ 3114 w 3120"/>
                  <a:gd name="T15" fmla="*/ 144 h 375"/>
                  <a:gd name="T16" fmla="*/ 3120 w 3120"/>
                  <a:gd name="T17" fmla="*/ 188 h 375"/>
                  <a:gd name="T18" fmla="*/ 3114 w 3120"/>
                  <a:gd name="T19" fmla="*/ 229 h 375"/>
                  <a:gd name="T20" fmla="*/ 3100 w 3120"/>
                  <a:gd name="T21" fmla="*/ 269 h 375"/>
                  <a:gd name="T22" fmla="*/ 3078 w 3120"/>
                  <a:gd name="T23" fmla="*/ 305 h 375"/>
                  <a:gd name="T24" fmla="*/ 3050 w 3120"/>
                  <a:gd name="T25" fmla="*/ 333 h 375"/>
                  <a:gd name="T26" fmla="*/ 3014 w 3120"/>
                  <a:gd name="T27" fmla="*/ 355 h 375"/>
                  <a:gd name="T28" fmla="*/ 2974 w 3120"/>
                  <a:gd name="T29" fmla="*/ 369 h 375"/>
                  <a:gd name="T30" fmla="*/ 2932 w 3120"/>
                  <a:gd name="T31" fmla="*/ 375 h 375"/>
                  <a:gd name="T32" fmla="*/ 187 w 3120"/>
                  <a:gd name="T33" fmla="*/ 375 h 375"/>
                  <a:gd name="T34" fmla="*/ 143 w 3120"/>
                  <a:gd name="T35" fmla="*/ 369 h 375"/>
                  <a:gd name="T36" fmla="*/ 106 w 3120"/>
                  <a:gd name="T37" fmla="*/ 355 h 375"/>
                  <a:gd name="T38" fmla="*/ 70 w 3120"/>
                  <a:gd name="T39" fmla="*/ 333 h 375"/>
                  <a:gd name="T40" fmla="*/ 42 w 3120"/>
                  <a:gd name="T41" fmla="*/ 305 h 375"/>
                  <a:gd name="T42" fmla="*/ 20 w 3120"/>
                  <a:gd name="T43" fmla="*/ 269 h 375"/>
                  <a:gd name="T44" fmla="*/ 6 w 3120"/>
                  <a:gd name="T45" fmla="*/ 229 h 375"/>
                  <a:gd name="T46" fmla="*/ 0 w 3120"/>
                  <a:gd name="T47" fmla="*/ 188 h 375"/>
                  <a:gd name="T48" fmla="*/ 6 w 3120"/>
                  <a:gd name="T49" fmla="*/ 144 h 375"/>
                  <a:gd name="T50" fmla="*/ 20 w 3120"/>
                  <a:gd name="T51" fmla="*/ 106 h 375"/>
                  <a:gd name="T52" fmla="*/ 42 w 3120"/>
                  <a:gd name="T53" fmla="*/ 70 h 375"/>
                  <a:gd name="T54" fmla="*/ 70 w 3120"/>
                  <a:gd name="T55" fmla="*/ 42 h 375"/>
                  <a:gd name="T56" fmla="*/ 106 w 3120"/>
                  <a:gd name="T57" fmla="*/ 20 h 375"/>
                  <a:gd name="T58" fmla="*/ 143 w 3120"/>
                  <a:gd name="T59" fmla="*/ 4 h 375"/>
                  <a:gd name="T60" fmla="*/ 187 w 3120"/>
                  <a:gd name="T61"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5">
                    <a:moveTo>
                      <a:pt x="187" y="0"/>
                    </a:moveTo>
                    <a:lnTo>
                      <a:pt x="2932" y="0"/>
                    </a:lnTo>
                    <a:lnTo>
                      <a:pt x="2974" y="4"/>
                    </a:lnTo>
                    <a:lnTo>
                      <a:pt x="3014" y="20"/>
                    </a:lnTo>
                    <a:lnTo>
                      <a:pt x="3050" y="42"/>
                    </a:lnTo>
                    <a:lnTo>
                      <a:pt x="3078" y="70"/>
                    </a:lnTo>
                    <a:lnTo>
                      <a:pt x="3100" y="106"/>
                    </a:lnTo>
                    <a:lnTo>
                      <a:pt x="3114" y="144"/>
                    </a:lnTo>
                    <a:lnTo>
                      <a:pt x="3120" y="188"/>
                    </a:lnTo>
                    <a:lnTo>
                      <a:pt x="3114" y="229"/>
                    </a:lnTo>
                    <a:lnTo>
                      <a:pt x="3100" y="269"/>
                    </a:lnTo>
                    <a:lnTo>
                      <a:pt x="3078" y="305"/>
                    </a:lnTo>
                    <a:lnTo>
                      <a:pt x="3050" y="333"/>
                    </a:lnTo>
                    <a:lnTo>
                      <a:pt x="3014" y="355"/>
                    </a:lnTo>
                    <a:lnTo>
                      <a:pt x="2974" y="369"/>
                    </a:lnTo>
                    <a:lnTo>
                      <a:pt x="2932" y="375"/>
                    </a:lnTo>
                    <a:lnTo>
                      <a:pt x="187" y="375"/>
                    </a:lnTo>
                    <a:lnTo>
                      <a:pt x="143" y="369"/>
                    </a:lnTo>
                    <a:lnTo>
                      <a:pt x="106" y="355"/>
                    </a:lnTo>
                    <a:lnTo>
                      <a:pt x="70" y="333"/>
                    </a:lnTo>
                    <a:lnTo>
                      <a:pt x="42" y="305"/>
                    </a:lnTo>
                    <a:lnTo>
                      <a:pt x="20" y="269"/>
                    </a:lnTo>
                    <a:lnTo>
                      <a:pt x="6" y="229"/>
                    </a:lnTo>
                    <a:lnTo>
                      <a:pt x="0" y="188"/>
                    </a:lnTo>
                    <a:lnTo>
                      <a:pt x="6" y="144"/>
                    </a:lnTo>
                    <a:lnTo>
                      <a:pt x="20" y="106"/>
                    </a:lnTo>
                    <a:lnTo>
                      <a:pt x="42" y="70"/>
                    </a:lnTo>
                    <a:lnTo>
                      <a:pt x="70" y="42"/>
                    </a:lnTo>
                    <a:lnTo>
                      <a:pt x="106" y="20"/>
                    </a:lnTo>
                    <a:lnTo>
                      <a:pt x="143" y="4"/>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89" name="Freeform 59">
                <a:extLst>
                  <a:ext uri="{FF2B5EF4-FFF2-40B4-BE49-F238E27FC236}">
                    <a16:creationId xmlns:a16="http://schemas.microsoft.com/office/drawing/2014/main" id="{D29ECB0A-08C8-4D6B-AF26-1C6CA41BC257}"/>
                  </a:ext>
                </a:extLst>
              </p:cNvPr>
              <p:cNvSpPr>
                <a:spLocks/>
              </p:cNvSpPr>
              <p:nvPr/>
            </p:nvSpPr>
            <p:spPr bwMode="auto">
              <a:xfrm>
                <a:off x="4305308" y="5505813"/>
                <a:ext cx="2476502" cy="295271"/>
              </a:xfrm>
              <a:custGeom>
                <a:avLst/>
                <a:gdLst>
                  <a:gd name="T0" fmla="*/ 187 w 3120"/>
                  <a:gd name="T1" fmla="*/ 0 h 373"/>
                  <a:gd name="T2" fmla="*/ 2932 w 3120"/>
                  <a:gd name="T3" fmla="*/ 0 h 373"/>
                  <a:gd name="T4" fmla="*/ 2974 w 3120"/>
                  <a:gd name="T5" fmla="*/ 4 h 373"/>
                  <a:gd name="T6" fmla="*/ 3014 w 3120"/>
                  <a:gd name="T7" fmla="*/ 18 h 373"/>
                  <a:gd name="T8" fmla="*/ 3050 w 3120"/>
                  <a:gd name="T9" fmla="*/ 40 h 373"/>
                  <a:gd name="T10" fmla="*/ 3078 w 3120"/>
                  <a:gd name="T11" fmla="*/ 70 h 373"/>
                  <a:gd name="T12" fmla="*/ 3100 w 3120"/>
                  <a:gd name="T13" fmla="*/ 104 h 373"/>
                  <a:gd name="T14" fmla="*/ 3114 w 3120"/>
                  <a:gd name="T15" fmla="*/ 144 h 373"/>
                  <a:gd name="T16" fmla="*/ 3120 w 3120"/>
                  <a:gd name="T17" fmla="*/ 186 h 373"/>
                  <a:gd name="T18" fmla="*/ 3114 w 3120"/>
                  <a:gd name="T19" fmla="*/ 229 h 373"/>
                  <a:gd name="T20" fmla="*/ 3100 w 3120"/>
                  <a:gd name="T21" fmla="*/ 269 h 373"/>
                  <a:gd name="T22" fmla="*/ 3078 w 3120"/>
                  <a:gd name="T23" fmla="*/ 303 h 373"/>
                  <a:gd name="T24" fmla="*/ 3050 w 3120"/>
                  <a:gd name="T25" fmla="*/ 333 h 373"/>
                  <a:gd name="T26" fmla="*/ 3014 w 3120"/>
                  <a:gd name="T27" fmla="*/ 355 h 373"/>
                  <a:gd name="T28" fmla="*/ 2974 w 3120"/>
                  <a:gd name="T29" fmla="*/ 369 h 373"/>
                  <a:gd name="T30" fmla="*/ 2932 w 3120"/>
                  <a:gd name="T31" fmla="*/ 373 h 373"/>
                  <a:gd name="T32" fmla="*/ 187 w 3120"/>
                  <a:gd name="T33" fmla="*/ 373 h 373"/>
                  <a:gd name="T34" fmla="*/ 143 w 3120"/>
                  <a:gd name="T35" fmla="*/ 369 h 373"/>
                  <a:gd name="T36" fmla="*/ 106 w 3120"/>
                  <a:gd name="T37" fmla="*/ 355 h 373"/>
                  <a:gd name="T38" fmla="*/ 70 w 3120"/>
                  <a:gd name="T39" fmla="*/ 333 h 373"/>
                  <a:gd name="T40" fmla="*/ 42 w 3120"/>
                  <a:gd name="T41" fmla="*/ 303 h 373"/>
                  <a:gd name="T42" fmla="*/ 20 w 3120"/>
                  <a:gd name="T43" fmla="*/ 269 h 373"/>
                  <a:gd name="T44" fmla="*/ 6 w 3120"/>
                  <a:gd name="T45" fmla="*/ 229 h 373"/>
                  <a:gd name="T46" fmla="*/ 0 w 3120"/>
                  <a:gd name="T47" fmla="*/ 186 h 373"/>
                  <a:gd name="T48" fmla="*/ 6 w 3120"/>
                  <a:gd name="T49" fmla="*/ 144 h 373"/>
                  <a:gd name="T50" fmla="*/ 20 w 3120"/>
                  <a:gd name="T51" fmla="*/ 104 h 373"/>
                  <a:gd name="T52" fmla="*/ 42 w 3120"/>
                  <a:gd name="T53" fmla="*/ 70 h 373"/>
                  <a:gd name="T54" fmla="*/ 70 w 3120"/>
                  <a:gd name="T55" fmla="*/ 40 h 373"/>
                  <a:gd name="T56" fmla="*/ 106 w 3120"/>
                  <a:gd name="T57" fmla="*/ 18 h 373"/>
                  <a:gd name="T58" fmla="*/ 143 w 3120"/>
                  <a:gd name="T59" fmla="*/ 4 h 373"/>
                  <a:gd name="T60" fmla="*/ 187 w 3120"/>
                  <a:gd name="T61"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0" h="373">
                    <a:moveTo>
                      <a:pt x="187" y="0"/>
                    </a:moveTo>
                    <a:lnTo>
                      <a:pt x="2932" y="0"/>
                    </a:lnTo>
                    <a:lnTo>
                      <a:pt x="2974" y="4"/>
                    </a:lnTo>
                    <a:lnTo>
                      <a:pt x="3014" y="18"/>
                    </a:lnTo>
                    <a:lnTo>
                      <a:pt x="3050" y="40"/>
                    </a:lnTo>
                    <a:lnTo>
                      <a:pt x="3078" y="70"/>
                    </a:lnTo>
                    <a:lnTo>
                      <a:pt x="3100" y="104"/>
                    </a:lnTo>
                    <a:lnTo>
                      <a:pt x="3114" y="144"/>
                    </a:lnTo>
                    <a:lnTo>
                      <a:pt x="3120" y="186"/>
                    </a:lnTo>
                    <a:lnTo>
                      <a:pt x="3114" y="229"/>
                    </a:lnTo>
                    <a:lnTo>
                      <a:pt x="3100" y="269"/>
                    </a:lnTo>
                    <a:lnTo>
                      <a:pt x="3078" y="303"/>
                    </a:lnTo>
                    <a:lnTo>
                      <a:pt x="3050" y="333"/>
                    </a:lnTo>
                    <a:lnTo>
                      <a:pt x="3014" y="355"/>
                    </a:lnTo>
                    <a:lnTo>
                      <a:pt x="2974" y="369"/>
                    </a:lnTo>
                    <a:lnTo>
                      <a:pt x="2932" y="373"/>
                    </a:lnTo>
                    <a:lnTo>
                      <a:pt x="187" y="373"/>
                    </a:lnTo>
                    <a:lnTo>
                      <a:pt x="143" y="369"/>
                    </a:lnTo>
                    <a:lnTo>
                      <a:pt x="106" y="355"/>
                    </a:lnTo>
                    <a:lnTo>
                      <a:pt x="70" y="333"/>
                    </a:lnTo>
                    <a:lnTo>
                      <a:pt x="42" y="303"/>
                    </a:lnTo>
                    <a:lnTo>
                      <a:pt x="20" y="269"/>
                    </a:lnTo>
                    <a:lnTo>
                      <a:pt x="6" y="229"/>
                    </a:lnTo>
                    <a:lnTo>
                      <a:pt x="0" y="186"/>
                    </a:lnTo>
                    <a:lnTo>
                      <a:pt x="6" y="144"/>
                    </a:lnTo>
                    <a:lnTo>
                      <a:pt x="20" y="104"/>
                    </a:lnTo>
                    <a:lnTo>
                      <a:pt x="42" y="70"/>
                    </a:lnTo>
                    <a:lnTo>
                      <a:pt x="70" y="40"/>
                    </a:lnTo>
                    <a:lnTo>
                      <a:pt x="106" y="18"/>
                    </a:lnTo>
                    <a:lnTo>
                      <a:pt x="143" y="4"/>
                    </a:lnTo>
                    <a:lnTo>
                      <a:pt x="1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57" name="TextBox 156">
              <a:extLst>
                <a:ext uri="{FF2B5EF4-FFF2-40B4-BE49-F238E27FC236}">
                  <a16:creationId xmlns:a16="http://schemas.microsoft.com/office/drawing/2014/main" id="{753CB0F6-A009-4379-AE61-3841B57945EC}"/>
                </a:ext>
              </a:extLst>
            </p:cNvPr>
            <p:cNvSpPr txBox="1"/>
            <p:nvPr/>
          </p:nvSpPr>
          <p:spPr>
            <a:xfrm>
              <a:off x="1328842" y="1419560"/>
              <a:ext cx="2154757" cy="276999"/>
            </a:xfrm>
            <a:prstGeom prst="rect">
              <a:avLst/>
            </a:prstGeom>
            <a:noFill/>
          </p:spPr>
          <p:txBody>
            <a:bodyPr wrap="none" rtlCol="0">
              <a:spAutoFit/>
            </a:bodyPr>
            <a:lstStyle/>
            <a:p>
              <a:r>
                <a:rPr lang="en-GB" sz="1200" b="1" dirty="0">
                  <a:solidFill>
                    <a:srgbClr val="034B64"/>
                  </a:solidFill>
                  <a:latin typeface="Century Gothic" panose="020B0502020202020204" pitchFamily="34" charset="0"/>
                </a:rPr>
                <a:t>Access to education, 2015</a:t>
              </a:r>
            </a:p>
          </p:txBody>
        </p:sp>
      </p:grpSp>
      <p:grpSp>
        <p:nvGrpSpPr>
          <p:cNvPr id="2" name="Group 1">
            <a:extLst>
              <a:ext uri="{FF2B5EF4-FFF2-40B4-BE49-F238E27FC236}">
                <a16:creationId xmlns:a16="http://schemas.microsoft.com/office/drawing/2014/main" id="{B53C0E86-D18A-40E2-8623-3E41983DA812}"/>
              </a:ext>
            </a:extLst>
          </p:cNvPr>
          <p:cNvGrpSpPr/>
          <p:nvPr/>
        </p:nvGrpSpPr>
        <p:grpSpPr>
          <a:xfrm>
            <a:off x="8563755" y="318903"/>
            <a:ext cx="420428" cy="366088"/>
            <a:chOff x="8563755" y="318903"/>
            <a:chExt cx="420428" cy="366088"/>
          </a:xfrm>
        </p:grpSpPr>
        <p:grpSp>
          <p:nvGrpSpPr>
            <p:cNvPr id="44" name="Group 43">
              <a:extLst>
                <a:ext uri="{FF2B5EF4-FFF2-40B4-BE49-F238E27FC236}">
                  <a16:creationId xmlns:a16="http://schemas.microsoft.com/office/drawing/2014/main" id="{85A0A18C-4BF8-4F69-A9C7-BA4C3BBDD34F}"/>
                </a:ext>
              </a:extLst>
            </p:cNvPr>
            <p:cNvGrpSpPr/>
            <p:nvPr/>
          </p:nvGrpSpPr>
          <p:grpSpPr>
            <a:xfrm>
              <a:off x="8563755" y="318903"/>
              <a:ext cx="420428" cy="366088"/>
              <a:chOff x="8563755" y="318903"/>
              <a:chExt cx="420428" cy="366088"/>
            </a:xfrm>
          </p:grpSpPr>
          <p:sp>
            <p:nvSpPr>
              <p:cNvPr id="47" name="Rectangle: Rounded Corners 10">
                <a:extLst>
                  <a:ext uri="{FF2B5EF4-FFF2-40B4-BE49-F238E27FC236}">
                    <a16:creationId xmlns:a16="http://schemas.microsoft.com/office/drawing/2014/main" id="{D96ABA5D-D592-4506-9084-DA27EA22132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8" name="Rectangle: Rounded Corners 11">
                <a:extLst>
                  <a:ext uri="{FF2B5EF4-FFF2-40B4-BE49-F238E27FC236}">
                    <a16:creationId xmlns:a16="http://schemas.microsoft.com/office/drawing/2014/main" id="{EBCBB19B-1380-452F-B4BB-E4AF76D26D2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grpSp>
          <p:nvGrpSpPr>
            <p:cNvPr id="160" name="Group 159">
              <a:extLst>
                <a:ext uri="{FF2B5EF4-FFF2-40B4-BE49-F238E27FC236}">
                  <a16:creationId xmlns:a16="http://schemas.microsoft.com/office/drawing/2014/main" id="{3394248D-484B-438B-A8D1-C08BF74D057A}"/>
                </a:ext>
              </a:extLst>
            </p:cNvPr>
            <p:cNvGrpSpPr/>
            <p:nvPr/>
          </p:nvGrpSpPr>
          <p:grpSpPr>
            <a:xfrm>
              <a:off x="8718367" y="430556"/>
              <a:ext cx="171489" cy="155755"/>
              <a:chOff x="6166420" y="4225094"/>
              <a:chExt cx="148107" cy="147970"/>
            </a:xfrm>
            <a:solidFill>
              <a:schemeClr val="bg1"/>
            </a:solidFill>
          </p:grpSpPr>
          <p:sp>
            <p:nvSpPr>
              <p:cNvPr id="161" name="Freeform 42">
                <a:extLst>
                  <a:ext uri="{FF2B5EF4-FFF2-40B4-BE49-F238E27FC236}">
                    <a16:creationId xmlns:a16="http://schemas.microsoft.com/office/drawing/2014/main" id="{B00A77D2-6112-44FF-A498-9879808B3061}"/>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2" name="Freeform 43">
                <a:extLst>
                  <a:ext uri="{FF2B5EF4-FFF2-40B4-BE49-F238E27FC236}">
                    <a16:creationId xmlns:a16="http://schemas.microsoft.com/office/drawing/2014/main" id="{54A67D8D-9705-4324-922C-92D0C53346C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3" name="Freeform 44">
                <a:extLst>
                  <a:ext uri="{FF2B5EF4-FFF2-40B4-BE49-F238E27FC236}">
                    <a16:creationId xmlns:a16="http://schemas.microsoft.com/office/drawing/2014/main" id="{ECAE1E19-B6A2-4938-8FAE-52566DB79A5F}"/>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spTree>
    <p:extLst>
      <p:ext uri="{BB962C8B-B14F-4D97-AF65-F5344CB8AC3E}">
        <p14:creationId xmlns:p14="http://schemas.microsoft.com/office/powerpoint/2010/main" val="12670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20" name="Chart 119">
            <a:extLst>
              <a:ext uri="{FF2B5EF4-FFF2-40B4-BE49-F238E27FC236}">
                <a16:creationId xmlns:a16="http://schemas.microsoft.com/office/drawing/2014/main" id="{7ADC1F97-4037-41B0-A75E-6DCE5FC15D03}"/>
              </a:ext>
            </a:extLst>
          </p:cNvPr>
          <p:cNvGraphicFramePr>
            <a:graphicFrameLocks/>
          </p:cNvGraphicFramePr>
          <p:nvPr>
            <p:extLst>
              <p:ext uri="{D42A27DB-BD31-4B8C-83A1-F6EECF244321}">
                <p14:modId xmlns:p14="http://schemas.microsoft.com/office/powerpoint/2010/main" val="350327302"/>
              </p:ext>
            </p:extLst>
          </p:nvPr>
        </p:nvGraphicFramePr>
        <p:xfrm>
          <a:off x="947144" y="1422473"/>
          <a:ext cx="2254970" cy="1478003"/>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a:extLst>
              <a:ext uri="{FF2B5EF4-FFF2-40B4-BE49-F238E27FC236}">
                <a16:creationId xmlns:a16="http://schemas.microsoft.com/office/drawing/2014/main" id="{2C0CDDA6-2997-40EE-88D2-A9CB185433C1}"/>
              </a:ext>
            </a:extLst>
          </p:cNvPr>
          <p:cNvGrpSpPr/>
          <p:nvPr/>
        </p:nvGrpSpPr>
        <p:grpSpPr>
          <a:xfrm>
            <a:off x="1077905" y="1222466"/>
            <a:ext cx="3494095" cy="285562"/>
            <a:chOff x="1077905" y="1198402"/>
            <a:chExt cx="3494095" cy="285562"/>
          </a:xfrm>
        </p:grpSpPr>
        <p:pic>
          <p:nvPicPr>
            <p:cNvPr id="119" name="Graphic 118" descr="BarChart_LTR">
              <a:extLst>
                <a:ext uri="{FF2B5EF4-FFF2-40B4-BE49-F238E27FC236}">
                  <a16:creationId xmlns:a16="http://schemas.microsoft.com/office/drawing/2014/main" id="{71FDAC79-4535-4B29-878B-57398C18C4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7905" y="1198402"/>
              <a:ext cx="292076" cy="285562"/>
            </a:xfrm>
            <a:prstGeom prst="rect">
              <a:avLst/>
            </a:prstGeom>
          </p:spPr>
        </p:pic>
        <p:sp>
          <p:nvSpPr>
            <p:cNvPr id="158" name="TextBox 157">
              <a:extLst>
                <a:ext uri="{FF2B5EF4-FFF2-40B4-BE49-F238E27FC236}">
                  <a16:creationId xmlns:a16="http://schemas.microsoft.com/office/drawing/2014/main" id="{1169DDEA-9E2E-4019-9F8B-9EB31E3F1472}"/>
                </a:ext>
              </a:extLst>
            </p:cNvPr>
            <p:cNvSpPr txBox="1"/>
            <p:nvPr/>
          </p:nvSpPr>
          <p:spPr>
            <a:xfrm>
              <a:off x="1364566" y="1213719"/>
              <a:ext cx="3207434" cy="261610"/>
            </a:xfrm>
            <a:prstGeom prst="rect">
              <a:avLst/>
            </a:prstGeom>
            <a:noFill/>
          </p:spPr>
          <p:txBody>
            <a:bodyPr wrap="square" rtlCol="0">
              <a:spAutoFit/>
            </a:bodyPr>
            <a:lstStyle/>
            <a:p>
              <a:r>
                <a:rPr lang="en-GB" sz="1100" b="1" dirty="0">
                  <a:solidFill>
                    <a:srgbClr val="034B64"/>
                  </a:solidFill>
                  <a:latin typeface="Century Gothic" panose="020B0502020202020204" pitchFamily="34" charset="0"/>
                </a:rPr>
                <a:t>GDP per capita (current US$), 2018</a:t>
              </a:r>
            </a:p>
          </p:txBody>
        </p:sp>
      </p:grpSp>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 we have a long way to go to reach today’s lower middle income level benchmarks in other development indicators. </a:t>
            </a:r>
          </a:p>
        </p:txBody>
      </p:sp>
      <p:sp>
        <p:nvSpPr>
          <p:cNvPr id="46" name="Rectangle: Rounded Corners 11">
            <a:extLst>
              <a:ext uri="{FF2B5EF4-FFF2-40B4-BE49-F238E27FC236}">
                <a16:creationId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9</a:t>
            </a:r>
          </a:p>
        </p:txBody>
      </p:sp>
      <p:graphicFrame>
        <p:nvGraphicFramePr>
          <p:cNvPr id="50" name="Chart 49">
            <a:extLst>
              <a:ext uri="{FF2B5EF4-FFF2-40B4-BE49-F238E27FC236}">
                <a16:creationId xmlns:a16="http://schemas.microsoft.com/office/drawing/2014/main" id="{85BC8E00-2FA0-4E32-AB10-7FD098494E30}"/>
              </a:ext>
            </a:extLst>
          </p:cNvPr>
          <p:cNvGraphicFramePr>
            <a:graphicFrameLocks/>
          </p:cNvGraphicFramePr>
          <p:nvPr>
            <p:extLst>
              <p:ext uri="{D42A27DB-BD31-4B8C-83A1-F6EECF244321}">
                <p14:modId xmlns:p14="http://schemas.microsoft.com/office/powerpoint/2010/main" val="1165434605"/>
              </p:ext>
            </p:extLst>
          </p:nvPr>
        </p:nvGraphicFramePr>
        <p:xfrm>
          <a:off x="947144" y="3731480"/>
          <a:ext cx="4800354" cy="1361380"/>
        </p:xfrm>
        <a:graphic>
          <a:graphicData uri="http://schemas.openxmlformats.org/drawingml/2006/chart">
            <c:chart xmlns:c="http://schemas.openxmlformats.org/drawingml/2006/chart" xmlns:r="http://schemas.openxmlformats.org/officeDocument/2006/relationships" r:id="rId6"/>
          </a:graphicData>
        </a:graphic>
      </p:graphicFrame>
      <p:grpSp>
        <p:nvGrpSpPr>
          <p:cNvPr id="27" name="Group 26">
            <a:extLst>
              <a:ext uri="{FF2B5EF4-FFF2-40B4-BE49-F238E27FC236}">
                <a16:creationId xmlns:a16="http://schemas.microsoft.com/office/drawing/2014/main" id="{FDAC6D40-8F48-4E34-8E2A-5C1D392B9D74}"/>
              </a:ext>
            </a:extLst>
          </p:cNvPr>
          <p:cNvGrpSpPr/>
          <p:nvPr/>
        </p:nvGrpSpPr>
        <p:grpSpPr>
          <a:xfrm>
            <a:off x="1077905" y="3350611"/>
            <a:ext cx="4729683" cy="430887"/>
            <a:chOff x="1148577" y="3350611"/>
            <a:chExt cx="4729683" cy="430887"/>
          </a:xfrm>
        </p:grpSpPr>
        <p:sp>
          <p:nvSpPr>
            <p:cNvPr id="154" name="Rectangle 16">
              <a:extLst>
                <a:ext uri="{FF2B5EF4-FFF2-40B4-BE49-F238E27FC236}">
                  <a16:creationId xmlns:a16="http://schemas.microsoft.com/office/drawing/2014/main" id="{DEFE0655-0364-422B-B297-F7C47143D6C2}"/>
                </a:ext>
              </a:extLst>
            </p:cNvPr>
            <p:cNvSpPr>
              <a:spLocks noChangeAspect="1"/>
            </p:cNvSpPr>
            <p:nvPr/>
          </p:nvSpPr>
          <p:spPr>
            <a:xfrm>
              <a:off x="1148577" y="3372650"/>
              <a:ext cx="180795" cy="23243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952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6" name="TextBox 155">
              <a:extLst>
                <a:ext uri="{FF2B5EF4-FFF2-40B4-BE49-F238E27FC236}">
                  <a16:creationId xmlns:a16="http://schemas.microsoft.com/office/drawing/2014/main" id="{A58205AA-8E64-44C2-A525-A2580D2B4462}"/>
                </a:ext>
              </a:extLst>
            </p:cNvPr>
            <p:cNvSpPr txBox="1"/>
            <p:nvPr/>
          </p:nvSpPr>
          <p:spPr>
            <a:xfrm>
              <a:off x="1346919" y="3350611"/>
              <a:ext cx="4531341" cy="430887"/>
            </a:xfrm>
            <a:prstGeom prst="rect">
              <a:avLst/>
            </a:prstGeom>
            <a:noFill/>
          </p:spPr>
          <p:txBody>
            <a:bodyPr wrap="square" rtlCol="0">
              <a:spAutoFit/>
            </a:bodyPr>
            <a:lstStyle/>
            <a:p>
              <a:r>
                <a:rPr lang="en-GB" sz="1100" b="1" dirty="0">
                  <a:solidFill>
                    <a:srgbClr val="034B64"/>
                  </a:solidFill>
                  <a:latin typeface="Century Gothic" panose="020B0502020202020204" pitchFamily="34" charset="0"/>
                </a:rPr>
                <a:t>Access to electricity (2017) and basic drinking water (2015) services</a:t>
              </a:r>
            </a:p>
          </p:txBody>
        </p:sp>
      </p:grpSp>
      <p:grpSp>
        <p:nvGrpSpPr>
          <p:cNvPr id="2" name="Group 1">
            <a:extLst>
              <a:ext uri="{FF2B5EF4-FFF2-40B4-BE49-F238E27FC236}">
                <a16:creationId xmlns:a16="http://schemas.microsoft.com/office/drawing/2014/main" id="{B53C0E86-D18A-40E2-8623-3E41983DA812}"/>
              </a:ext>
            </a:extLst>
          </p:cNvPr>
          <p:cNvGrpSpPr/>
          <p:nvPr/>
        </p:nvGrpSpPr>
        <p:grpSpPr>
          <a:xfrm>
            <a:off x="8563755" y="318903"/>
            <a:ext cx="420428" cy="366088"/>
            <a:chOff x="8563755" y="318903"/>
            <a:chExt cx="420428" cy="366088"/>
          </a:xfrm>
        </p:grpSpPr>
        <p:grpSp>
          <p:nvGrpSpPr>
            <p:cNvPr id="44" name="Group 43">
              <a:extLst>
                <a:ext uri="{FF2B5EF4-FFF2-40B4-BE49-F238E27FC236}">
                  <a16:creationId xmlns:a16="http://schemas.microsoft.com/office/drawing/2014/main" id="{85A0A18C-4BF8-4F69-A9C7-BA4C3BBDD34F}"/>
                </a:ext>
              </a:extLst>
            </p:cNvPr>
            <p:cNvGrpSpPr/>
            <p:nvPr/>
          </p:nvGrpSpPr>
          <p:grpSpPr>
            <a:xfrm>
              <a:off x="8563755" y="318903"/>
              <a:ext cx="420428" cy="366088"/>
              <a:chOff x="8563755" y="318903"/>
              <a:chExt cx="420428" cy="366088"/>
            </a:xfrm>
          </p:grpSpPr>
          <p:sp>
            <p:nvSpPr>
              <p:cNvPr id="47" name="Rectangle: Rounded Corners 10">
                <a:extLst>
                  <a:ext uri="{FF2B5EF4-FFF2-40B4-BE49-F238E27FC236}">
                    <a16:creationId xmlns:a16="http://schemas.microsoft.com/office/drawing/2014/main" id="{D96ABA5D-D592-4506-9084-DA27EA22132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8" name="Rectangle: Rounded Corners 11">
                <a:extLst>
                  <a:ext uri="{FF2B5EF4-FFF2-40B4-BE49-F238E27FC236}">
                    <a16:creationId xmlns:a16="http://schemas.microsoft.com/office/drawing/2014/main" id="{EBCBB19B-1380-452F-B4BB-E4AF76D26D2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grpSp>
          <p:nvGrpSpPr>
            <p:cNvPr id="160" name="Group 159">
              <a:extLst>
                <a:ext uri="{FF2B5EF4-FFF2-40B4-BE49-F238E27FC236}">
                  <a16:creationId xmlns:a16="http://schemas.microsoft.com/office/drawing/2014/main" id="{3394248D-484B-438B-A8D1-C08BF74D057A}"/>
                </a:ext>
              </a:extLst>
            </p:cNvPr>
            <p:cNvGrpSpPr/>
            <p:nvPr/>
          </p:nvGrpSpPr>
          <p:grpSpPr>
            <a:xfrm>
              <a:off x="8718367" y="430556"/>
              <a:ext cx="171489" cy="155755"/>
              <a:chOff x="6166420" y="4225094"/>
              <a:chExt cx="148107" cy="147970"/>
            </a:xfrm>
            <a:solidFill>
              <a:schemeClr val="bg1"/>
            </a:solidFill>
          </p:grpSpPr>
          <p:sp>
            <p:nvSpPr>
              <p:cNvPr id="161" name="Freeform 42">
                <a:extLst>
                  <a:ext uri="{FF2B5EF4-FFF2-40B4-BE49-F238E27FC236}">
                    <a16:creationId xmlns:a16="http://schemas.microsoft.com/office/drawing/2014/main" id="{B00A77D2-6112-44FF-A498-9879808B3061}"/>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2" name="Freeform 43">
                <a:extLst>
                  <a:ext uri="{FF2B5EF4-FFF2-40B4-BE49-F238E27FC236}">
                    <a16:creationId xmlns:a16="http://schemas.microsoft.com/office/drawing/2014/main" id="{54A67D8D-9705-4324-922C-92D0C53346C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63" name="Freeform 44">
                <a:extLst>
                  <a:ext uri="{FF2B5EF4-FFF2-40B4-BE49-F238E27FC236}">
                    <a16:creationId xmlns:a16="http://schemas.microsoft.com/office/drawing/2014/main" id="{ECAE1E19-B6A2-4938-8FAE-52566DB79A5F}"/>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sp>
        <p:nvSpPr>
          <p:cNvPr id="10" name="Rectangle: Rounded Corners 9">
            <a:extLst>
              <a:ext uri="{FF2B5EF4-FFF2-40B4-BE49-F238E27FC236}">
                <a16:creationId xmlns:a16="http://schemas.microsoft.com/office/drawing/2014/main" id="{A8886CC7-B2EA-4D1B-B418-8059D760746A}"/>
              </a:ext>
            </a:extLst>
          </p:cNvPr>
          <p:cNvSpPr/>
          <p:nvPr/>
        </p:nvSpPr>
        <p:spPr>
          <a:xfrm>
            <a:off x="3342850" y="1660494"/>
            <a:ext cx="1144926" cy="1064776"/>
          </a:xfrm>
          <a:prstGeom prst="roundRect">
            <a:avLst>
              <a:gd name="adj" fmla="val 0"/>
            </a:avLst>
          </a:prstGeom>
          <a:ln>
            <a:solidFill>
              <a:schemeClr val="bg1">
                <a:lumMod val="85000"/>
              </a:schemeClr>
            </a:solidFill>
          </a:ln>
        </p:spPr>
        <p:txBody>
          <a:bodyPr wrap="square" anchor="ctr">
            <a:spAutoFit/>
          </a:bodyPr>
          <a:lstStyle/>
          <a:p>
            <a:r>
              <a:rPr lang="en-US" sz="1000" b="1" dirty="0">
                <a:solidFill>
                  <a:schemeClr val="accent4"/>
                </a:solidFill>
                <a:latin typeface="Century Gothic" panose="020B0502020202020204" pitchFamily="34" charset="0"/>
                <a:cs typeface="Segoe UI" panose="020B0502040204020203" pitchFamily="34" charset="0"/>
              </a:rPr>
              <a:t>Need to triple per capita GDP to reach today’s lower middle income level</a:t>
            </a:r>
          </a:p>
        </p:txBody>
      </p:sp>
      <p:graphicFrame>
        <p:nvGraphicFramePr>
          <p:cNvPr id="121" name="Chart 120">
            <a:extLst>
              <a:ext uri="{FF2B5EF4-FFF2-40B4-BE49-F238E27FC236}">
                <a16:creationId xmlns:a16="http://schemas.microsoft.com/office/drawing/2014/main" id="{38292743-389D-4849-9C2A-4A4CB0A0EF85}"/>
              </a:ext>
            </a:extLst>
          </p:cNvPr>
          <p:cNvGraphicFramePr>
            <a:graphicFrameLocks/>
          </p:cNvGraphicFramePr>
          <p:nvPr>
            <p:extLst>
              <p:ext uri="{D42A27DB-BD31-4B8C-83A1-F6EECF244321}">
                <p14:modId xmlns:p14="http://schemas.microsoft.com/office/powerpoint/2010/main" val="712766703"/>
              </p:ext>
            </p:extLst>
          </p:nvPr>
        </p:nvGraphicFramePr>
        <p:xfrm>
          <a:off x="4994521" y="1519506"/>
          <a:ext cx="2254970" cy="1468006"/>
        </p:xfrm>
        <a:graphic>
          <a:graphicData uri="http://schemas.openxmlformats.org/drawingml/2006/chart">
            <c:chart xmlns:c="http://schemas.openxmlformats.org/drawingml/2006/chart" xmlns:r="http://schemas.openxmlformats.org/officeDocument/2006/relationships" r:id="rId7"/>
          </a:graphicData>
        </a:graphic>
      </p:graphicFrame>
      <p:grpSp>
        <p:nvGrpSpPr>
          <p:cNvPr id="24" name="Group 23">
            <a:extLst>
              <a:ext uri="{FF2B5EF4-FFF2-40B4-BE49-F238E27FC236}">
                <a16:creationId xmlns:a16="http://schemas.microsoft.com/office/drawing/2014/main" id="{B5FEBDFE-0274-481F-A553-B1A9D8C537E2}"/>
              </a:ext>
            </a:extLst>
          </p:cNvPr>
          <p:cNvGrpSpPr/>
          <p:nvPr/>
        </p:nvGrpSpPr>
        <p:grpSpPr>
          <a:xfrm>
            <a:off x="4881941" y="1181209"/>
            <a:ext cx="3519265" cy="430887"/>
            <a:chOff x="5245483" y="1209944"/>
            <a:chExt cx="3242452" cy="430887"/>
          </a:xfrm>
        </p:grpSpPr>
        <p:grpSp>
          <p:nvGrpSpPr>
            <p:cNvPr id="122" name="Group 121">
              <a:extLst>
                <a:ext uri="{FF2B5EF4-FFF2-40B4-BE49-F238E27FC236}">
                  <a16:creationId xmlns:a16="http://schemas.microsoft.com/office/drawing/2014/main" id="{86A89B47-82BB-44D7-8D10-39CA6627B16B}"/>
                </a:ext>
              </a:extLst>
            </p:cNvPr>
            <p:cNvGrpSpPr/>
            <p:nvPr/>
          </p:nvGrpSpPr>
          <p:grpSpPr>
            <a:xfrm>
              <a:off x="5245483" y="1217172"/>
              <a:ext cx="202132" cy="224395"/>
              <a:chOff x="4841875" y="3619500"/>
              <a:chExt cx="344488" cy="347663"/>
            </a:xfrm>
          </p:grpSpPr>
          <p:sp>
            <p:nvSpPr>
              <p:cNvPr id="123" name="Rectangle 122">
                <a:extLst>
                  <a:ext uri="{FF2B5EF4-FFF2-40B4-BE49-F238E27FC236}">
                    <a16:creationId xmlns:a16="http://schemas.microsoft.com/office/drawing/2014/main" id="{A411CF64-07F0-4BF8-9B3D-C561B873BD71}"/>
                  </a:ext>
                </a:extLst>
              </p:cNvPr>
              <p:cNvSpPr>
                <a:spLocks noChangeArrowheads="1"/>
              </p:cNvSpPr>
              <p:nvPr/>
            </p:nvSpPr>
            <p:spPr bwMode="auto">
              <a:xfrm>
                <a:off x="4841875" y="3860800"/>
                <a:ext cx="60325" cy="106363"/>
              </a:xfrm>
              <a:prstGeom prst="rect">
                <a:avLst/>
              </a:prstGeom>
              <a:noFill/>
              <a:ln w="12700" cap="flat">
                <a:solidFill>
                  <a:srgbClr val="034B6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4" name="Freeform 630">
                <a:extLst>
                  <a:ext uri="{FF2B5EF4-FFF2-40B4-BE49-F238E27FC236}">
                    <a16:creationId xmlns:a16="http://schemas.microsoft.com/office/drawing/2014/main" id="{84FD13ED-EB94-49DC-ADE7-C918BD792240}"/>
                  </a:ext>
                </a:extLst>
              </p:cNvPr>
              <p:cNvSpPr>
                <a:spLocks/>
              </p:cNvSpPr>
              <p:nvPr/>
            </p:nvSpPr>
            <p:spPr bwMode="auto">
              <a:xfrm>
                <a:off x="4902200" y="3906838"/>
                <a:ext cx="255588" cy="46038"/>
              </a:xfrm>
              <a:custGeom>
                <a:avLst/>
                <a:gdLst>
                  <a:gd name="T0" fmla="*/ 0 w 68"/>
                  <a:gd name="T1" fmla="*/ 12 h 12"/>
                  <a:gd name="T2" fmla="*/ 68 w 68"/>
                  <a:gd name="T3" fmla="*/ 12 h 12"/>
                  <a:gd name="T4" fmla="*/ 38 w 68"/>
                  <a:gd name="T5" fmla="*/ 0 h 12"/>
                  <a:gd name="T6" fmla="*/ 10 w 68"/>
                  <a:gd name="T7" fmla="*/ 0 h 12"/>
                </a:gdLst>
                <a:ahLst/>
                <a:cxnLst>
                  <a:cxn ang="0">
                    <a:pos x="T0" y="T1"/>
                  </a:cxn>
                  <a:cxn ang="0">
                    <a:pos x="T2" y="T3"/>
                  </a:cxn>
                  <a:cxn ang="0">
                    <a:pos x="T4" y="T5"/>
                  </a:cxn>
                  <a:cxn ang="0">
                    <a:pos x="T6" y="T7"/>
                  </a:cxn>
                </a:cxnLst>
                <a:rect l="0" t="0" r="r" b="b"/>
                <a:pathLst>
                  <a:path w="68" h="12">
                    <a:moveTo>
                      <a:pt x="0" y="12"/>
                    </a:moveTo>
                    <a:cubicBezTo>
                      <a:pt x="68" y="12"/>
                      <a:pt x="68" y="12"/>
                      <a:pt x="68" y="12"/>
                    </a:cubicBezTo>
                    <a:cubicBezTo>
                      <a:pt x="68" y="6"/>
                      <a:pt x="54" y="0"/>
                      <a:pt x="38" y="0"/>
                    </a:cubicBezTo>
                    <a:cubicBezTo>
                      <a:pt x="10" y="0"/>
                      <a:pt x="10" y="0"/>
                      <a:pt x="10" y="0"/>
                    </a:cubicBezTo>
                  </a:path>
                </a:pathLst>
              </a:custGeom>
              <a:noFill/>
              <a:ln w="12700" cap="rnd">
                <a:solidFill>
                  <a:srgbClr val="034B6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5" name="Freeform 631">
                <a:extLst>
                  <a:ext uri="{FF2B5EF4-FFF2-40B4-BE49-F238E27FC236}">
                    <a16:creationId xmlns:a16="http://schemas.microsoft.com/office/drawing/2014/main" id="{F503247E-B510-4547-B260-3408196FA37C}"/>
                  </a:ext>
                </a:extLst>
              </p:cNvPr>
              <p:cNvSpPr>
                <a:spLocks/>
              </p:cNvSpPr>
              <p:nvPr/>
            </p:nvSpPr>
            <p:spPr bwMode="auto">
              <a:xfrm>
                <a:off x="4902199" y="3876674"/>
                <a:ext cx="112714" cy="30162"/>
              </a:xfrm>
              <a:custGeom>
                <a:avLst/>
                <a:gdLst>
                  <a:gd name="T0" fmla="*/ 0 w 30"/>
                  <a:gd name="T1" fmla="*/ 0 h 8"/>
                  <a:gd name="T2" fmla="*/ 14 w 30"/>
                  <a:gd name="T3" fmla="*/ 0 h 8"/>
                  <a:gd name="T4" fmla="*/ 30 w 30"/>
                  <a:gd name="T5" fmla="*/ 8 h 8"/>
                </a:gdLst>
                <a:ahLst/>
                <a:cxnLst>
                  <a:cxn ang="0">
                    <a:pos x="T0" y="T1"/>
                  </a:cxn>
                  <a:cxn ang="0">
                    <a:pos x="T2" y="T3"/>
                  </a:cxn>
                  <a:cxn ang="0">
                    <a:pos x="T4" y="T5"/>
                  </a:cxn>
                </a:cxnLst>
                <a:rect l="0" t="0" r="r" b="b"/>
                <a:pathLst>
                  <a:path w="30" h="8">
                    <a:moveTo>
                      <a:pt x="0" y="0"/>
                    </a:moveTo>
                    <a:cubicBezTo>
                      <a:pt x="14" y="0"/>
                      <a:pt x="14" y="0"/>
                      <a:pt x="14" y="0"/>
                    </a:cubicBezTo>
                    <a:cubicBezTo>
                      <a:pt x="23" y="0"/>
                      <a:pt x="28" y="6"/>
                      <a:pt x="30" y="8"/>
                    </a:cubicBezTo>
                  </a:path>
                </a:pathLst>
              </a:custGeom>
              <a:noFill/>
              <a:ln w="12700" cap="flat">
                <a:solidFill>
                  <a:srgbClr val="034B6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7" name="Freeform 633">
                <a:extLst>
                  <a:ext uri="{FF2B5EF4-FFF2-40B4-BE49-F238E27FC236}">
                    <a16:creationId xmlns:a16="http://schemas.microsoft.com/office/drawing/2014/main" id="{5B4A656C-EAF9-4345-B423-5A57A9E6AF19}"/>
                  </a:ext>
                </a:extLst>
              </p:cNvPr>
              <p:cNvSpPr>
                <a:spLocks/>
              </p:cNvSpPr>
              <p:nvPr/>
            </p:nvSpPr>
            <p:spPr bwMode="auto">
              <a:xfrm>
                <a:off x="4902200" y="3619500"/>
                <a:ext cx="284163" cy="260350"/>
              </a:xfrm>
              <a:custGeom>
                <a:avLst/>
                <a:gdLst>
                  <a:gd name="T0" fmla="*/ 2 w 76"/>
                  <a:gd name="T1" fmla="*/ 50 h 69"/>
                  <a:gd name="T2" fmla="*/ 0 w 76"/>
                  <a:gd name="T3" fmla="*/ 38 h 69"/>
                  <a:gd name="T4" fmla="*/ 38 w 76"/>
                  <a:gd name="T5" fmla="*/ 0 h 69"/>
                  <a:gd name="T6" fmla="*/ 76 w 76"/>
                  <a:gd name="T7" fmla="*/ 38 h 69"/>
                  <a:gd name="T8" fmla="*/ 60 w 76"/>
                  <a:gd name="T9" fmla="*/ 69 h 69"/>
                </a:gdLst>
                <a:ahLst/>
                <a:cxnLst>
                  <a:cxn ang="0">
                    <a:pos x="T0" y="T1"/>
                  </a:cxn>
                  <a:cxn ang="0">
                    <a:pos x="T2" y="T3"/>
                  </a:cxn>
                  <a:cxn ang="0">
                    <a:pos x="T4" y="T5"/>
                  </a:cxn>
                  <a:cxn ang="0">
                    <a:pos x="T6" y="T7"/>
                  </a:cxn>
                  <a:cxn ang="0">
                    <a:pos x="T8" y="T9"/>
                  </a:cxn>
                </a:cxnLst>
                <a:rect l="0" t="0" r="r" b="b"/>
                <a:pathLst>
                  <a:path w="76" h="69">
                    <a:moveTo>
                      <a:pt x="2" y="50"/>
                    </a:moveTo>
                    <a:cubicBezTo>
                      <a:pt x="1" y="46"/>
                      <a:pt x="0" y="42"/>
                      <a:pt x="0" y="38"/>
                    </a:cubicBezTo>
                    <a:cubicBezTo>
                      <a:pt x="0" y="17"/>
                      <a:pt x="17" y="0"/>
                      <a:pt x="38" y="0"/>
                    </a:cubicBezTo>
                    <a:cubicBezTo>
                      <a:pt x="59" y="0"/>
                      <a:pt x="76" y="17"/>
                      <a:pt x="76" y="38"/>
                    </a:cubicBezTo>
                    <a:cubicBezTo>
                      <a:pt x="76" y="51"/>
                      <a:pt x="70" y="62"/>
                      <a:pt x="60" y="69"/>
                    </a:cubicBezTo>
                  </a:path>
                </a:pathLst>
              </a:custGeom>
              <a:noFill/>
              <a:ln w="12700" cap="rnd">
                <a:solidFill>
                  <a:srgbClr val="034B6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59" name="TextBox 158">
              <a:extLst>
                <a:ext uri="{FF2B5EF4-FFF2-40B4-BE49-F238E27FC236}">
                  <a16:creationId xmlns:a16="http://schemas.microsoft.com/office/drawing/2014/main" id="{630CA3DF-460C-49E1-8FFF-65DE2706B262}"/>
                </a:ext>
              </a:extLst>
            </p:cNvPr>
            <p:cNvSpPr txBox="1"/>
            <p:nvPr/>
          </p:nvSpPr>
          <p:spPr>
            <a:xfrm>
              <a:off x="5514802" y="1209944"/>
              <a:ext cx="2973133" cy="430887"/>
            </a:xfrm>
            <a:prstGeom prst="rect">
              <a:avLst/>
            </a:prstGeom>
            <a:noFill/>
          </p:spPr>
          <p:txBody>
            <a:bodyPr wrap="square" rtlCol="0">
              <a:spAutoFit/>
            </a:bodyPr>
            <a:lstStyle/>
            <a:p>
              <a:r>
                <a:rPr lang="en-GB" sz="1100" b="1" dirty="0">
                  <a:solidFill>
                    <a:srgbClr val="034B64"/>
                  </a:solidFill>
                  <a:latin typeface="Century Gothic" panose="020B0502020202020204" pitchFamily="34" charset="0"/>
                </a:rPr>
                <a:t>Poverty headcount ratio at $1.90 a day, 2015</a:t>
              </a:r>
            </a:p>
          </p:txBody>
        </p:sp>
      </p:grpSp>
      <p:sp>
        <p:nvSpPr>
          <p:cNvPr id="62" name="Rectangle: Rounded Corners 61">
            <a:extLst>
              <a:ext uri="{FF2B5EF4-FFF2-40B4-BE49-F238E27FC236}">
                <a16:creationId xmlns:a16="http://schemas.microsoft.com/office/drawing/2014/main" id="{81DFD0F1-2895-4559-A05B-AFFBED9AB70D}"/>
              </a:ext>
            </a:extLst>
          </p:cNvPr>
          <p:cNvSpPr/>
          <p:nvPr/>
        </p:nvSpPr>
        <p:spPr>
          <a:xfrm>
            <a:off x="7251129" y="1685050"/>
            <a:ext cx="1162122" cy="1015663"/>
          </a:xfrm>
          <a:prstGeom prst="roundRect">
            <a:avLst>
              <a:gd name="adj" fmla="val 0"/>
            </a:avLst>
          </a:prstGeom>
          <a:ln>
            <a:solidFill>
              <a:schemeClr val="bg1">
                <a:lumMod val="85000"/>
              </a:schemeClr>
            </a:solidFill>
          </a:ln>
        </p:spPr>
        <p:txBody>
          <a:bodyPr wrap="square" anchor="ctr">
            <a:spAutoFit/>
          </a:bodyPr>
          <a:lstStyle/>
          <a:p>
            <a:r>
              <a:rPr lang="en-GB" sz="1000" b="1" dirty="0">
                <a:solidFill>
                  <a:schemeClr val="accent4"/>
                </a:solidFill>
                <a:latin typeface="Century Gothic" panose="020B0502020202020204" pitchFamily="34" charset="0"/>
                <a:cs typeface="Segoe UI" panose="020B0502040204020203" pitchFamily="34" charset="0"/>
              </a:rPr>
              <a:t>Need to cut poverty in half to achieve today’s lower middle income level</a:t>
            </a:r>
          </a:p>
        </p:txBody>
      </p:sp>
      <p:cxnSp>
        <p:nvCxnSpPr>
          <p:cNvPr id="15" name="Straight Connector 14">
            <a:extLst>
              <a:ext uri="{FF2B5EF4-FFF2-40B4-BE49-F238E27FC236}">
                <a16:creationId xmlns:a16="http://schemas.microsoft.com/office/drawing/2014/main" id="{AFD73D5D-4BC2-4559-8BDD-80681452DAF7}"/>
              </a:ext>
            </a:extLst>
          </p:cNvPr>
          <p:cNvCxnSpPr>
            <a:cxnSpLocks/>
          </p:cNvCxnSpPr>
          <p:nvPr/>
        </p:nvCxnSpPr>
        <p:spPr>
          <a:xfrm>
            <a:off x="4858661" y="1173848"/>
            <a:ext cx="0" cy="1942330"/>
          </a:xfrm>
          <a:prstGeom prst="line">
            <a:avLst/>
          </a:prstGeom>
          <a:ln w="3175">
            <a:solidFill>
              <a:srgbClr val="034B64"/>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C4C325-5618-4F4B-BFBD-C0229B4278AC}"/>
              </a:ext>
            </a:extLst>
          </p:cNvPr>
          <p:cNvCxnSpPr>
            <a:cxnSpLocks/>
          </p:cNvCxnSpPr>
          <p:nvPr/>
        </p:nvCxnSpPr>
        <p:spPr>
          <a:xfrm>
            <a:off x="1077905" y="3068050"/>
            <a:ext cx="7263012" cy="0"/>
          </a:xfrm>
          <a:prstGeom prst="line">
            <a:avLst/>
          </a:prstGeom>
          <a:ln w="3175">
            <a:solidFill>
              <a:srgbClr val="034B64"/>
            </a:solidFill>
            <a:prstDash val="dashDot"/>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0C46F3B3-4502-4CD8-B864-E78A571E5EC3}"/>
              </a:ext>
            </a:extLst>
          </p:cNvPr>
          <p:cNvSpPr/>
          <p:nvPr/>
        </p:nvSpPr>
        <p:spPr>
          <a:xfrm>
            <a:off x="5803973" y="3894278"/>
            <a:ext cx="2609278" cy="707886"/>
          </a:xfrm>
          <a:prstGeom prst="roundRect">
            <a:avLst>
              <a:gd name="adj" fmla="val 0"/>
            </a:avLst>
          </a:prstGeom>
          <a:ln>
            <a:solidFill>
              <a:schemeClr val="bg1">
                <a:lumMod val="85000"/>
              </a:schemeClr>
            </a:solidFill>
          </a:ln>
        </p:spPr>
        <p:txBody>
          <a:bodyPr wrap="square" anchor="ctr">
            <a:spAutoFit/>
          </a:bodyPr>
          <a:lstStyle/>
          <a:p>
            <a:r>
              <a:rPr lang="en-GB" sz="1000" b="1" dirty="0">
                <a:solidFill>
                  <a:schemeClr val="accent4"/>
                </a:solidFill>
                <a:latin typeface="Century Gothic" panose="020B0502020202020204" pitchFamily="34" charset="0"/>
                <a:cs typeface="Segoe UI" panose="020B0502040204020203" pitchFamily="34" charset="0"/>
              </a:rPr>
              <a:t>Need to provide electricity and water for additional 40-45 million to reach current coverage rate of lower middle income countries.</a:t>
            </a:r>
          </a:p>
        </p:txBody>
      </p:sp>
      <p:sp>
        <p:nvSpPr>
          <p:cNvPr id="71" name="Oval 70">
            <a:extLst>
              <a:ext uri="{FF2B5EF4-FFF2-40B4-BE49-F238E27FC236}">
                <a16:creationId xmlns:a16="http://schemas.microsoft.com/office/drawing/2014/main" id="{C304D814-BA0E-4ABB-8280-8D624EB245DC}"/>
              </a:ext>
            </a:extLst>
          </p:cNvPr>
          <p:cNvSpPr/>
          <p:nvPr/>
        </p:nvSpPr>
        <p:spPr>
          <a:xfrm>
            <a:off x="4790962" y="2997616"/>
            <a:ext cx="135398" cy="13438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1367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49" name="Chart 48">
            <a:extLst>
              <a:ext uri="{FF2B5EF4-FFF2-40B4-BE49-F238E27FC236}">
                <a16:creationId xmlns:a16="http://schemas.microsoft.com/office/drawing/2014/main" id="{B7D17B91-2796-4323-9E78-FAF45FE00CBA}"/>
              </a:ext>
            </a:extLst>
          </p:cNvPr>
          <p:cNvGraphicFramePr>
            <a:graphicFrameLocks/>
          </p:cNvGraphicFramePr>
          <p:nvPr>
            <p:extLst>
              <p:ext uri="{D42A27DB-BD31-4B8C-83A1-F6EECF244321}">
                <p14:modId xmlns:p14="http://schemas.microsoft.com/office/powerpoint/2010/main" val="3344316609"/>
              </p:ext>
            </p:extLst>
          </p:nvPr>
        </p:nvGraphicFramePr>
        <p:xfrm>
          <a:off x="5286250" y="1395529"/>
          <a:ext cx="3603554" cy="221606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At the same time, the economic progress has not been entirely successful in inspiring structural transformation…</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10</a:t>
            </a:r>
          </a:p>
        </p:txBody>
      </p:sp>
      <p:graphicFrame>
        <p:nvGraphicFramePr>
          <p:cNvPr id="50" name="Chart 49">
            <a:extLst>
              <a:ext uri="{FF2B5EF4-FFF2-40B4-BE49-F238E27FC236}">
                <a16:creationId xmlns:a16="http://schemas.microsoft.com/office/drawing/2014/main" id="{CDD386CD-43B4-4550-819D-74CE41AD4172}"/>
              </a:ext>
            </a:extLst>
          </p:cNvPr>
          <p:cNvGraphicFramePr>
            <a:graphicFrameLocks/>
          </p:cNvGraphicFramePr>
          <p:nvPr>
            <p:extLst>
              <p:ext uri="{D42A27DB-BD31-4B8C-83A1-F6EECF244321}">
                <p14:modId xmlns:p14="http://schemas.microsoft.com/office/powerpoint/2010/main" val="1862690170"/>
              </p:ext>
            </p:extLst>
          </p:nvPr>
        </p:nvGraphicFramePr>
        <p:xfrm>
          <a:off x="1297683" y="1379130"/>
          <a:ext cx="3648128" cy="2330227"/>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3DA0024E-B70D-4100-BB24-E3A32376D4D5}"/>
              </a:ext>
            </a:extLst>
          </p:cNvPr>
          <p:cNvGrpSpPr/>
          <p:nvPr/>
        </p:nvGrpSpPr>
        <p:grpSpPr>
          <a:xfrm>
            <a:off x="8563755" y="318903"/>
            <a:ext cx="420428" cy="366088"/>
            <a:chOff x="8563755" y="318903"/>
            <a:chExt cx="420428" cy="366088"/>
          </a:xfrm>
        </p:grpSpPr>
        <p:sp>
          <p:nvSpPr>
            <p:cNvPr id="21" name="Rectangle: Rounded Corners 10">
              <a:extLst>
                <a:ext uri="{FF2B5EF4-FFF2-40B4-BE49-F238E27FC236}">
                  <a16:creationId xmlns:a16="http://schemas.microsoft.com/office/drawing/2014/main" id="{711F2737-8B74-4A05-AF48-65D393B9E38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2" name="Rectangle: Rounded Corners 11">
              <a:extLst>
                <a:ext uri="{FF2B5EF4-FFF2-40B4-BE49-F238E27FC236}">
                  <a16:creationId xmlns:a16="http://schemas.microsoft.com/office/drawing/2014/main" id="{CB3351D9-F9FE-4610-BB32-D35E9C5B0B5C}"/>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3" name="Freeform 42">
              <a:extLst>
                <a:ext uri="{FF2B5EF4-FFF2-40B4-BE49-F238E27FC236}">
                  <a16:creationId xmlns:a16="http://schemas.microsoft.com/office/drawing/2014/main" id="{49576FFD-FEF6-4C6E-A9C9-32ED676BCEED}"/>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4" name="Freeform 43">
              <a:extLst>
                <a:ext uri="{FF2B5EF4-FFF2-40B4-BE49-F238E27FC236}">
                  <a16:creationId xmlns:a16="http://schemas.microsoft.com/office/drawing/2014/main" id="{61F3F859-379D-4506-93EA-60EF65FBA9AF}"/>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5" name="Freeform 44">
              <a:extLst>
                <a:ext uri="{FF2B5EF4-FFF2-40B4-BE49-F238E27FC236}">
                  <a16:creationId xmlns:a16="http://schemas.microsoft.com/office/drawing/2014/main" id="{D53D1E3F-6565-434F-AFAE-891352AEEBDD}"/>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spTree>
    <p:extLst>
      <p:ext uri="{BB962C8B-B14F-4D97-AF65-F5344CB8AC3E}">
        <p14:creationId xmlns:p14="http://schemas.microsoft.com/office/powerpoint/2010/main" val="136422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700" b="1" i="1" dirty="0">
                <a:solidFill>
                  <a:srgbClr val="FFFFFF"/>
                </a:solidFill>
                <a:latin typeface="Century Gothic" panose="020B0502020202020204" pitchFamily="34" charset="0"/>
                <a:cs typeface="Segoe UI" panose="020B0502040204020203" pitchFamily="34" charset="0"/>
                <a:sym typeface="Barlow"/>
              </a:rPr>
              <a:t>… reflecting the fact  that income growth was achieved primarily through capital accumulation and less through productivity growth.</a:t>
            </a:r>
          </a:p>
        </p:txBody>
      </p:sp>
      <p:grpSp>
        <p:nvGrpSpPr>
          <p:cNvPr id="3" name="Group 2">
            <a:extLst>
              <a:ext uri="{FF2B5EF4-FFF2-40B4-BE49-F238E27FC236}">
                <a16:creationId xmlns:a16="http://schemas.microsoft.com/office/drawing/2014/main" id="{C996B3BD-7181-4926-9D75-445BC8E6F819}"/>
              </a:ext>
            </a:extLst>
          </p:cNvPr>
          <p:cNvGrpSpPr/>
          <p:nvPr/>
        </p:nvGrpSpPr>
        <p:grpSpPr>
          <a:xfrm>
            <a:off x="5755313" y="1660973"/>
            <a:ext cx="2657938" cy="3020663"/>
            <a:chOff x="5941751" y="1394526"/>
            <a:chExt cx="2542523" cy="3322729"/>
          </a:xfrm>
        </p:grpSpPr>
        <p:sp>
          <p:nvSpPr>
            <p:cNvPr id="59" name="Rectangle: Top Corners Rounded 58">
              <a:extLst>
                <a:ext uri="{FF2B5EF4-FFF2-40B4-BE49-F238E27FC236}">
                  <a16:creationId xmlns:a16="http://schemas.microsoft.com/office/drawing/2014/main" id="{CEFCE937-30B8-4397-B5FF-F522DEE90297}"/>
                </a:ext>
              </a:extLst>
            </p:cNvPr>
            <p:cNvSpPr/>
            <p:nvPr/>
          </p:nvSpPr>
          <p:spPr>
            <a:xfrm rot="5400000">
              <a:off x="5701085" y="1793476"/>
              <a:ext cx="3023856" cy="2542523"/>
            </a:xfrm>
            <a:prstGeom prst="round2SameRect">
              <a:avLst>
                <a:gd name="adj1" fmla="val 1336"/>
                <a:gd name="adj2" fmla="val 0"/>
              </a:avLst>
            </a:prstGeom>
            <a:solidFill>
              <a:srgbClr val="F9F9F9"/>
            </a:solidFill>
            <a:ln w="3175">
              <a:solidFill>
                <a:srgbClr val="034B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BDF78FE2-A250-47C2-980A-85CA61A5DA3B}"/>
                </a:ext>
              </a:extLst>
            </p:cNvPr>
            <p:cNvGrpSpPr/>
            <p:nvPr/>
          </p:nvGrpSpPr>
          <p:grpSpPr>
            <a:xfrm>
              <a:off x="5941751" y="1394526"/>
              <a:ext cx="2515876" cy="3322729"/>
              <a:chOff x="6219929" y="1372492"/>
              <a:chExt cx="2609624" cy="3322729"/>
            </a:xfrm>
            <a:effectLst/>
          </p:grpSpPr>
          <p:cxnSp>
            <p:nvCxnSpPr>
              <p:cNvPr id="42" name="Straight Connector 41">
                <a:extLst>
                  <a:ext uri="{FF2B5EF4-FFF2-40B4-BE49-F238E27FC236}">
                    <a16:creationId xmlns:a16="http://schemas.microsoft.com/office/drawing/2014/main" id="{F1364682-0B86-44F2-B1EE-2495CD11C50A}"/>
                  </a:ext>
                </a:extLst>
              </p:cNvPr>
              <p:cNvCxnSpPr>
                <a:cxnSpLocks/>
              </p:cNvCxnSpPr>
              <p:nvPr/>
            </p:nvCxnSpPr>
            <p:spPr>
              <a:xfrm>
                <a:off x="6219929" y="1372492"/>
                <a:ext cx="0" cy="3322729"/>
              </a:xfrm>
              <a:prstGeom prst="line">
                <a:avLst/>
              </a:prstGeom>
              <a:ln w="12700">
                <a:solidFill>
                  <a:schemeClr val="accent4">
                    <a:lumMod val="75000"/>
                  </a:schemeClr>
                </a:solidFill>
              </a:ln>
              <a:effectLst>
                <a:outerShdw blurRad="50800" dist="38100" dir="7200000" sx="102000" sy="102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E25A49-8211-4374-A59F-8DF224E15BA1}"/>
                  </a:ext>
                </a:extLst>
              </p:cNvPr>
              <p:cNvSpPr/>
              <p:nvPr/>
            </p:nvSpPr>
            <p:spPr>
              <a:xfrm>
                <a:off x="6265971" y="1731938"/>
                <a:ext cx="2563582" cy="2550250"/>
              </a:xfrm>
              <a:prstGeom prst="rect">
                <a:avLst/>
              </a:prstGeom>
            </p:spPr>
            <p:txBody>
              <a:bodyPr wrap="square" anchor="ctr">
                <a:spAutoFit/>
              </a:bodyPr>
              <a:lstStyle/>
              <a:p>
                <a:pPr>
                  <a:lnSpc>
                    <a:spcPct val="150000"/>
                  </a:lnSpc>
                </a:pPr>
                <a:r>
                  <a:rPr lang="en-GB" sz="1200" b="1" dirty="0">
                    <a:solidFill>
                      <a:srgbClr val="034B64"/>
                    </a:solidFill>
                    <a:latin typeface="Century Gothic" panose="020B0502020202020204" pitchFamily="34" charset="0"/>
                    <a:cs typeface="Segoe UI" panose="020B0502040204020203" pitchFamily="34" charset="0"/>
                  </a:rPr>
                  <a:t>While capital contributed half of the growth during 2005-17, the contribution of productivity (TFP) was not  overwhelming…</a:t>
                </a:r>
              </a:p>
              <a:p>
                <a:pPr marL="285750" indent="-285750">
                  <a:lnSpc>
                    <a:spcPct val="150000"/>
                  </a:lnSpc>
                  <a:buFont typeface="Arial" panose="020B0604020202020204" pitchFamily="34" charset="0"/>
                  <a:buChar char="•"/>
                </a:pPr>
                <a:r>
                  <a:rPr lang="en-GB" sz="1200" dirty="0">
                    <a:solidFill>
                      <a:srgbClr val="034B64"/>
                    </a:solidFill>
                    <a:latin typeface="Century Gothic" panose="020B0502020202020204" pitchFamily="34" charset="0"/>
                    <a:cs typeface="Segoe UI" panose="020B0502040204020203" pitchFamily="34" charset="0"/>
                  </a:rPr>
                  <a:t>In particular taking into account the potential increase in inefficiency associated with large capital accumulation </a:t>
                </a:r>
                <a:endParaRPr lang="en-US" sz="1200" dirty="0">
                  <a:solidFill>
                    <a:srgbClr val="034B64"/>
                  </a:solidFill>
                  <a:latin typeface="Century Gothic" panose="020B0502020202020204" pitchFamily="34" charset="0"/>
                  <a:cs typeface="Segoe UI" panose="020B0502040204020203" pitchFamily="34" charset="0"/>
                </a:endParaRPr>
              </a:p>
            </p:txBody>
          </p:sp>
        </p:grpSp>
      </p:grpSp>
      <p:sp>
        <p:nvSpPr>
          <p:cNvPr id="27" name="TextBox 26">
            <a:extLst>
              <a:ext uri="{FF2B5EF4-FFF2-40B4-BE49-F238E27FC236}">
                <a16:creationId xmlns:a16="http://schemas.microsoft.com/office/drawing/2014/main" id="{5CB6AAC7-0801-4C60-BC4B-299DCC42853F}"/>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11</a:t>
            </a:r>
          </a:p>
        </p:txBody>
      </p:sp>
      <p:graphicFrame>
        <p:nvGraphicFramePr>
          <p:cNvPr id="6" name="Chart 5">
            <a:extLst>
              <a:ext uri="{FF2B5EF4-FFF2-40B4-BE49-F238E27FC236}">
                <a16:creationId xmlns:a16="http://schemas.microsoft.com/office/drawing/2014/main" id="{73D9A813-B0B5-4575-96EF-8B5C4B3AB19A}"/>
              </a:ext>
            </a:extLst>
          </p:cNvPr>
          <p:cNvGraphicFramePr/>
          <p:nvPr>
            <p:extLst>
              <p:ext uri="{D42A27DB-BD31-4B8C-83A1-F6EECF244321}">
                <p14:modId xmlns:p14="http://schemas.microsoft.com/office/powerpoint/2010/main" val="2884754443"/>
              </p:ext>
            </p:extLst>
          </p:nvPr>
        </p:nvGraphicFramePr>
        <p:xfrm>
          <a:off x="988294" y="1087395"/>
          <a:ext cx="4322611" cy="34892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3B65D37-BAE1-4584-B77D-8B646E0E4CF1}"/>
              </a:ext>
            </a:extLst>
          </p:cNvPr>
          <p:cNvSpPr txBox="1"/>
          <p:nvPr/>
        </p:nvSpPr>
        <p:spPr>
          <a:xfrm>
            <a:off x="1043295" y="4657236"/>
            <a:ext cx="3265638" cy="215444"/>
          </a:xfrm>
          <a:prstGeom prst="rect">
            <a:avLst/>
          </a:prstGeom>
          <a:noFill/>
        </p:spPr>
        <p:txBody>
          <a:bodyPr wrap="none" rtlCol="0">
            <a:spAutoFit/>
          </a:bodyPr>
          <a:lstStyle/>
          <a:p>
            <a:r>
              <a:rPr lang="en-GB" sz="800" b="1" dirty="0">
                <a:solidFill>
                  <a:srgbClr val="034B64"/>
                </a:solidFill>
                <a:latin typeface="Century Gothic" panose="020B0502020202020204" pitchFamily="34" charset="0"/>
              </a:rPr>
              <a:t>Source: estimated based on data from Penn World Tables 9.1.</a:t>
            </a:r>
          </a:p>
        </p:txBody>
      </p:sp>
      <p:grpSp>
        <p:nvGrpSpPr>
          <p:cNvPr id="2" name="Group 1">
            <a:extLst>
              <a:ext uri="{FF2B5EF4-FFF2-40B4-BE49-F238E27FC236}">
                <a16:creationId xmlns:a16="http://schemas.microsoft.com/office/drawing/2014/main" id="{C3517E67-E62C-4D59-9F1E-0EEC438833F5}"/>
              </a:ext>
            </a:extLst>
          </p:cNvPr>
          <p:cNvGrpSpPr/>
          <p:nvPr/>
        </p:nvGrpSpPr>
        <p:grpSpPr>
          <a:xfrm>
            <a:off x="8563755" y="318903"/>
            <a:ext cx="420428" cy="366088"/>
            <a:chOff x="8563755" y="318903"/>
            <a:chExt cx="420428" cy="366088"/>
          </a:xfrm>
        </p:grpSpPr>
        <p:sp>
          <p:nvSpPr>
            <p:cNvPr id="17" name="Rectangle: Rounded Corners 10">
              <a:extLst>
                <a:ext uri="{FF2B5EF4-FFF2-40B4-BE49-F238E27FC236}">
                  <a16:creationId xmlns:a16="http://schemas.microsoft.com/office/drawing/2014/main" id="{C4651275-A284-41DF-AB84-2A335ECD1DD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8" name="Rectangle: Rounded Corners 11">
              <a:extLst>
                <a:ext uri="{FF2B5EF4-FFF2-40B4-BE49-F238E27FC236}">
                  <a16:creationId xmlns:a16="http://schemas.microsoft.com/office/drawing/2014/main" id="{B537944C-AB93-4674-96F1-D870DE2BEC5B}"/>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Freeform 42">
              <a:extLst>
                <a:ext uri="{FF2B5EF4-FFF2-40B4-BE49-F238E27FC236}">
                  <a16:creationId xmlns:a16="http://schemas.microsoft.com/office/drawing/2014/main" id="{883D4758-2830-4C0D-BC10-8E0B53F1BF05}"/>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 name="Freeform 43">
              <a:extLst>
                <a:ext uri="{FF2B5EF4-FFF2-40B4-BE49-F238E27FC236}">
                  <a16:creationId xmlns:a16="http://schemas.microsoft.com/office/drawing/2014/main" id="{942D0EE9-2D16-4978-B43B-47B46329C382}"/>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1" name="Freeform 44">
              <a:extLst>
                <a:ext uri="{FF2B5EF4-FFF2-40B4-BE49-F238E27FC236}">
                  <a16:creationId xmlns:a16="http://schemas.microsoft.com/office/drawing/2014/main" id="{85E4882E-B528-4998-AE50-20BBCED2308D}"/>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spTree>
    <p:extLst>
      <p:ext uri="{BB962C8B-B14F-4D97-AF65-F5344CB8AC3E}">
        <p14:creationId xmlns:p14="http://schemas.microsoft.com/office/powerpoint/2010/main" val="63153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Productivity growth is constrained by structural and institutional bottlenecks ...</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48763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212</a:t>
            </a:r>
          </a:p>
        </p:txBody>
      </p:sp>
      <p:grpSp>
        <p:nvGrpSpPr>
          <p:cNvPr id="89" name="Group 88">
            <a:extLst>
              <a:ext uri="{FF2B5EF4-FFF2-40B4-BE49-F238E27FC236}">
                <a16:creationId xmlns:a16="http://schemas.microsoft.com/office/drawing/2014/main" id="{91045232-487A-4D26-9316-A417C426BF3E}"/>
              </a:ext>
            </a:extLst>
          </p:cNvPr>
          <p:cNvGrpSpPr/>
          <p:nvPr/>
        </p:nvGrpSpPr>
        <p:grpSpPr>
          <a:xfrm>
            <a:off x="8563755" y="318903"/>
            <a:ext cx="420428" cy="366088"/>
            <a:chOff x="8563755" y="318903"/>
            <a:chExt cx="420428" cy="366088"/>
          </a:xfrm>
        </p:grpSpPr>
        <p:sp>
          <p:nvSpPr>
            <p:cNvPr id="90" name="Rectangle: Rounded Corners 10">
              <a:extLst>
                <a:ext uri="{FF2B5EF4-FFF2-40B4-BE49-F238E27FC236}">
                  <a16:creationId xmlns:a16="http://schemas.microsoft.com/office/drawing/2014/main" id="{42577D43-92B4-4698-BD22-EB8398D1F6FF}"/>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1" name="Rectangle: Rounded Corners 11">
              <a:extLst>
                <a:ext uri="{FF2B5EF4-FFF2-40B4-BE49-F238E27FC236}">
                  <a16:creationId xmlns:a16="http://schemas.microsoft.com/office/drawing/2014/main" id="{8902C79C-DC9D-4DF1-8A48-819FB3EE6C2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92" name="Group 91">
              <a:extLst>
                <a:ext uri="{FF2B5EF4-FFF2-40B4-BE49-F238E27FC236}">
                  <a16:creationId xmlns:a16="http://schemas.microsoft.com/office/drawing/2014/main" id="{AFE242CB-20B6-46CD-B4E6-E030B88F5C56}"/>
                </a:ext>
              </a:extLst>
            </p:cNvPr>
            <p:cNvGrpSpPr/>
            <p:nvPr/>
          </p:nvGrpSpPr>
          <p:grpSpPr>
            <a:xfrm>
              <a:off x="8715521" y="415630"/>
              <a:ext cx="166991" cy="155987"/>
              <a:chOff x="4141788" y="3251201"/>
              <a:chExt cx="346075" cy="355600"/>
            </a:xfrm>
          </p:grpSpPr>
          <p:sp>
            <p:nvSpPr>
              <p:cNvPr id="93" name="Rectangle 92">
                <a:extLst>
                  <a:ext uri="{FF2B5EF4-FFF2-40B4-BE49-F238E27FC236}">
                    <a16:creationId xmlns:a16="http://schemas.microsoft.com/office/drawing/2014/main" id="{3EDE5547-998B-432F-96E8-CB0227E233E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Rectangle 93">
                <a:extLst>
                  <a:ext uri="{FF2B5EF4-FFF2-40B4-BE49-F238E27FC236}">
                    <a16:creationId xmlns:a16="http://schemas.microsoft.com/office/drawing/2014/main" id="{9ED6C0F4-BFB0-46FE-BF51-86B1C2303121}"/>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Rectangle 94">
                <a:extLst>
                  <a:ext uri="{FF2B5EF4-FFF2-40B4-BE49-F238E27FC236}">
                    <a16:creationId xmlns:a16="http://schemas.microsoft.com/office/drawing/2014/main" id="{BDE11AE1-CF7C-4D8A-BE22-65D273C20B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Line 21">
                <a:extLst>
                  <a:ext uri="{FF2B5EF4-FFF2-40B4-BE49-F238E27FC236}">
                    <a16:creationId xmlns:a16="http://schemas.microsoft.com/office/drawing/2014/main" id="{52A3B34B-7A72-46DF-A891-E7771DDF3CD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Freeform 213">
                <a:extLst>
                  <a:ext uri="{FF2B5EF4-FFF2-40B4-BE49-F238E27FC236}">
                    <a16:creationId xmlns:a16="http://schemas.microsoft.com/office/drawing/2014/main" id="{90DB16BA-9268-4A60-8D93-EA6EB176EE2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
        <p:nvSpPr>
          <p:cNvPr id="28" name="Rectangle: Rounded Corners 27">
            <a:extLst>
              <a:ext uri="{FF2B5EF4-FFF2-40B4-BE49-F238E27FC236}">
                <a16:creationId xmlns:a16="http://schemas.microsoft.com/office/drawing/2014/main" id="{D92A41E5-AEA1-4B2A-A40E-F0D5DAE8C1D3}"/>
              </a:ext>
            </a:extLst>
          </p:cNvPr>
          <p:cNvSpPr/>
          <p:nvPr/>
        </p:nvSpPr>
        <p:spPr>
          <a:xfrm>
            <a:off x="904776" y="4513491"/>
            <a:ext cx="7977736" cy="583862"/>
          </a:xfrm>
          <a:prstGeom prst="roundRect">
            <a:avLst>
              <a:gd name="adj" fmla="val 5068"/>
            </a:avLst>
          </a:prstGeom>
          <a:ln w="6350">
            <a:solidFill>
              <a:schemeClr val="accent4"/>
            </a:solidFill>
          </a:ln>
        </p:spPr>
        <p:style>
          <a:lnRef idx="2">
            <a:schemeClr val="accent1"/>
          </a:lnRef>
          <a:fillRef idx="1">
            <a:schemeClr val="lt1"/>
          </a:fillRef>
          <a:effectRef idx="0">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lang="en-GB" b="1" dirty="0">
                <a:solidFill>
                  <a:schemeClr val="accent4"/>
                </a:solidFill>
                <a:latin typeface="Century Gothic" panose="020B0502020202020204" pitchFamily="34" charset="0"/>
                <a:cs typeface="Segoe UI" panose="020B0502040204020203" pitchFamily="34" charset="0"/>
              </a:rPr>
              <a:t>FX shortages, access to and reliability of electricity, corruption and government inefficiency, poor internet service, and access to finance are cited as the most problematic factors to doing business.</a:t>
            </a:r>
          </a:p>
        </p:txBody>
      </p:sp>
      <p:graphicFrame>
        <p:nvGraphicFramePr>
          <p:cNvPr id="30" name="Chart 29">
            <a:extLst>
              <a:ext uri="{FF2B5EF4-FFF2-40B4-BE49-F238E27FC236}">
                <a16:creationId xmlns:a16="http://schemas.microsoft.com/office/drawing/2014/main" id="{ADF8620F-C1D1-413C-A05C-7F7007BE98C3}"/>
              </a:ext>
            </a:extLst>
          </p:cNvPr>
          <p:cNvGraphicFramePr>
            <a:graphicFrameLocks/>
          </p:cNvGraphicFramePr>
          <p:nvPr>
            <p:extLst>
              <p:ext uri="{D42A27DB-BD31-4B8C-83A1-F6EECF244321}">
                <p14:modId xmlns:p14="http://schemas.microsoft.com/office/powerpoint/2010/main" val="3966703758"/>
              </p:ext>
            </p:extLst>
          </p:nvPr>
        </p:nvGraphicFramePr>
        <p:xfrm>
          <a:off x="705625" y="845231"/>
          <a:ext cx="4142420" cy="366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A4A6705B-7906-4AEC-8600-509DB86823D2}"/>
              </a:ext>
            </a:extLst>
          </p:cNvPr>
          <p:cNvGraphicFramePr>
            <a:graphicFrameLocks/>
          </p:cNvGraphicFramePr>
          <p:nvPr>
            <p:extLst>
              <p:ext uri="{D42A27DB-BD31-4B8C-83A1-F6EECF244321}">
                <p14:modId xmlns:p14="http://schemas.microsoft.com/office/powerpoint/2010/main" val="3994614308"/>
              </p:ext>
            </p:extLst>
          </p:nvPr>
        </p:nvGraphicFramePr>
        <p:xfrm>
          <a:off x="4681268" y="822091"/>
          <a:ext cx="4462732" cy="36682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885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6FEB84C-4513-45F8-A1B4-B7B3B3F34F6C}"/>
              </a:ext>
            </a:extLst>
          </p:cNvPr>
          <p:cNvGrpSpPr/>
          <p:nvPr/>
        </p:nvGrpSpPr>
        <p:grpSpPr>
          <a:xfrm>
            <a:off x="1035110" y="323454"/>
            <a:ext cx="7872008" cy="4478346"/>
            <a:chOff x="615082" y="-14196"/>
            <a:chExt cx="11545608" cy="6568237"/>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4447730" y="438492"/>
              <a:ext cx="216846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6535227" y="322933"/>
              <a:ext cx="205740" cy="205740"/>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4116236" y="817952"/>
              <a:ext cx="658813" cy="173395"/>
            </a:xfrm>
            <a:prstGeom prst="rect">
              <a:avLst/>
            </a:prstGeom>
            <a:gradFill>
              <a:gsLst>
                <a:gs pos="0">
                  <a:schemeClr val="bg2"/>
                </a:gs>
                <a:gs pos="100000">
                  <a:schemeClr val="bg1">
                    <a:lumMod val="50000"/>
                  </a:schemeClr>
                </a:gs>
              </a:gsLst>
              <a:lin ang="5400000" scaled="1"/>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5121833" y="6128113"/>
              <a:ext cx="1494358"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4447730" y="5201032"/>
              <a:ext cx="216846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4242942" y="3274289"/>
              <a:ext cx="2373248"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6535227" y="3158730"/>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5252628" y="2248198"/>
              <a:ext cx="136356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6535227" y="2132639"/>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4078696" y="1276112"/>
              <a:ext cx="2537495"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6535227" y="1160553"/>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4198155" y="5516294"/>
              <a:ext cx="494976"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4483182" y="5689311"/>
              <a:ext cx="864730" cy="864730"/>
            </a:xfrm>
            <a:prstGeom prst="roundRect">
              <a:avLst/>
            </a:prstGeom>
            <a:solidFill>
              <a:srgbClr val="1D4042"/>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4538914" y="5745047"/>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4187014" y="1670534"/>
              <a:ext cx="598920"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533786" y="861634"/>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589522" y="917370"/>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6846801" y="1035530"/>
              <a:ext cx="2492604" cy="451406"/>
            </a:xfrm>
            <a:prstGeom prst="rect">
              <a:avLst/>
            </a:prstGeom>
          </p:spPr>
          <p:txBody>
            <a:bodyPr wrap="none">
              <a:spAutoFit/>
            </a:bodyPr>
            <a:lstStyle/>
            <a:p>
              <a:pPr defTabSz="685800">
                <a:buClrTx/>
                <a:defRPr/>
              </a:pPr>
              <a:r>
                <a:rPr lang="en-US" b="1" kern="1200" dirty="0">
                  <a:solidFill>
                    <a:srgbClr val="306E78"/>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4116236" y="2687027"/>
              <a:ext cx="658813" cy="173395"/>
            </a:xfrm>
            <a:prstGeom prst="rect">
              <a:avLst/>
            </a:prstGeom>
            <a:gradFill>
              <a:gsLst>
                <a:gs pos="0">
                  <a:schemeClr val="bg2"/>
                </a:gs>
                <a:gs pos="100000">
                  <a:schemeClr val="bg1">
                    <a:lumMod val="50000"/>
                  </a:schemeClr>
                </a:gs>
              </a:gsLst>
              <a:lin ang="5400000" scaled="1"/>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4482569" y="1843552"/>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4538304" y="1899288"/>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4173406" y="3640999"/>
              <a:ext cx="544473"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538041" y="2832096"/>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593780" y="2887832"/>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6846801" y="2888463"/>
              <a:ext cx="4566250" cy="767389"/>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Gaps and headwinds against the </a:t>
              </a:r>
            </a:p>
            <a:p>
              <a:pPr defTabSz="685800">
                <a:buClrTx/>
                <a:defRPr/>
              </a:pPr>
              <a:r>
                <a:rPr lang="en-GB" b="1" kern="1200" dirty="0">
                  <a:solidFill>
                    <a:srgbClr val="306E78"/>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4127998" y="4683860"/>
              <a:ext cx="598920" cy="173395"/>
            </a:xfrm>
            <a:prstGeom prst="rect">
              <a:avLst/>
            </a:prstGeom>
            <a:gradFill>
              <a:gsLst>
                <a:gs pos="0">
                  <a:schemeClr val="bg2"/>
                </a:gs>
                <a:gs pos="100000">
                  <a:schemeClr val="bg1">
                    <a:lumMod val="50000"/>
                  </a:schemeClr>
                </a:gs>
              </a:gsLst>
              <a:lin ang="5400000" scaled="1"/>
            </a:gra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4869769" y="4246376"/>
              <a:ext cx="174642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4483182" y="3814013"/>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4538914" y="3869749"/>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6535227" y="4130817"/>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537607" y="4778354"/>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593343" y="4834089"/>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615082" y="2933603"/>
              <a:ext cx="2327986" cy="677108"/>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6846801" y="2019940"/>
              <a:ext cx="4385215" cy="451406"/>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6846800" y="3903852"/>
              <a:ext cx="4867186" cy="767389"/>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An economic reform agenda for </a:t>
              </a:r>
            </a:p>
            <a:p>
              <a:pPr defTabSz="685800">
                <a:buClrTx/>
                <a:defRPr/>
              </a:pPr>
              <a:r>
                <a:rPr lang="en-GB" b="1" kern="1200" dirty="0">
                  <a:solidFill>
                    <a:srgbClr val="306E78"/>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6814643" y="4993976"/>
              <a:ext cx="4166567" cy="451406"/>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6846800" y="5892611"/>
              <a:ext cx="5313890" cy="451406"/>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6535227" y="5085473"/>
              <a:ext cx="205740"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6535225" y="6012554"/>
              <a:ext cx="205739" cy="205739"/>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4524010" y="-14196"/>
              <a:ext cx="864730" cy="864730"/>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4579746" y="41540"/>
              <a:ext cx="753255" cy="753255"/>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6846801" y="209633"/>
              <a:ext cx="1474591" cy="451406"/>
            </a:xfrm>
            <a:prstGeom prst="rect">
              <a:avLst/>
            </a:prstGeom>
          </p:spPr>
          <p:txBody>
            <a:bodyPr wrap="none">
              <a:spAutoFit/>
            </a:bodyPr>
            <a:lstStyle/>
            <a:p>
              <a:pPr defTabSz="685800">
                <a:buClrTx/>
                <a:defRPr/>
              </a:pPr>
              <a:r>
                <a:rPr lang="en-US" b="1" kern="1200" dirty="0">
                  <a:solidFill>
                    <a:srgbClr val="306E78"/>
                  </a:solidFill>
                  <a:latin typeface="Century Gothic" panose="020B0502020202020204" pitchFamily="34" charset="0"/>
                  <a:ea typeface="+mn-ea"/>
                  <a:cs typeface="+mn-cs"/>
                </a:rPr>
                <a:t>Rationale</a:t>
              </a:r>
            </a:p>
          </p:txBody>
        </p:sp>
      </p:gr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3015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 and constraints specific to key productive sectors. </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13</a:t>
            </a:r>
          </a:p>
        </p:txBody>
      </p:sp>
      <p:grpSp>
        <p:nvGrpSpPr>
          <p:cNvPr id="89" name="Group 88">
            <a:extLst>
              <a:ext uri="{FF2B5EF4-FFF2-40B4-BE49-F238E27FC236}">
                <a16:creationId xmlns:a16="http://schemas.microsoft.com/office/drawing/2014/main" id="{91045232-487A-4D26-9316-A417C426BF3E}"/>
              </a:ext>
            </a:extLst>
          </p:cNvPr>
          <p:cNvGrpSpPr/>
          <p:nvPr/>
        </p:nvGrpSpPr>
        <p:grpSpPr>
          <a:xfrm>
            <a:off x="8563755" y="318903"/>
            <a:ext cx="420428" cy="366088"/>
            <a:chOff x="8563755" y="318903"/>
            <a:chExt cx="420428" cy="366088"/>
          </a:xfrm>
        </p:grpSpPr>
        <p:sp>
          <p:nvSpPr>
            <p:cNvPr id="90" name="Rectangle: Rounded Corners 10">
              <a:extLst>
                <a:ext uri="{FF2B5EF4-FFF2-40B4-BE49-F238E27FC236}">
                  <a16:creationId xmlns:a16="http://schemas.microsoft.com/office/drawing/2014/main" id="{42577D43-92B4-4698-BD22-EB8398D1F6FF}"/>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1" name="Rectangle: Rounded Corners 11">
              <a:extLst>
                <a:ext uri="{FF2B5EF4-FFF2-40B4-BE49-F238E27FC236}">
                  <a16:creationId xmlns:a16="http://schemas.microsoft.com/office/drawing/2014/main" id="{8902C79C-DC9D-4DF1-8A48-819FB3EE6C2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92" name="Group 91">
              <a:extLst>
                <a:ext uri="{FF2B5EF4-FFF2-40B4-BE49-F238E27FC236}">
                  <a16:creationId xmlns:a16="http://schemas.microsoft.com/office/drawing/2014/main" id="{AFE242CB-20B6-46CD-B4E6-E030B88F5C56}"/>
                </a:ext>
              </a:extLst>
            </p:cNvPr>
            <p:cNvGrpSpPr/>
            <p:nvPr/>
          </p:nvGrpSpPr>
          <p:grpSpPr>
            <a:xfrm>
              <a:off x="8715521" y="415630"/>
              <a:ext cx="166991" cy="155987"/>
              <a:chOff x="4141788" y="3251201"/>
              <a:chExt cx="346075" cy="355600"/>
            </a:xfrm>
          </p:grpSpPr>
          <p:sp>
            <p:nvSpPr>
              <p:cNvPr id="93" name="Rectangle 92">
                <a:extLst>
                  <a:ext uri="{FF2B5EF4-FFF2-40B4-BE49-F238E27FC236}">
                    <a16:creationId xmlns:a16="http://schemas.microsoft.com/office/drawing/2014/main" id="{3EDE5547-998B-432F-96E8-CB0227E233E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Rectangle 93">
                <a:extLst>
                  <a:ext uri="{FF2B5EF4-FFF2-40B4-BE49-F238E27FC236}">
                    <a16:creationId xmlns:a16="http://schemas.microsoft.com/office/drawing/2014/main" id="{9ED6C0F4-BFB0-46FE-BF51-86B1C2303121}"/>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Rectangle 94">
                <a:extLst>
                  <a:ext uri="{FF2B5EF4-FFF2-40B4-BE49-F238E27FC236}">
                    <a16:creationId xmlns:a16="http://schemas.microsoft.com/office/drawing/2014/main" id="{BDE11AE1-CF7C-4D8A-BE22-65D273C20B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Line 21">
                <a:extLst>
                  <a:ext uri="{FF2B5EF4-FFF2-40B4-BE49-F238E27FC236}">
                    <a16:creationId xmlns:a16="http://schemas.microsoft.com/office/drawing/2014/main" id="{52A3B34B-7A72-46DF-A891-E7771DDF3CD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Freeform 213">
                <a:extLst>
                  <a:ext uri="{FF2B5EF4-FFF2-40B4-BE49-F238E27FC236}">
                    <a16:creationId xmlns:a16="http://schemas.microsoft.com/office/drawing/2014/main" id="{90DB16BA-9268-4A60-8D93-EA6EB176EE2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4" name="Group 3">
            <a:extLst>
              <a:ext uri="{FF2B5EF4-FFF2-40B4-BE49-F238E27FC236}">
                <a16:creationId xmlns:a16="http://schemas.microsoft.com/office/drawing/2014/main" id="{3D6B54AF-4B0B-46EB-AC2D-8ECD8D07E804}"/>
              </a:ext>
            </a:extLst>
          </p:cNvPr>
          <p:cNvGrpSpPr/>
          <p:nvPr/>
        </p:nvGrpSpPr>
        <p:grpSpPr>
          <a:xfrm>
            <a:off x="1105038" y="1030347"/>
            <a:ext cx="1603698" cy="495365"/>
            <a:chOff x="1210185" y="1028807"/>
            <a:chExt cx="1603698" cy="495365"/>
          </a:xfrm>
        </p:grpSpPr>
        <p:grpSp>
          <p:nvGrpSpPr>
            <p:cNvPr id="3" name="Group 2">
              <a:extLst>
                <a:ext uri="{FF2B5EF4-FFF2-40B4-BE49-F238E27FC236}">
                  <a16:creationId xmlns:a16="http://schemas.microsoft.com/office/drawing/2014/main" id="{5C5094BA-F8C2-44F8-BA79-2E6C69E292AE}"/>
                </a:ext>
              </a:extLst>
            </p:cNvPr>
            <p:cNvGrpSpPr/>
            <p:nvPr/>
          </p:nvGrpSpPr>
          <p:grpSpPr>
            <a:xfrm>
              <a:off x="1210185" y="1028807"/>
              <a:ext cx="489290" cy="495365"/>
              <a:chOff x="1210185" y="1028807"/>
              <a:chExt cx="489290" cy="495365"/>
            </a:xfrm>
          </p:grpSpPr>
          <p:sp>
            <p:nvSpPr>
              <p:cNvPr id="28" name="Oval 27">
                <a:extLst>
                  <a:ext uri="{FF2B5EF4-FFF2-40B4-BE49-F238E27FC236}">
                    <a16:creationId xmlns:a16="http://schemas.microsoft.com/office/drawing/2014/main" id="{436B5119-E14D-4D0E-B1D1-EDB3987BF669}"/>
                  </a:ext>
                </a:extLst>
              </p:cNvPr>
              <p:cNvSpPr/>
              <p:nvPr/>
            </p:nvSpPr>
            <p:spPr>
              <a:xfrm>
                <a:off x="1210185" y="1028807"/>
                <a:ext cx="489290"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EA8E471F-386E-4081-AD74-EAAF72E11E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88" b="93293" l="3333" r="96667">
                            <a14:foregroundMark x1="42667" y1="17073" x2="42667" y2="17073"/>
                            <a14:foregroundMark x1="19333" y1="32317" x2="19333" y2="32317"/>
                            <a14:foregroundMark x1="34000" y1="41463" x2="34000" y2="41463"/>
                            <a14:foregroundMark x1="37333" y1="42073" x2="37333" y2="42073"/>
                            <a14:foregroundMark x1="34667" y1="51829" x2="34667" y2="51829"/>
                            <a14:foregroundMark x1="31333" y1="57927" x2="31333" y2="57927"/>
                            <a14:foregroundMark x1="30667" y1="48780" x2="30667" y2="48780"/>
                            <a14:foregroundMark x1="50000" y1="33537" x2="50000" y2="33537"/>
                            <a14:foregroundMark x1="50667" y1="50610" x2="50667" y2="50610"/>
                            <a14:foregroundMark x1="50667" y1="59146" x2="50667" y2="59146"/>
                            <a14:foregroundMark x1="48000" y1="54268" x2="48000" y2="54268"/>
                            <a14:foregroundMark x1="71333" y1="43902" x2="71333" y2="43902"/>
                            <a14:foregroundMark x1="68667" y1="36585" x2="68667" y2="36585"/>
                            <a14:foregroundMark x1="67333" y1="54268" x2="67333" y2="54268"/>
                            <a14:foregroundMark x1="71333" y1="50610" x2="71333" y2="50610"/>
                            <a14:foregroundMark x1="70667" y1="60976" x2="70667" y2="60976"/>
                            <a14:foregroundMark x1="68000" y1="66463" x2="68000" y2="66463"/>
                            <a14:foregroundMark x1="82000" y1="73780" x2="82000" y2="73780"/>
                            <a14:foregroundMark x1="87333" y1="55488" x2="87333" y2="55488"/>
                            <a14:foregroundMark x1="90667" y1="41463" x2="90667" y2="41463"/>
                            <a14:foregroundMark x1="95333" y1="41463" x2="95333" y2="41463"/>
                            <a14:foregroundMark x1="68667" y1="84756" x2="68667" y2="84756"/>
                            <a14:foregroundMark x1="50000" y1="89634" x2="50000" y2="89634"/>
                            <a14:foregroundMark x1="22000" y1="71341" x2="22000" y2="71341"/>
                            <a14:foregroundMark x1="11333" y1="57317" x2="11333" y2="57317"/>
                            <a14:foregroundMark x1="6000" y1="40854" x2="6000" y2="40854"/>
                            <a14:foregroundMark x1="51333" y1="92073" x2="51333" y2="92073"/>
                            <a14:foregroundMark x1="96667" y1="56707" x2="96667" y2="56707"/>
                            <a14:foregroundMark x1="50000" y1="5488" x2="50000" y2="5488"/>
                            <a14:foregroundMark x1="52000" y1="94512" x2="52000" y2="94512"/>
                            <a14:foregroundMark x1="97333" y1="40244" x2="97333" y2="40244"/>
                            <a14:foregroundMark x1="4667" y1="58537" x2="4667" y2="58537"/>
                            <a14:foregroundMark x1="3333" y1="41463" x2="3333" y2="41463"/>
                          </a14:backgroundRemoval>
                        </a14:imgEffect>
                        <a14:imgEffect>
                          <a14:brightnessContrast bright="40000" contrast="-40000"/>
                        </a14:imgEffect>
                      </a14:imgLayer>
                    </a14:imgProps>
                  </a:ext>
                </a:extLst>
              </a:blip>
              <a:stretch>
                <a:fillRect/>
              </a:stretch>
            </p:blipFill>
            <p:spPr>
              <a:xfrm>
                <a:off x="1318454" y="1134510"/>
                <a:ext cx="279205" cy="280958"/>
              </a:xfrm>
              <a:prstGeom prst="rect">
                <a:avLst/>
              </a:prstGeom>
            </p:spPr>
          </p:pic>
        </p:grpSp>
        <p:sp>
          <p:nvSpPr>
            <p:cNvPr id="30" name="Rectangle 29">
              <a:extLst>
                <a:ext uri="{FF2B5EF4-FFF2-40B4-BE49-F238E27FC236}">
                  <a16:creationId xmlns:a16="http://schemas.microsoft.com/office/drawing/2014/main" id="{237B54DC-C645-4ACF-94EB-62788BD15EC7}"/>
                </a:ext>
              </a:extLst>
            </p:cNvPr>
            <p:cNvSpPr/>
            <p:nvPr/>
          </p:nvSpPr>
          <p:spPr>
            <a:xfrm>
              <a:off x="1699475" y="1043602"/>
              <a:ext cx="1114408" cy="354200"/>
            </a:xfrm>
            <a:prstGeom prst="rect">
              <a:avLst/>
            </a:prstGeom>
          </p:spPr>
          <p:txBody>
            <a:bodyPr wrap="none">
              <a:spAutoFit/>
            </a:bodyPr>
            <a:lstStyle/>
            <a:p>
              <a:pPr>
                <a:lnSpc>
                  <a:spcPct val="150000"/>
                </a:lnSpc>
              </a:pPr>
              <a:r>
                <a:rPr lang="en-US" sz="1300" b="1" i="1" dirty="0">
                  <a:solidFill>
                    <a:srgbClr val="034B64"/>
                  </a:solidFill>
                  <a:latin typeface="Century Gothic" panose="020B0502020202020204" pitchFamily="34" charset="0"/>
                  <a:cs typeface="Segoe UI" panose="020B0502040204020203" pitchFamily="34" charset="0"/>
                </a:rPr>
                <a:t>Agriculture</a:t>
              </a:r>
              <a:r>
                <a:rPr lang="en-US" sz="1300" i="1" dirty="0">
                  <a:latin typeface="Century Gothic" panose="020B0502020202020204" pitchFamily="34" charset="0"/>
                  <a:cs typeface="Segoe UI" panose="020B0502040204020203" pitchFamily="34" charset="0"/>
                </a:rPr>
                <a:t> </a:t>
              </a:r>
            </a:p>
          </p:txBody>
        </p:sp>
      </p:grpSp>
      <p:grpSp>
        <p:nvGrpSpPr>
          <p:cNvPr id="2" name="Group 1">
            <a:extLst>
              <a:ext uri="{FF2B5EF4-FFF2-40B4-BE49-F238E27FC236}">
                <a16:creationId xmlns:a16="http://schemas.microsoft.com/office/drawing/2014/main" id="{5781B9EA-D188-4F56-8AFF-0E9F76B35697}"/>
              </a:ext>
            </a:extLst>
          </p:cNvPr>
          <p:cNvGrpSpPr/>
          <p:nvPr/>
        </p:nvGrpSpPr>
        <p:grpSpPr>
          <a:xfrm>
            <a:off x="1115487" y="1912541"/>
            <a:ext cx="2016374" cy="495365"/>
            <a:chOff x="1201360" y="1736074"/>
            <a:chExt cx="2016374" cy="495365"/>
          </a:xfrm>
        </p:grpSpPr>
        <p:grpSp>
          <p:nvGrpSpPr>
            <p:cNvPr id="23" name="Group 22">
              <a:extLst>
                <a:ext uri="{FF2B5EF4-FFF2-40B4-BE49-F238E27FC236}">
                  <a16:creationId xmlns:a16="http://schemas.microsoft.com/office/drawing/2014/main" id="{FBEDAD17-24BC-4965-8DDB-FB1C05F1FB78}"/>
                </a:ext>
              </a:extLst>
            </p:cNvPr>
            <p:cNvGrpSpPr/>
            <p:nvPr/>
          </p:nvGrpSpPr>
          <p:grpSpPr>
            <a:xfrm>
              <a:off x="1201360" y="1736074"/>
              <a:ext cx="2016374" cy="495365"/>
              <a:chOff x="1050431" y="1186047"/>
              <a:chExt cx="2016374" cy="495365"/>
            </a:xfrm>
          </p:grpSpPr>
          <p:sp>
            <p:nvSpPr>
              <p:cNvPr id="24" name="Oval 23">
                <a:extLst>
                  <a:ext uri="{FF2B5EF4-FFF2-40B4-BE49-F238E27FC236}">
                    <a16:creationId xmlns:a16="http://schemas.microsoft.com/office/drawing/2014/main" id="{2D43BCF2-F091-43CB-8C87-C0EDDCD8318C}"/>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8C509FF-4B99-462F-B281-94B5644FF722}"/>
                  </a:ext>
                </a:extLst>
              </p:cNvPr>
              <p:cNvSpPr/>
              <p:nvPr/>
            </p:nvSpPr>
            <p:spPr>
              <a:xfrm>
                <a:off x="1614163" y="1218755"/>
                <a:ext cx="1452642" cy="354200"/>
              </a:xfrm>
              <a:prstGeom prst="rect">
                <a:avLst/>
              </a:prstGeom>
            </p:spPr>
            <p:txBody>
              <a:bodyPr wrap="square">
                <a:spAutoFit/>
              </a:bodyPr>
              <a:lstStyle/>
              <a:p>
                <a:pPr>
                  <a:lnSpc>
                    <a:spcPct val="150000"/>
                  </a:lnSpc>
                </a:pPr>
                <a:r>
                  <a:rPr lang="en-US" sz="1300" b="1" i="1" dirty="0">
                    <a:solidFill>
                      <a:srgbClr val="034B64"/>
                    </a:solidFill>
                    <a:latin typeface="Century Gothic" panose="020B0502020202020204" pitchFamily="34" charset="0"/>
                    <a:cs typeface="Segoe UI" panose="020B0502040204020203" pitchFamily="34" charset="0"/>
                  </a:rPr>
                  <a:t>Manufacturing</a:t>
                </a:r>
                <a:endParaRPr lang="en-US" sz="1300" i="1" dirty="0">
                  <a:latin typeface="Century Gothic" panose="020B0502020202020204" pitchFamily="34" charset="0"/>
                  <a:cs typeface="Segoe UI" panose="020B0502040204020203" pitchFamily="34" charset="0"/>
                </a:endParaRPr>
              </a:p>
            </p:txBody>
          </p:sp>
        </p:grpSp>
        <p:pic>
          <p:nvPicPr>
            <p:cNvPr id="31" name="Picture 30">
              <a:extLst>
                <a:ext uri="{FF2B5EF4-FFF2-40B4-BE49-F238E27FC236}">
                  <a16:creationId xmlns:a16="http://schemas.microsoft.com/office/drawing/2014/main" id="{8AB37FB0-18D4-4C45-B7AB-6DFFA9790CB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527" b="89922" l="9581" r="89820">
                          <a14:foregroundMark x1="47904" y1="52713" x2="47904" y2="52713"/>
                          <a14:foregroundMark x1="75449" y1="55039" x2="75449" y2="55039"/>
                          <a14:foregroundMark x1="68263" y1="30233" x2="68263" y2="30233"/>
                          <a14:foregroundMark x1="59880" y1="26357" x2="59880" y2="26357"/>
                          <a14:foregroundMark x1="55090" y1="17829" x2="55090" y2="17829"/>
                          <a14:foregroundMark x1="69461" y1="8527" x2="69461" y2="8527"/>
                        </a14:backgroundRemoval>
                      </a14:imgEffect>
                      <a14:imgEffect>
                        <a14:brightnessContrast bright="20000" contrast="-40000"/>
                      </a14:imgEffect>
                    </a14:imgLayer>
                  </a14:imgProps>
                </a:ext>
              </a:extLst>
            </a:blip>
            <a:stretch>
              <a:fillRect/>
            </a:stretch>
          </p:blipFill>
          <p:spPr>
            <a:xfrm>
              <a:off x="1269727" y="1822246"/>
              <a:ext cx="346177" cy="267406"/>
            </a:xfrm>
            <a:prstGeom prst="rect">
              <a:avLst/>
            </a:prstGeom>
          </p:spPr>
        </p:pic>
      </p:grpSp>
      <p:grpSp>
        <p:nvGrpSpPr>
          <p:cNvPr id="35" name="Group 34">
            <a:extLst>
              <a:ext uri="{FF2B5EF4-FFF2-40B4-BE49-F238E27FC236}">
                <a16:creationId xmlns:a16="http://schemas.microsoft.com/office/drawing/2014/main" id="{210D3DFB-B05A-4C5B-9529-00F2472FF1EA}"/>
              </a:ext>
            </a:extLst>
          </p:cNvPr>
          <p:cNvGrpSpPr/>
          <p:nvPr/>
        </p:nvGrpSpPr>
        <p:grpSpPr>
          <a:xfrm>
            <a:off x="1104083" y="2751870"/>
            <a:ext cx="1322892" cy="495365"/>
            <a:chOff x="1154376" y="1298009"/>
            <a:chExt cx="1322892" cy="495365"/>
          </a:xfrm>
        </p:grpSpPr>
        <p:grpSp>
          <p:nvGrpSpPr>
            <p:cNvPr id="36" name="Group 35">
              <a:extLst>
                <a:ext uri="{FF2B5EF4-FFF2-40B4-BE49-F238E27FC236}">
                  <a16:creationId xmlns:a16="http://schemas.microsoft.com/office/drawing/2014/main" id="{956F0F8A-9C30-4F73-9619-5CB38B6D39BC}"/>
                </a:ext>
              </a:extLst>
            </p:cNvPr>
            <p:cNvGrpSpPr/>
            <p:nvPr/>
          </p:nvGrpSpPr>
          <p:grpSpPr>
            <a:xfrm>
              <a:off x="1154376" y="1298009"/>
              <a:ext cx="1322892" cy="495365"/>
              <a:chOff x="1050431" y="1186047"/>
              <a:chExt cx="1322892" cy="495365"/>
            </a:xfrm>
          </p:grpSpPr>
          <p:sp>
            <p:nvSpPr>
              <p:cNvPr id="39" name="Oval 38">
                <a:extLst>
                  <a:ext uri="{FF2B5EF4-FFF2-40B4-BE49-F238E27FC236}">
                    <a16:creationId xmlns:a16="http://schemas.microsoft.com/office/drawing/2014/main" id="{947DAAB4-173C-40B6-BCB3-B7B17495C7C4}"/>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C0702AB-DAF7-4C18-A634-4822B8BA06CE}"/>
                  </a:ext>
                </a:extLst>
              </p:cNvPr>
              <p:cNvSpPr/>
              <p:nvPr/>
            </p:nvSpPr>
            <p:spPr>
              <a:xfrm>
                <a:off x="1601958" y="1244452"/>
                <a:ext cx="771365" cy="353366"/>
              </a:xfrm>
              <a:prstGeom prst="rect">
                <a:avLst/>
              </a:prstGeom>
            </p:spPr>
            <p:txBody>
              <a:bodyPr wrap="none">
                <a:spAutoFit/>
              </a:bodyPr>
              <a:lstStyle/>
              <a:p>
                <a:pPr>
                  <a:lnSpc>
                    <a:spcPct val="150000"/>
                  </a:lnSpc>
                </a:pPr>
                <a:r>
                  <a:rPr lang="en-US" sz="1300" b="1" i="1" dirty="0">
                    <a:solidFill>
                      <a:srgbClr val="034B64"/>
                    </a:solidFill>
                    <a:latin typeface="Century Gothic" panose="020B0502020202020204" pitchFamily="34" charset="0"/>
                    <a:cs typeface="Segoe UI" panose="020B0502040204020203" pitchFamily="34" charset="0"/>
                  </a:rPr>
                  <a:t>Mining </a:t>
                </a:r>
              </a:p>
            </p:txBody>
          </p:sp>
        </p:grpSp>
        <p:pic>
          <p:nvPicPr>
            <p:cNvPr id="37" name="Picture 36">
              <a:extLst>
                <a:ext uri="{FF2B5EF4-FFF2-40B4-BE49-F238E27FC236}">
                  <a16:creationId xmlns:a16="http://schemas.microsoft.com/office/drawing/2014/main" id="{D5551C77-7638-4E68-9884-FEA2C81CED8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42" b="90260" l="9195" r="89080">
                          <a14:foregroundMark x1="36782" y1="8442" x2="36782" y2="8442"/>
                          <a14:foregroundMark x1="61494" y1="20779" x2="61494" y2="20779"/>
                          <a14:foregroundMark x1="56322" y1="25974" x2="56322" y2="25974"/>
                          <a14:foregroundMark x1="62644" y1="29870" x2="62644" y2="29870"/>
                          <a14:foregroundMark x1="58621" y1="37013" x2="58621" y2="37662"/>
                          <a14:foregroundMark x1="58621" y1="37662" x2="58621" y2="37662"/>
                          <a14:foregroundMark x1="55747" y1="37662" x2="55747" y2="37662"/>
                          <a14:foregroundMark x1="48276" y1="50000" x2="48276" y2="50000"/>
                          <a14:foregroundMark x1="70690" y1="50649" x2="70690" y2="50649"/>
                          <a14:foregroundMark x1="79310" y1="20130" x2="79310" y2="20130"/>
                          <a14:foregroundMark x1="83908" y1="15584" x2="83908" y2="15584"/>
                          <a14:foregroundMark x1="87356" y1="25974" x2="85632" y2="61039"/>
                          <a14:foregroundMark x1="65517" y1="57792" x2="36207" y2="87013"/>
                          <a14:foregroundMark x1="36207" y1="87013" x2="24138" y2="90260"/>
                          <a14:foregroundMark x1="22414" y1="87013" x2="17241" y2="86364"/>
                          <a14:foregroundMark x1="77586" y1="66883" x2="87356" y2="87013"/>
                        </a14:backgroundRemoval>
                      </a14:imgEffect>
                      <a14:imgEffect>
                        <a14:brightnessContrast bright="40000" contrast="-40000"/>
                      </a14:imgEffect>
                    </a14:imgLayer>
                  </a14:imgProps>
                </a:ext>
              </a:extLst>
            </a:blip>
            <a:stretch>
              <a:fillRect/>
            </a:stretch>
          </p:blipFill>
          <p:spPr>
            <a:xfrm>
              <a:off x="1254036" y="1423212"/>
              <a:ext cx="270991" cy="239841"/>
            </a:xfrm>
            <a:prstGeom prst="rect">
              <a:avLst/>
            </a:prstGeom>
          </p:spPr>
        </p:pic>
      </p:grpSp>
      <p:grpSp>
        <p:nvGrpSpPr>
          <p:cNvPr id="41" name="Group 40">
            <a:extLst>
              <a:ext uri="{FF2B5EF4-FFF2-40B4-BE49-F238E27FC236}">
                <a16:creationId xmlns:a16="http://schemas.microsoft.com/office/drawing/2014/main" id="{B6F31A52-66B8-4CF7-9F4F-D64449894A30}"/>
              </a:ext>
            </a:extLst>
          </p:cNvPr>
          <p:cNvGrpSpPr/>
          <p:nvPr/>
        </p:nvGrpSpPr>
        <p:grpSpPr>
          <a:xfrm>
            <a:off x="1105076" y="3744159"/>
            <a:ext cx="1348531" cy="495365"/>
            <a:chOff x="1154376" y="1298009"/>
            <a:chExt cx="1348531" cy="495365"/>
          </a:xfrm>
        </p:grpSpPr>
        <p:grpSp>
          <p:nvGrpSpPr>
            <p:cNvPr id="42" name="Group 41">
              <a:extLst>
                <a:ext uri="{FF2B5EF4-FFF2-40B4-BE49-F238E27FC236}">
                  <a16:creationId xmlns:a16="http://schemas.microsoft.com/office/drawing/2014/main" id="{4B2E63B2-59AE-4540-9042-4B13907765A5}"/>
                </a:ext>
              </a:extLst>
            </p:cNvPr>
            <p:cNvGrpSpPr/>
            <p:nvPr/>
          </p:nvGrpSpPr>
          <p:grpSpPr>
            <a:xfrm>
              <a:off x="1154376" y="1298009"/>
              <a:ext cx="1348531" cy="495365"/>
              <a:chOff x="1050431" y="1186047"/>
              <a:chExt cx="1348531" cy="495365"/>
            </a:xfrm>
          </p:grpSpPr>
          <p:sp>
            <p:nvSpPr>
              <p:cNvPr id="44" name="Oval 43">
                <a:extLst>
                  <a:ext uri="{FF2B5EF4-FFF2-40B4-BE49-F238E27FC236}">
                    <a16:creationId xmlns:a16="http://schemas.microsoft.com/office/drawing/2014/main" id="{FB7FC03C-45A7-429F-8810-288261A1F473}"/>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FA9F498-396C-421F-A2E6-0A07ADCE7ED7}"/>
                  </a:ext>
                </a:extLst>
              </p:cNvPr>
              <p:cNvSpPr/>
              <p:nvPr/>
            </p:nvSpPr>
            <p:spPr>
              <a:xfrm>
                <a:off x="1613169" y="1210178"/>
                <a:ext cx="785793" cy="353366"/>
              </a:xfrm>
              <a:prstGeom prst="rect">
                <a:avLst/>
              </a:prstGeom>
            </p:spPr>
            <p:txBody>
              <a:bodyPr wrap="none">
                <a:spAutoFit/>
              </a:bodyPr>
              <a:lstStyle/>
              <a:p>
                <a:pPr>
                  <a:lnSpc>
                    <a:spcPct val="150000"/>
                  </a:lnSpc>
                </a:pPr>
                <a:r>
                  <a:rPr lang="en-US" sz="1300" b="1" i="1" dirty="0">
                    <a:solidFill>
                      <a:srgbClr val="034B64"/>
                    </a:solidFill>
                    <a:latin typeface="Century Gothic" panose="020B0502020202020204" pitchFamily="34" charset="0"/>
                    <a:cs typeface="Segoe UI" panose="020B0502040204020203" pitchFamily="34" charset="0"/>
                  </a:rPr>
                  <a:t>Tourism</a:t>
                </a:r>
              </a:p>
            </p:txBody>
          </p:sp>
        </p:grpSp>
        <p:pic>
          <p:nvPicPr>
            <p:cNvPr id="43" name="Picture 42">
              <a:extLst>
                <a:ext uri="{FF2B5EF4-FFF2-40B4-BE49-F238E27FC236}">
                  <a16:creationId xmlns:a16="http://schemas.microsoft.com/office/drawing/2014/main" id="{D3D271EE-0581-4A79-8380-B30EF43176C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683" b="89820" l="9948" r="89791">
                          <a14:foregroundMark x1="12827" y1="85030" x2="12827" y2="85030"/>
                          <a14:foregroundMark x1="28534" y1="44012" x2="28534" y2="44012"/>
                          <a14:foregroundMark x1="72775" y1="44012" x2="72775" y2="44012"/>
                          <a14:foregroundMark x1="56545" y1="8683" x2="56545" y2="8683"/>
                          <a14:foregroundMark x1="72251" y1="89222" x2="72251" y2="89222"/>
                          <a14:foregroundMark x1="81675" y1="86826" x2="81675" y2="86826"/>
                          <a14:backgroundMark x1="14136" y1="85329" x2="14136" y2="85329"/>
                          <a14:backgroundMark x1="85340" y1="86228" x2="85340" y2="86228"/>
                        </a14:backgroundRemoval>
                      </a14:imgEffect>
                      <a14:imgEffect>
                        <a14:brightnessContrast bright="20000" contrast="-40000"/>
                      </a14:imgEffect>
                    </a14:imgLayer>
                  </a14:imgProps>
                </a:ext>
              </a:extLst>
            </a:blip>
            <a:stretch>
              <a:fillRect/>
            </a:stretch>
          </p:blipFill>
          <p:spPr>
            <a:xfrm>
              <a:off x="1262995" y="1424358"/>
              <a:ext cx="277540" cy="242665"/>
            </a:xfrm>
            <a:prstGeom prst="rect">
              <a:avLst/>
            </a:prstGeom>
          </p:spPr>
        </p:pic>
      </p:grpSp>
      <p:sp>
        <p:nvSpPr>
          <p:cNvPr id="5" name="Rectangle 4">
            <a:extLst>
              <a:ext uri="{FF2B5EF4-FFF2-40B4-BE49-F238E27FC236}">
                <a16:creationId xmlns:a16="http://schemas.microsoft.com/office/drawing/2014/main" id="{4E2F04F2-BF8B-403C-A93C-DDDD03AD912F}"/>
              </a:ext>
            </a:extLst>
          </p:cNvPr>
          <p:cNvSpPr/>
          <p:nvPr/>
        </p:nvSpPr>
        <p:spPr>
          <a:xfrm>
            <a:off x="2928025" y="997410"/>
            <a:ext cx="5632723" cy="769441"/>
          </a:xfrm>
          <a:prstGeom prst="rect">
            <a:avLst/>
          </a:prstGeom>
        </p:spPr>
        <p:txBody>
          <a:bodyPr wrap="square">
            <a:spAutoFit/>
          </a:bodyPr>
          <a:lstStyle/>
          <a:p>
            <a:r>
              <a:rPr lang="en-US" sz="1100" i="1" dirty="0">
                <a:solidFill>
                  <a:srgbClr val="034B64"/>
                </a:solidFill>
                <a:latin typeface="Century Gothic" panose="020B0502020202020204" pitchFamily="34" charset="0"/>
                <a:cs typeface="Segoe UI" panose="020B0502040204020203" pitchFamily="34" charset="0"/>
              </a:rPr>
              <a:t>Insufficient yield growth due to inefficient provision of inputs and services, difficulty with respect land lease rights, limited investment on R&amp;D and irrigation, marketing and logistic related problems, and lack of agriculture-specific financial services.</a:t>
            </a:r>
            <a:endParaRPr lang="en-US" sz="1100" dirty="0"/>
          </a:p>
        </p:txBody>
      </p:sp>
      <p:sp>
        <p:nvSpPr>
          <p:cNvPr id="6" name="Rectangle 5">
            <a:extLst>
              <a:ext uri="{FF2B5EF4-FFF2-40B4-BE49-F238E27FC236}">
                <a16:creationId xmlns:a16="http://schemas.microsoft.com/office/drawing/2014/main" id="{CA854D37-C38D-44C6-921C-CC9F42A63C56}"/>
              </a:ext>
            </a:extLst>
          </p:cNvPr>
          <p:cNvSpPr/>
          <p:nvPr/>
        </p:nvSpPr>
        <p:spPr>
          <a:xfrm>
            <a:off x="3242872" y="1816253"/>
            <a:ext cx="5317876" cy="769441"/>
          </a:xfrm>
          <a:prstGeom prst="rect">
            <a:avLst/>
          </a:prstGeom>
        </p:spPr>
        <p:txBody>
          <a:bodyPr wrap="square">
            <a:spAutoFit/>
          </a:bodyPr>
          <a:lstStyle/>
          <a:p>
            <a:r>
              <a:rPr lang="en-US" sz="1100" i="1" dirty="0">
                <a:solidFill>
                  <a:srgbClr val="034B64"/>
                </a:solidFill>
                <a:latin typeface="Century Gothic" panose="020B0502020202020204" pitchFamily="34" charset="0"/>
                <a:cs typeface="Segoe UI" panose="020B0502040204020203" pitchFamily="34" charset="0"/>
              </a:rPr>
              <a:t>The manufacturing sector remains underdeveloped despite recent efforts to stimulate the sector due to inefficient incentive structure, limited backward and forward linkages, and insufficient incentives for production of import competing activities.</a:t>
            </a:r>
            <a:endParaRPr lang="en-US" sz="1100" dirty="0"/>
          </a:p>
        </p:txBody>
      </p:sp>
      <p:sp>
        <p:nvSpPr>
          <p:cNvPr id="7" name="Rectangle 6">
            <a:extLst>
              <a:ext uri="{FF2B5EF4-FFF2-40B4-BE49-F238E27FC236}">
                <a16:creationId xmlns:a16="http://schemas.microsoft.com/office/drawing/2014/main" id="{81969DA2-F5BE-4B35-815A-32F30CED887B}"/>
              </a:ext>
            </a:extLst>
          </p:cNvPr>
          <p:cNvSpPr/>
          <p:nvPr/>
        </p:nvSpPr>
        <p:spPr>
          <a:xfrm>
            <a:off x="2819810" y="2647554"/>
            <a:ext cx="6062702" cy="938719"/>
          </a:xfrm>
          <a:prstGeom prst="rect">
            <a:avLst/>
          </a:prstGeom>
        </p:spPr>
        <p:txBody>
          <a:bodyPr wrap="square">
            <a:spAutoFit/>
          </a:bodyPr>
          <a:lstStyle/>
          <a:p>
            <a:r>
              <a:rPr lang="en-GB" sz="1100" i="1" dirty="0">
                <a:solidFill>
                  <a:srgbClr val="034B64"/>
                </a:solidFill>
                <a:latin typeface="Century Gothic" panose="020B0502020202020204" pitchFamily="34" charset="0"/>
                <a:cs typeface="Segoe UI" panose="020B0502040204020203" pitchFamily="34" charset="0"/>
              </a:rPr>
              <a:t>Ethiopia’s vast and diverse mineral resources, with the potential to generate the much needed FX, remain untapped due to a variety of constraints including institutional and technical barriers against large-scale miners, absence of a legal framework to manage the miners’ relationship with local communities, and informality and pricing issues related to gold mining.  </a:t>
            </a:r>
            <a:endParaRPr lang="en-US" sz="1100" dirty="0"/>
          </a:p>
        </p:txBody>
      </p:sp>
      <p:sp>
        <p:nvSpPr>
          <p:cNvPr id="8" name="Rectangle 7">
            <a:extLst>
              <a:ext uri="{FF2B5EF4-FFF2-40B4-BE49-F238E27FC236}">
                <a16:creationId xmlns:a16="http://schemas.microsoft.com/office/drawing/2014/main" id="{641AA968-F5FB-4B09-B59D-6822A5F946C6}"/>
              </a:ext>
            </a:extLst>
          </p:cNvPr>
          <p:cNvSpPr/>
          <p:nvPr/>
        </p:nvSpPr>
        <p:spPr>
          <a:xfrm>
            <a:off x="2653972" y="3602525"/>
            <a:ext cx="6228540" cy="769441"/>
          </a:xfrm>
          <a:prstGeom prst="rect">
            <a:avLst/>
          </a:prstGeom>
        </p:spPr>
        <p:txBody>
          <a:bodyPr wrap="square">
            <a:spAutoFit/>
          </a:bodyPr>
          <a:lstStyle/>
          <a:p>
            <a:r>
              <a:rPr lang="en-GB" sz="1100" i="1" dirty="0">
                <a:solidFill>
                  <a:srgbClr val="034B64"/>
                </a:solidFill>
                <a:latin typeface="Century Gothic" panose="020B0502020202020204" pitchFamily="34" charset="0"/>
                <a:cs typeface="Segoe UI" panose="020B0502040204020203" pitchFamily="34" charset="0"/>
              </a:rPr>
              <a:t>While maintaining historical and cultural assets for centuries, sufficient efforts have not yet been made to leverage these assets for economic growth. Challenges include limited accessibility and attractiveness, insufficient marketing and branding, and weak supporting institutions.    </a:t>
            </a:r>
            <a:endParaRPr lang="en-US" sz="1100" dirty="0"/>
          </a:p>
        </p:txBody>
      </p:sp>
      <p:sp>
        <p:nvSpPr>
          <p:cNvPr id="53" name="Rectangle 52">
            <a:extLst>
              <a:ext uri="{FF2B5EF4-FFF2-40B4-BE49-F238E27FC236}">
                <a16:creationId xmlns:a16="http://schemas.microsoft.com/office/drawing/2014/main" id="{A8E2C0AA-46E7-4B5A-B73E-94FF4A1D4FA5}"/>
              </a:ext>
            </a:extLst>
          </p:cNvPr>
          <p:cNvSpPr/>
          <p:nvPr/>
        </p:nvSpPr>
        <p:spPr>
          <a:xfrm>
            <a:off x="2819809" y="1065477"/>
            <a:ext cx="108215" cy="606804"/>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6761237-E9F0-48A3-9240-05306BA1F377}"/>
              </a:ext>
            </a:extLst>
          </p:cNvPr>
          <p:cNvSpPr/>
          <p:nvPr/>
        </p:nvSpPr>
        <p:spPr>
          <a:xfrm>
            <a:off x="3069246" y="1876730"/>
            <a:ext cx="92805" cy="649016"/>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EEC7D8F-FD3E-434A-BD9C-FDE950DE5C68}"/>
              </a:ext>
            </a:extLst>
          </p:cNvPr>
          <p:cNvSpPr/>
          <p:nvPr/>
        </p:nvSpPr>
        <p:spPr>
          <a:xfrm>
            <a:off x="2736419" y="2727193"/>
            <a:ext cx="83390" cy="797240"/>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0353B623-604E-4570-BD72-80770915D9F5}"/>
              </a:ext>
            </a:extLst>
          </p:cNvPr>
          <p:cNvSpPr/>
          <p:nvPr/>
        </p:nvSpPr>
        <p:spPr>
          <a:xfrm>
            <a:off x="2524984" y="3667737"/>
            <a:ext cx="109206" cy="648206"/>
          </a:xfrm>
          <a:prstGeom prst="rect">
            <a:avLst/>
          </a:prstGeom>
          <a:gradFill>
            <a:gsLst>
              <a:gs pos="0">
                <a:srgbClr val="034B64"/>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37">
            <a:extLst>
              <a:ext uri="{FF2B5EF4-FFF2-40B4-BE49-F238E27FC236}">
                <a16:creationId xmlns:a16="http://schemas.microsoft.com/office/drawing/2014/main" id="{56733B7D-B59E-47B0-8A86-94C7C9271029}"/>
              </a:ext>
            </a:extLst>
          </p:cNvPr>
          <p:cNvSpPr>
            <a:spLocks noChangeArrowheads="1"/>
          </p:cNvSpPr>
          <p:nvPr/>
        </p:nvSpPr>
        <p:spPr bwMode="auto">
          <a:xfrm>
            <a:off x="1183854" y="4502819"/>
            <a:ext cx="411814" cy="399649"/>
          </a:xfrm>
          <a:custGeom>
            <a:avLst/>
            <a:gdLst>
              <a:gd name="T0" fmla="*/ 502 w 526"/>
              <a:gd name="T1" fmla="*/ 140 h 561"/>
              <a:gd name="T2" fmla="*/ 356 w 526"/>
              <a:gd name="T3" fmla="*/ 111 h 561"/>
              <a:gd name="T4" fmla="*/ 164 w 526"/>
              <a:gd name="T5" fmla="*/ 111 h 561"/>
              <a:gd name="T6" fmla="*/ 53 w 526"/>
              <a:gd name="T7" fmla="*/ 111 h 561"/>
              <a:gd name="T8" fmla="*/ 70 w 526"/>
              <a:gd name="T9" fmla="*/ 280 h 561"/>
              <a:gd name="T10" fmla="*/ 99 w 526"/>
              <a:gd name="T11" fmla="*/ 455 h 561"/>
              <a:gd name="T12" fmla="*/ 263 w 526"/>
              <a:gd name="T13" fmla="*/ 560 h 561"/>
              <a:gd name="T14" fmla="*/ 420 w 526"/>
              <a:gd name="T15" fmla="*/ 455 h 561"/>
              <a:gd name="T16" fmla="*/ 455 w 526"/>
              <a:gd name="T17" fmla="*/ 280 h 561"/>
              <a:gd name="T18" fmla="*/ 99 w 526"/>
              <a:gd name="T19" fmla="*/ 426 h 561"/>
              <a:gd name="T20" fmla="*/ 47 w 526"/>
              <a:gd name="T21" fmla="*/ 402 h 561"/>
              <a:gd name="T22" fmla="*/ 88 w 526"/>
              <a:gd name="T23" fmla="*/ 303 h 561"/>
              <a:gd name="T24" fmla="*/ 158 w 526"/>
              <a:gd name="T25" fmla="*/ 414 h 561"/>
              <a:gd name="T26" fmla="*/ 140 w 526"/>
              <a:gd name="T27" fmla="*/ 303 h 561"/>
              <a:gd name="T28" fmla="*/ 111 w 526"/>
              <a:gd name="T29" fmla="*/ 280 h 561"/>
              <a:gd name="T30" fmla="*/ 140 w 526"/>
              <a:gd name="T31" fmla="*/ 280 h 561"/>
              <a:gd name="T32" fmla="*/ 146 w 526"/>
              <a:gd name="T33" fmla="*/ 210 h 561"/>
              <a:gd name="T34" fmla="*/ 88 w 526"/>
              <a:gd name="T35" fmla="*/ 257 h 561"/>
              <a:gd name="T36" fmla="*/ 47 w 526"/>
              <a:gd name="T37" fmla="*/ 158 h 561"/>
              <a:gd name="T38" fmla="*/ 158 w 526"/>
              <a:gd name="T39" fmla="*/ 140 h 561"/>
              <a:gd name="T40" fmla="*/ 344 w 526"/>
              <a:gd name="T41" fmla="*/ 187 h 561"/>
              <a:gd name="T42" fmla="*/ 321 w 526"/>
              <a:gd name="T43" fmla="*/ 175 h 561"/>
              <a:gd name="T44" fmla="*/ 338 w 526"/>
              <a:gd name="T45" fmla="*/ 152 h 561"/>
              <a:gd name="T46" fmla="*/ 263 w 526"/>
              <a:gd name="T47" fmla="*/ 29 h 561"/>
              <a:gd name="T48" fmla="*/ 327 w 526"/>
              <a:gd name="T49" fmla="*/ 122 h 561"/>
              <a:gd name="T50" fmla="*/ 193 w 526"/>
              <a:gd name="T51" fmla="*/ 122 h 561"/>
              <a:gd name="T52" fmla="*/ 187 w 526"/>
              <a:gd name="T53" fmla="*/ 152 h 561"/>
              <a:gd name="T54" fmla="*/ 222 w 526"/>
              <a:gd name="T55" fmla="*/ 163 h 561"/>
              <a:gd name="T56" fmla="*/ 181 w 526"/>
              <a:gd name="T57" fmla="*/ 187 h 561"/>
              <a:gd name="T58" fmla="*/ 181 w 526"/>
              <a:gd name="T59" fmla="*/ 367 h 561"/>
              <a:gd name="T60" fmla="*/ 199 w 526"/>
              <a:gd name="T61" fmla="*/ 385 h 561"/>
              <a:gd name="T62" fmla="*/ 187 w 526"/>
              <a:gd name="T63" fmla="*/ 408 h 561"/>
              <a:gd name="T64" fmla="*/ 263 w 526"/>
              <a:gd name="T65" fmla="*/ 531 h 561"/>
              <a:gd name="T66" fmla="*/ 193 w 526"/>
              <a:gd name="T67" fmla="*/ 437 h 561"/>
              <a:gd name="T68" fmla="*/ 327 w 526"/>
              <a:gd name="T69" fmla="*/ 437 h 561"/>
              <a:gd name="T70" fmla="*/ 338 w 526"/>
              <a:gd name="T71" fmla="*/ 408 h 561"/>
              <a:gd name="T72" fmla="*/ 298 w 526"/>
              <a:gd name="T73" fmla="*/ 396 h 561"/>
              <a:gd name="T74" fmla="*/ 344 w 526"/>
              <a:gd name="T75" fmla="*/ 367 h 561"/>
              <a:gd name="T76" fmla="*/ 350 w 526"/>
              <a:gd name="T77" fmla="*/ 332 h 561"/>
              <a:gd name="T78" fmla="*/ 304 w 526"/>
              <a:gd name="T79" fmla="*/ 356 h 561"/>
              <a:gd name="T80" fmla="*/ 216 w 526"/>
              <a:gd name="T81" fmla="*/ 356 h 561"/>
              <a:gd name="T82" fmla="*/ 169 w 526"/>
              <a:gd name="T83" fmla="*/ 280 h 561"/>
              <a:gd name="T84" fmla="*/ 216 w 526"/>
              <a:gd name="T85" fmla="*/ 204 h 561"/>
              <a:gd name="T86" fmla="*/ 304 w 526"/>
              <a:gd name="T87" fmla="*/ 204 h 561"/>
              <a:gd name="T88" fmla="*/ 350 w 526"/>
              <a:gd name="T89" fmla="*/ 280 h 561"/>
              <a:gd name="T90" fmla="*/ 420 w 526"/>
              <a:gd name="T91" fmla="*/ 134 h 561"/>
              <a:gd name="T92" fmla="*/ 478 w 526"/>
              <a:gd name="T93" fmla="*/ 158 h 561"/>
              <a:gd name="T94" fmla="*/ 432 w 526"/>
              <a:gd name="T95" fmla="*/ 257 h 561"/>
              <a:gd name="T96" fmla="*/ 368 w 526"/>
              <a:gd name="T97" fmla="*/ 140 h 561"/>
              <a:gd name="T98" fmla="*/ 379 w 526"/>
              <a:gd name="T99" fmla="*/ 251 h 561"/>
              <a:gd name="T100" fmla="*/ 408 w 526"/>
              <a:gd name="T101" fmla="*/ 280 h 561"/>
              <a:gd name="T102" fmla="*/ 379 w 526"/>
              <a:gd name="T103" fmla="*/ 280 h 561"/>
              <a:gd name="T104" fmla="*/ 478 w 526"/>
              <a:gd name="T105" fmla="*/ 402 h 561"/>
              <a:gd name="T106" fmla="*/ 420 w 526"/>
              <a:gd name="T107" fmla="*/ 426 h 561"/>
              <a:gd name="T108" fmla="*/ 379 w 526"/>
              <a:gd name="T109" fmla="*/ 350 h 561"/>
              <a:gd name="T110" fmla="*/ 449 w 526"/>
              <a:gd name="T111" fmla="*/ 3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6" h="561">
                <a:moveTo>
                  <a:pt x="502" y="140"/>
                </a:moveTo>
                <a:lnTo>
                  <a:pt x="502" y="140"/>
                </a:lnTo>
                <a:cubicBezTo>
                  <a:pt x="490" y="117"/>
                  <a:pt x="461" y="105"/>
                  <a:pt x="420" y="105"/>
                </a:cubicBezTo>
                <a:cubicBezTo>
                  <a:pt x="403" y="105"/>
                  <a:pt x="379" y="105"/>
                  <a:pt x="356" y="111"/>
                </a:cubicBezTo>
                <a:cubicBezTo>
                  <a:pt x="333" y="47"/>
                  <a:pt x="298" y="0"/>
                  <a:pt x="263" y="0"/>
                </a:cubicBezTo>
                <a:cubicBezTo>
                  <a:pt x="222" y="0"/>
                  <a:pt x="187" y="47"/>
                  <a:pt x="164" y="111"/>
                </a:cubicBezTo>
                <a:cubicBezTo>
                  <a:pt x="140" y="105"/>
                  <a:pt x="123" y="105"/>
                  <a:pt x="99" y="105"/>
                </a:cubicBezTo>
                <a:cubicBezTo>
                  <a:pt x="82" y="105"/>
                  <a:pt x="64" y="111"/>
                  <a:pt x="53" y="111"/>
                </a:cubicBezTo>
                <a:cubicBezTo>
                  <a:pt x="35" y="117"/>
                  <a:pt x="24" y="128"/>
                  <a:pt x="18" y="140"/>
                </a:cubicBezTo>
                <a:cubicBezTo>
                  <a:pt x="0" y="175"/>
                  <a:pt x="18" y="227"/>
                  <a:pt x="70" y="280"/>
                </a:cubicBezTo>
                <a:cubicBezTo>
                  <a:pt x="18" y="332"/>
                  <a:pt x="0" y="385"/>
                  <a:pt x="18" y="420"/>
                </a:cubicBezTo>
                <a:cubicBezTo>
                  <a:pt x="30" y="443"/>
                  <a:pt x="64" y="455"/>
                  <a:pt x="99" y="455"/>
                </a:cubicBezTo>
                <a:cubicBezTo>
                  <a:pt x="123" y="455"/>
                  <a:pt x="140" y="449"/>
                  <a:pt x="164" y="449"/>
                </a:cubicBezTo>
                <a:cubicBezTo>
                  <a:pt x="187" y="513"/>
                  <a:pt x="222" y="560"/>
                  <a:pt x="263" y="560"/>
                </a:cubicBezTo>
                <a:cubicBezTo>
                  <a:pt x="298" y="560"/>
                  <a:pt x="333" y="513"/>
                  <a:pt x="356" y="449"/>
                </a:cubicBezTo>
                <a:cubicBezTo>
                  <a:pt x="379" y="449"/>
                  <a:pt x="403" y="455"/>
                  <a:pt x="420" y="455"/>
                </a:cubicBezTo>
                <a:cubicBezTo>
                  <a:pt x="461" y="455"/>
                  <a:pt x="490" y="443"/>
                  <a:pt x="502" y="420"/>
                </a:cubicBezTo>
                <a:cubicBezTo>
                  <a:pt x="525" y="385"/>
                  <a:pt x="502" y="332"/>
                  <a:pt x="455" y="280"/>
                </a:cubicBezTo>
                <a:cubicBezTo>
                  <a:pt x="502" y="227"/>
                  <a:pt x="525" y="175"/>
                  <a:pt x="502" y="140"/>
                </a:cubicBezTo>
                <a:close/>
                <a:moveTo>
                  <a:pt x="99" y="426"/>
                </a:moveTo>
                <a:lnTo>
                  <a:pt x="99" y="426"/>
                </a:lnTo>
                <a:cubicBezTo>
                  <a:pt x="70" y="426"/>
                  <a:pt x="53" y="414"/>
                  <a:pt x="47" y="402"/>
                </a:cubicBezTo>
                <a:cubicBezTo>
                  <a:pt x="35" y="391"/>
                  <a:pt x="47" y="356"/>
                  <a:pt x="70" y="321"/>
                </a:cubicBezTo>
                <a:cubicBezTo>
                  <a:pt x="76" y="315"/>
                  <a:pt x="82" y="309"/>
                  <a:pt x="88" y="303"/>
                </a:cubicBezTo>
                <a:cubicBezTo>
                  <a:pt x="105" y="315"/>
                  <a:pt x="123" y="332"/>
                  <a:pt x="146" y="350"/>
                </a:cubicBezTo>
                <a:cubicBezTo>
                  <a:pt x="146" y="373"/>
                  <a:pt x="152" y="396"/>
                  <a:pt x="158" y="414"/>
                </a:cubicBezTo>
                <a:cubicBezTo>
                  <a:pt x="134" y="420"/>
                  <a:pt x="117" y="426"/>
                  <a:pt x="99" y="426"/>
                </a:cubicBezTo>
                <a:close/>
                <a:moveTo>
                  <a:pt x="140" y="303"/>
                </a:moveTo>
                <a:lnTo>
                  <a:pt x="140" y="303"/>
                </a:lnTo>
                <a:cubicBezTo>
                  <a:pt x="129" y="297"/>
                  <a:pt x="123" y="286"/>
                  <a:pt x="111" y="280"/>
                </a:cubicBezTo>
                <a:cubicBezTo>
                  <a:pt x="123" y="268"/>
                  <a:pt x="129" y="262"/>
                  <a:pt x="140" y="251"/>
                </a:cubicBezTo>
                <a:cubicBezTo>
                  <a:pt x="140" y="262"/>
                  <a:pt x="140" y="268"/>
                  <a:pt x="140" y="280"/>
                </a:cubicBezTo>
                <a:cubicBezTo>
                  <a:pt x="140" y="286"/>
                  <a:pt x="140" y="297"/>
                  <a:pt x="140" y="303"/>
                </a:cubicBezTo>
                <a:close/>
                <a:moveTo>
                  <a:pt x="146" y="210"/>
                </a:moveTo>
                <a:lnTo>
                  <a:pt x="146" y="210"/>
                </a:lnTo>
                <a:cubicBezTo>
                  <a:pt x="123" y="227"/>
                  <a:pt x="105" y="245"/>
                  <a:pt x="88" y="257"/>
                </a:cubicBezTo>
                <a:cubicBezTo>
                  <a:pt x="82" y="251"/>
                  <a:pt x="76" y="245"/>
                  <a:pt x="70" y="233"/>
                </a:cubicBezTo>
                <a:cubicBezTo>
                  <a:pt x="47" y="204"/>
                  <a:pt x="35" y="169"/>
                  <a:pt x="47" y="158"/>
                </a:cubicBezTo>
                <a:cubicBezTo>
                  <a:pt x="53" y="146"/>
                  <a:pt x="70" y="134"/>
                  <a:pt x="99" y="134"/>
                </a:cubicBezTo>
                <a:cubicBezTo>
                  <a:pt x="117" y="134"/>
                  <a:pt x="134" y="140"/>
                  <a:pt x="158" y="140"/>
                </a:cubicBezTo>
                <a:cubicBezTo>
                  <a:pt x="152" y="163"/>
                  <a:pt x="146" y="187"/>
                  <a:pt x="146" y="210"/>
                </a:cubicBezTo>
                <a:close/>
                <a:moveTo>
                  <a:pt x="344" y="187"/>
                </a:moveTo>
                <a:lnTo>
                  <a:pt x="344" y="187"/>
                </a:lnTo>
                <a:cubicBezTo>
                  <a:pt x="338" y="187"/>
                  <a:pt x="327" y="181"/>
                  <a:pt x="321" y="175"/>
                </a:cubicBezTo>
                <a:cubicBezTo>
                  <a:pt x="315" y="169"/>
                  <a:pt x="304" y="169"/>
                  <a:pt x="298" y="163"/>
                </a:cubicBezTo>
                <a:cubicBezTo>
                  <a:pt x="309" y="158"/>
                  <a:pt x="321" y="152"/>
                  <a:pt x="338" y="152"/>
                </a:cubicBezTo>
                <a:cubicBezTo>
                  <a:pt x="338" y="163"/>
                  <a:pt x="338" y="175"/>
                  <a:pt x="344" y="187"/>
                </a:cubicBezTo>
                <a:close/>
                <a:moveTo>
                  <a:pt x="263" y="29"/>
                </a:moveTo>
                <a:lnTo>
                  <a:pt x="263" y="29"/>
                </a:lnTo>
                <a:cubicBezTo>
                  <a:pt x="280" y="29"/>
                  <a:pt x="309" y="64"/>
                  <a:pt x="327" y="122"/>
                </a:cubicBezTo>
                <a:cubicBezTo>
                  <a:pt x="304" y="128"/>
                  <a:pt x="286" y="134"/>
                  <a:pt x="263" y="146"/>
                </a:cubicBezTo>
                <a:cubicBezTo>
                  <a:pt x="239" y="134"/>
                  <a:pt x="216" y="128"/>
                  <a:pt x="193" y="122"/>
                </a:cubicBezTo>
                <a:cubicBezTo>
                  <a:pt x="216" y="64"/>
                  <a:pt x="239" y="29"/>
                  <a:pt x="263" y="29"/>
                </a:cubicBezTo>
                <a:close/>
                <a:moveTo>
                  <a:pt x="187" y="152"/>
                </a:moveTo>
                <a:lnTo>
                  <a:pt x="187" y="152"/>
                </a:lnTo>
                <a:cubicBezTo>
                  <a:pt x="199" y="152"/>
                  <a:pt x="210" y="158"/>
                  <a:pt x="222" y="163"/>
                </a:cubicBezTo>
                <a:cubicBezTo>
                  <a:pt x="216" y="169"/>
                  <a:pt x="210" y="169"/>
                  <a:pt x="199" y="175"/>
                </a:cubicBezTo>
                <a:cubicBezTo>
                  <a:pt x="193" y="181"/>
                  <a:pt x="187" y="187"/>
                  <a:pt x="181" y="187"/>
                </a:cubicBezTo>
                <a:cubicBezTo>
                  <a:pt x="181" y="175"/>
                  <a:pt x="181" y="163"/>
                  <a:pt x="187" y="152"/>
                </a:cubicBezTo>
                <a:close/>
                <a:moveTo>
                  <a:pt x="181" y="367"/>
                </a:moveTo>
                <a:lnTo>
                  <a:pt x="181" y="367"/>
                </a:lnTo>
                <a:cubicBezTo>
                  <a:pt x="187" y="373"/>
                  <a:pt x="193" y="379"/>
                  <a:pt x="199" y="385"/>
                </a:cubicBezTo>
                <a:cubicBezTo>
                  <a:pt x="210" y="391"/>
                  <a:pt x="216" y="391"/>
                  <a:pt x="222" y="396"/>
                </a:cubicBezTo>
                <a:cubicBezTo>
                  <a:pt x="210" y="402"/>
                  <a:pt x="199" y="408"/>
                  <a:pt x="187" y="408"/>
                </a:cubicBezTo>
                <a:cubicBezTo>
                  <a:pt x="181" y="396"/>
                  <a:pt x="181" y="385"/>
                  <a:pt x="181" y="367"/>
                </a:cubicBezTo>
                <a:close/>
                <a:moveTo>
                  <a:pt x="263" y="531"/>
                </a:moveTo>
                <a:lnTo>
                  <a:pt x="263" y="531"/>
                </a:lnTo>
                <a:cubicBezTo>
                  <a:pt x="239" y="531"/>
                  <a:pt x="216" y="495"/>
                  <a:pt x="193" y="437"/>
                </a:cubicBezTo>
                <a:cubicBezTo>
                  <a:pt x="216" y="432"/>
                  <a:pt x="239" y="426"/>
                  <a:pt x="263" y="414"/>
                </a:cubicBezTo>
                <a:cubicBezTo>
                  <a:pt x="286" y="426"/>
                  <a:pt x="304" y="432"/>
                  <a:pt x="327" y="437"/>
                </a:cubicBezTo>
                <a:cubicBezTo>
                  <a:pt x="309" y="495"/>
                  <a:pt x="280" y="531"/>
                  <a:pt x="263" y="531"/>
                </a:cubicBezTo>
                <a:close/>
                <a:moveTo>
                  <a:pt x="338" y="408"/>
                </a:moveTo>
                <a:lnTo>
                  <a:pt x="338" y="408"/>
                </a:lnTo>
                <a:cubicBezTo>
                  <a:pt x="321" y="408"/>
                  <a:pt x="309" y="402"/>
                  <a:pt x="298" y="396"/>
                </a:cubicBezTo>
                <a:cubicBezTo>
                  <a:pt x="304" y="391"/>
                  <a:pt x="315" y="391"/>
                  <a:pt x="321" y="385"/>
                </a:cubicBezTo>
                <a:cubicBezTo>
                  <a:pt x="327" y="379"/>
                  <a:pt x="338" y="373"/>
                  <a:pt x="344" y="367"/>
                </a:cubicBezTo>
                <a:cubicBezTo>
                  <a:pt x="338" y="385"/>
                  <a:pt x="338" y="396"/>
                  <a:pt x="338" y="408"/>
                </a:cubicBezTo>
                <a:close/>
                <a:moveTo>
                  <a:pt x="350" y="332"/>
                </a:moveTo>
                <a:lnTo>
                  <a:pt x="350" y="332"/>
                </a:lnTo>
                <a:cubicBezTo>
                  <a:pt x="333" y="338"/>
                  <a:pt x="321" y="350"/>
                  <a:pt x="304" y="356"/>
                </a:cubicBezTo>
                <a:cubicBezTo>
                  <a:pt x="292" y="367"/>
                  <a:pt x="274" y="373"/>
                  <a:pt x="263" y="379"/>
                </a:cubicBezTo>
                <a:cubicBezTo>
                  <a:pt x="245" y="373"/>
                  <a:pt x="234" y="367"/>
                  <a:pt x="216" y="356"/>
                </a:cubicBezTo>
                <a:cubicBezTo>
                  <a:pt x="199" y="350"/>
                  <a:pt x="187" y="338"/>
                  <a:pt x="175" y="332"/>
                </a:cubicBezTo>
                <a:cubicBezTo>
                  <a:pt x="175" y="315"/>
                  <a:pt x="169" y="297"/>
                  <a:pt x="169" y="280"/>
                </a:cubicBezTo>
                <a:cubicBezTo>
                  <a:pt x="169" y="262"/>
                  <a:pt x="175" y="245"/>
                  <a:pt x="175" y="227"/>
                </a:cubicBezTo>
                <a:cubicBezTo>
                  <a:pt x="187" y="222"/>
                  <a:pt x="199" y="210"/>
                  <a:pt x="216" y="204"/>
                </a:cubicBezTo>
                <a:cubicBezTo>
                  <a:pt x="234" y="192"/>
                  <a:pt x="245" y="187"/>
                  <a:pt x="263" y="181"/>
                </a:cubicBezTo>
                <a:cubicBezTo>
                  <a:pt x="274" y="187"/>
                  <a:pt x="292" y="192"/>
                  <a:pt x="304" y="204"/>
                </a:cubicBezTo>
                <a:cubicBezTo>
                  <a:pt x="321" y="210"/>
                  <a:pt x="333" y="222"/>
                  <a:pt x="350" y="227"/>
                </a:cubicBezTo>
                <a:cubicBezTo>
                  <a:pt x="350" y="245"/>
                  <a:pt x="350" y="262"/>
                  <a:pt x="350" y="280"/>
                </a:cubicBezTo>
                <a:cubicBezTo>
                  <a:pt x="350" y="297"/>
                  <a:pt x="350" y="315"/>
                  <a:pt x="350" y="332"/>
                </a:cubicBezTo>
                <a:close/>
                <a:moveTo>
                  <a:pt x="420" y="134"/>
                </a:moveTo>
                <a:lnTo>
                  <a:pt x="420" y="134"/>
                </a:lnTo>
                <a:cubicBezTo>
                  <a:pt x="449" y="134"/>
                  <a:pt x="467" y="146"/>
                  <a:pt x="478" y="158"/>
                </a:cubicBezTo>
                <a:cubicBezTo>
                  <a:pt x="484" y="169"/>
                  <a:pt x="473" y="204"/>
                  <a:pt x="449" y="233"/>
                </a:cubicBezTo>
                <a:cubicBezTo>
                  <a:pt x="443" y="245"/>
                  <a:pt x="437" y="251"/>
                  <a:pt x="432" y="257"/>
                </a:cubicBezTo>
                <a:cubicBezTo>
                  <a:pt x="414" y="245"/>
                  <a:pt x="397" y="227"/>
                  <a:pt x="379" y="210"/>
                </a:cubicBezTo>
                <a:cubicBezTo>
                  <a:pt x="373" y="187"/>
                  <a:pt x="373" y="163"/>
                  <a:pt x="368" y="140"/>
                </a:cubicBezTo>
                <a:cubicBezTo>
                  <a:pt x="385" y="140"/>
                  <a:pt x="403" y="134"/>
                  <a:pt x="420" y="134"/>
                </a:cubicBezTo>
                <a:close/>
                <a:moveTo>
                  <a:pt x="379" y="251"/>
                </a:moveTo>
                <a:lnTo>
                  <a:pt x="379" y="251"/>
                </a:lnTo>
                <a:cubicBezTo>
                  <a:pt x="391" y="262"/>
                  <a:pt x="403" y="268"/>
                  <a:pt x="408" y="280"/>
                </a:cubicBezTo>
                <a:cubicBezTo>
                  <a:pt x="403" y="286"/>
                  <a:pt x="391" y="297"/>
                  <a:pt x="379" y="303"/>
                </a:cubicBezTo>
                <a:cubicBezTo>
                  <a:pt x="379" y="297"/>
                  <a:pt x="379" y="286"/>
                  <a:pt x="379" y="280"/>
                </a:cubicBezTo>
                <a:cubicBezTo>
                  <a:pt x="379" y="268"/>
                  <a:pt x="379" y="262"/>
                  <a:pt x="379" y="251"/>
                </a:cubicBezTo>
                <a:close/>
                <a:moveTo>
                  <a:pt x="478" y="402"/>
                </a:moveTo>
                <a:lnTo>
                  <a:pt x="478" y="402"/>
                </a:lnTo>
                <a:cubicBezTo>
                  <a:pt x="467" y="414"/>
                  <a:pt x="449" y="426"/>
                  <a:pt x="420" y="426"/>
                </a:cubicBezTo>
                <a:cubicBezTo>
                  <a:pt x="403" y="426"/>
                  <a:pt x="385" y="420"/>
                  <a:pt x="368" y="414"/>
                </a:cubicBezTo>
                <a:cubicBezTo>
                  <a:pt x="373" y="396"/>
                  <a:pt x="373" y="373"/>
                  <a:pt x="379" y="350"/>
                </a:cubicBezTo>
                <a:cubicBezTo>
                  <a:pt x="397" y="332"/>
                  <a:pt x="414" y="315"/>
                  <a:pt x="432" y="303"/>
                </a:cubicBezTo>
                <a:cubicBezTo>
                  <a:pt x="437" y="309"/>
                  <a:pt x="443" y="315"/>
                  <a:pt x="449" y="321"/>
                </a:cubicBezTo>
                <a:cubicBezTo>
                  <a:pt x="473" y="356"/>
                  <a:pt x="484" y="391"/>
                  <a:pt x="478" y="402"/>
                </a:cubicBezTo>
                <a:close/>
              </a:path>
            </a:pathLst>
          </a:custGeom>
          <a:solidFill>
            <a:schemeClr val="bg1"/>
          </a:solidFill>
          <a:ln>
            <a:noFill/>
          </a:ln>
          <a:effectLst/>
        </p:spPr>
        <p:txBody>
          <a:bodyPr wrap="none" lIns="152366" tIns="76183" rIns="152366" bIns="76183" anchor="ctr"/>
          <a:lstStyle/>
          <a:p>
            <a:endParaRPr lang="en-US" dirty="0">
              <a:latin typeface="Lato Light"/>
            </a:endParaRPr>
          </a:p>
        </p:txBody>
      </p:sp>
    </p:spTree>
    <p:extLst>
      <p:ext uri="{BB962C8B-B14F-4D97-AF65-F5344CB8AC3E}">
        <p14:creationId xmlns:p14="http://schemas.microsoft.com/office/powerpoint/2010/main" val="36473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animEffect transition="in" filter="fade">
                                      <p:cBhvr>
                                        <p:cTn id="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ICT penetration, which is crucial for productivity growth, is also limited by  various constraints, including: </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13</a:t>
            </a:r>
          </a:p>
        </p:txBody>
      </p:sp>
      <p:grpSp>
        <p:nvGrpSpPr>
          <p:cNvPr id="89" name="Group 88">
            <a:extLst>
              <a:ext uri="{FF2B5EF4-FFF2-40B4-BE49-F238E27FC236}">
                <a16:creationId xmlns:a16="http://schemas.microsoft.com/office/drawing/2014/main" id="{91045232-487A-4D26-9316-A417C426BF3E}"/>
              </a:ext>
            </a:extLst>
          </p:cNvPr>
          <p:cNvGrpSpPr/>
          <p:nvPr/>
        </p:nvGrpSpPr>
        <p:grpSpPr>
          <a:xfrm>
            <a:off x="8563755" y="318903"/>
            <a:ext cx="420428" cy="366088"/>
            <a:chOff x="8563755" y="318903"/>
            <a:chExt cx="420428" cy="366088"/>
          </a:xfrm>
        </p:grpSpPr>
        <p:sp>
          <p:nvSpPr>
            <p:cNvPr id="90" name="Rectangle: Rounded Corners 10">
              <a:extLst>
                <a:ext uri="{FF2B5EF4-FFF2-40B4-BE49-F238E27FC236}">
                  <a16:creationId xmlns:a16="http://schemas.microsoft.com/office/drawing/2014/main" id="{42577D43-92B4-4698-BD22-EB8398D1F6FF}"/>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1" name="Rectangle: Rounded Corners 11">
              <a:extLst>
                <a:ext uri="{FF2B5EF4-FFF2-40B4-BE49-F238E27FC236}">
                  <a16:creationId xmlns:a16="http://schemas.microsoft.com/office/drawing/2014/main" id="{8902C79C-DC9D-4DF1-8A48-819FB3EE6C2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92" name="Group 91">
              <a:extLst>
                <a:ext uri="{FF2B5EF4-FFF2-40B4-BE49-F238E27FC236}">
                  <a16:creationId xmlns:a16="http://schemas.microsoft.com/office/drawing/2014/main" id="{AFE242CB-20B6-46CD-B4E6-E030B88F5C56}"/>
                </a:ext>
              </a:extLst>
            </p:cNvPr>
            <p:cNvGrpSpPr/>
            <p:nvPr/>
          </p:nvGrpSpPr>
          <p:grpSpPr>
            <a:xfrm>
              <a:off x="8715521" y="415630"/>
              <a:ext cx="166991" cy="155987"/>
              <a:chOff x="4141788" y="3251201"/>
              <a:chExt cx="346075" cy="355600"/>
            </a:xfrm>
          </p:grpSpPr>
          <p:sp>
            <p:nvSpPr>
              <p:cNvPr id="93" name="Rectangle 92">
                <a:extLst>
                  <a:ext uri="{FF2B5EF4-FFF2-40B4-BE49-F238E27FC236}">
                    <a16:creationId xmlns:a16="http://schemas.microsoft.com/office/drawing/2014/main" id="{3EDE5547-998B-432F-96E8-CB0227E233E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4" name="Rectangle 93">
                <a:extLst>
                  <a:ext uri="{FF2B5EF4-FFF2-40B4-BE49-F238E27FC236}">
                    <a16:creationId xmlns:a16="http://schemas.microsoft.com/office/drawing/2014/main" id="{9ED6C0F4-BFB0-46FE-BF51-86B1C2303121}"/>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Rectangle 94">
                <a:extLst>
                  <a:ext uri="{FF2B5EF4-FFF2-40B4-BE49-F238E27FC236}">
                    <a16:creationId xmlns:a16="http://schemas.microsoft.com/office/drawing/2014/main" id="{BDE11AE1-CF7C-4D8A-BE22-65D273C20B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Line 21">
                <a:extLst>
                  <a:ext uri="{FF2B5EF4-FFF2-40B4-BE49-F238E27FC236}">
                    <a16:creationId xmlns:a16="http://schemas.microsoft.com/office/drawing/2014/main" id="{52A3B34B-7A72-46DF-A891-E7771DDF3CD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Freeform 213">
                <a:extLst>
                  <a:ext uri="{FF2B5EF4-FFF2-40B4-BE49-F238E27FC236}">
                    <a16:creationId xmlns:a16="http://schemas.microsoft.com/office/drawing/2014/main" id="{90DB16BA-9268-4A60-8D93-EA6EB176EE2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
        <p:nvSpPr>
          <p:cNvPr id="52" name="Rectangle 51">
            <a:extLst>
              <a:ext uri="{FF2B5EF4-FFF2-40B4-BE49-F238E27FC236}">
                <a16:creationId xmlns:a16="http://schemas.microsoft.com/office/drawing/2014/main" id="{8B698158-3EC4-46EF-B05F-5A91886F7E25}"/>
              </a:ext>
            </a:extLst>
          </p:cNvPr>
          <p:cNvSpPr/>
          <p:nvPr/>
        </p:nvSpPr>
        <p:spPr>
          <a:xfrm>
            <a:off x="2581967" y="4301056"/>
            <a:ext cx="6228540" cy="492443"/>
          </a:xfrm>
          <a:prstGeom prst="rect">
            <a:avLst/>
          </a:prstGeom>
        </p:spPr>
        <p:txBody>
          <a:bodyPr wrap="square">
            <a:spAutoFit/>
          </a:bodyPr>
          <a:lstStyle/>
          <a:p>
            <a:r>
              <a:rPr lang="en-GB" sz="1300" i="1" dirty="0">
                <a:solidFill>
                  <a:srgbClr val="034B64"/>
                </a:solidFill>
                <a:latin typeface="Century Gothic" panose="020B0502020202020204" pitchFamily="34" charset="0"/>
                <a:cs typeface="Segoe UI" panose="020B0502040204020203" pitchFamily="34" charset="0"/>
              </a:rPr>
              <a:t>Public sector monopoly in telecom and energy, restrictive regulation for new start-ups, and traditional Industrial Policy may be ill-suited to innovation     </a:t>
            </a:r>
            <a:endParaRPr lang="en-US" sz="1300" i="1" dirty="0">
              <a:solidFill>
                <a:srgbClr val="034B64"/>
              </a:solidFill>
              <a:latin typeface="Century Gothic" panose="020B050202020202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D0A19067-1796-496A-840E-4CFEC2F6597E}"/>
              </a:ext>
            </a:extLst>
          </p:cNvPr>
          <p:cNvGrpSpPr/>
          <p:nvPr/>
        </p:nvGrpSpPr>
        <p:grpSpPr>
          <a:xfrm>
            <a:off x="1028679" y="970337"/>
            <a:ext cx="7295350" cy="534328"/>
            <a:chOff x="1115487" y="1030327"/>
            <a:chExt cx="7295350" cy="534328"/>
          </a:xfrm>
        </p:grpSpPr>
        <p:sp>
          <p:nvSpPr>
            <p:cNvPr id="5" name="Rectangle 4">
              <a:extLst>
                <a:ext uri="{FF2B5EF4-FFF2-40B4-BE49-F238E27FC236}">
                  <a16:creationId xmlns:a16="http://schemas.microsoft.com/office/drawing/2014/main" id="{4E2F04F2-BF8B-403C-A93C-DDDD03AD912F}"/>
                </a:ext>
              </a:extLst>
            </p:cNvPr>
            <p:cNvSpPr/>
            <p:nvPr/>
          </p:nvSpPr>
          <p:spPr>
            <a:xfrm>
              <a:off x="2778114" y="1072212"/>
              <a:ext cx="5632723" cy="492443"/>
            </a:xfrm>
            <a:prstGeom prst="rect">
              <a:avLst/>
            </a:prstGeom>
          </p:spPr>
          <p:txBody>
            <a:bodyPr wrap="square">
              <a:spAutoFit/>
            </a:bodyPr>
            <a:lstStyle/>
            <a:p>
              <a:r>
                <a:rPr lang="en-US" sz="1300" i="1" dirty="0">
                  <a:solidFill>
                    <a:srgbClr val="034B64"/>
                  </a:solidFill>
                  <a:latin typeface="Century Gothic" panose="020B0502020202020204" pitchFamily="34" charset="0"/>
                  <a:cs typeface="Segoe UI" panose="020B0502040204020203" pitchFamily="34" charset="0"/>
                </a:rPr>
                <a:t>Limited access to reliable electricity, limited access to affordable and reliable high-speed internet, and high cost of IT equipment</a:t>
              </a:r>
              <a:endParaRPr lang="en-US" sz="1300" dirty="0"/>
            </a:p>
          </p:txBody>
        </p:sp>
        <p:grpSp>
          <p:nvGrpSpPr>
            <p:cNvPr id="10" name="Group 9">
              <a:extLst>
                <a:ext uri="{FF2B5EF4-FFF2-40B4-BE49-F238E27FC236}">
                  <a16:creationId xmlns:a16="http://schemas.microsoft.com/office/drawing/2014/main" id="{F42F49E7-36AD-4A77-B5FE-EF161B5E71C4}"/>
                </a:ext>
              </a:extLst>
            </p:cNvPr>
            <p:cNvGrpSpPr/>
            <p:nvPr/>
          </p:nvGrpSpPr>
          <p:grpSpPr>
            <a:xfrm>
              <a:off x="1115487" y="1030327"/>
              <a:ext cx="1762395" cy="507238"/>
              <a:chOff x="1115487" y="1030327"/>
              <a:chExt cx="1762395" cy="507238"/>
            </a:xfrm>
          </p:grpSpPr>
          <p:grpSp>
            <p:nvGrpSpPr>
              <p:cNvPr id="4" name="Group 3">
                <a:extLst>
                  <a:ext uri="{FF2B5EF4-FFF2-40B4-BE49-F238E27FC236}">
                    <a16:creationId xmlns:a16="http://schemas.microsoft.com/office/drawing/2014/main" id="{3D6B54AF-4B0B-46EB-AC2D-8ECD8D07E804}"/>
                  </a:ext>
                </a:extLst>
              </p:cNvPr>
              <p:cNvGrpSpPr/>
              <p:nvPr/>
            </p:nvGrpSpPr>
            <p:grpSpPr>
              <a:xfrm>
                <a:off x="1115487" y="1030327"/>
                <a:ext cx="1762395" cy="507238"/>
                <a:chOff x="1210185" y="1028807"/>
                <a:chExt cx="1762395" cy="507238"/>
              </a:xfrm>
            </p:grpSpPr>
            <p:sp>
              <p:nvSpPr>
                <p:cNvPr id="28" name="Oval 27">
                  <a:extLst>
                    <a:ext uri="{FF2B5EF4-FFF2-40B4-BE49-F238E27FC236}">
                      <a16:creationId xmlns:a16="http://schemas.microsoft.com/office/drawing/2014/main" id="{436B5119-E14D-4D0E-B1D1-EDB3987BF669}"/>
                    </a:ext>
                  </a:extLst>
                </p:cNvPr>
                <p:cNvSpPr/>
                <p:nvPr/>
              </p:nvSpPr>
              <p:spPr>
                <a:xfrm>
                  <a:off x="1210185" y="1028807"/>
                  <a:ext cx="489290"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37B54DC-C645-4ACF-94EB-62788BD15EC7}"/>
                    </a:ext>
                  </a:extLst>
                </p:cNvPr>
                <p:cNvSpPr/>
                <p:nvPr/>
              </p:nvSpPr>
              <p:spPr>
                <a:xfrm>
                  <a:off x="1699475" y="1043602"/>
                  <a:ext cx="1273105" cy="492443"/>
                </a:xfrm>
                <a:prstGeom prst="rect">
                  <a:avLst/>
                </a:prstGeom>
              </p:spPr>
              <p:txBody>
                <a:bodyPr wrap="none">
                  <a:spAutoFit/>
                </a:bodyPr>
                <a:lstStyle/>
                <a:p>
                  <a:r>
                    <a:rPr lang="en-US" sz="1300" b="1" i="1" dirty="0">
                      <a:solidFill>
                        <a:srgbClr val="034B64"/>
                      </a:solidFill>
                      <a:latin typeface="Century Gothic" panose="020B0502020202020204" pitchFamily="34" charset="0"/>
                      <a:cs typeface="Segoe UI" panose="020B0502040204020203" pitchFamily="34" charset="0"/>
                    </a:rPr>
                    <a:t>Hard </a:t>
                  </a:r>
                </a:p>
                <a:p>
                  <a:r>
                    <a:rPr lang="en-US" sz="1300" b="1" i="1" dirty="0">
                      <a:solidFill>
                        <a:srgbClr val="034B64"/>
                      </a:solidFill>
                      <a:latin typeface="Century Gothic" panose="020B0502020202020204" pitchFamily="34" charset="0"/>
                      <a:cs typeface="Segoe UI" panose="020B0502040204020203" pitchFamily="34" charset="0"/>
                    </a:rPr>
                    <a:t>infrastructure</a:t>
                  </a:r>
                  <a:r>
                    <a:rPr lang="en-US" sz="1300" i="1" dirty="0">
                      <a:latin typeface="Century Gothic" panose="020B0502020202020204" pitchFamily="34" charset="0"/>
                      <a:cs typeface="Segoe UI" panose="020B0502040204020203" pitchFamily="34" charset="0"/>
                    </a:rPr>
                    <a:t> </a:t>
                  </a:r>
                </a:p>
              </p:txBody>
            </p:sp>
          </p:grpSp>
          <p:pic>
            <p:nvPicPr>
              <p:cNvPr id="48" name="Picture 43" descr="https://static.thenounproject.com/png/296257-200.png">
                <a:extLst>
                  <a:ext uri="{FF2B5EF4-FFF2-40B4-BE49-F238E27FC236}">
                    <a16:creationId xmlns:a16="http://schemas.microsoft.com/office/drawing/2014/main" id="{F36AB385-DA22-4E71-A5E8-A052D9967F00}"/>
                  </a:ext>
                </a:extLst>
              </p:cNvPr>
              <p:cNvPicPr>
                <a:picLocks noChangeAspect="1" noChangeArrowheads="1"/>
              </p:cNvPicPr>
              <p:nvPr/>
            </p:nvPicPr>
            <p:blipFill>
              <a:blip r:embed="rId3">
                <a:lum bright="70000" contrast="-70000"/>
                <a:alphaModFix/>
                <a:extLst>
                  <a:ext uri="{BEBA8EAE-BF5A-486C-A8C5-ECC9F3942E4B}">
                    <a14:imgProps xmlns:a14="http://schemas.microsoft.com/office/drawing/2010/main">
                      <a14:imgLayer r:embed="rId4">
                        <a14:imgEffect>
                          <a14:colorTemperature colorTemp="5066"/>
                        </a14:imgEffect>
                        <a14:imgEffect>
                          <a14:saturation sat="137000"/>
                        </a14:imgEffect>
                      </a14:imgLayer>
                    </a14:imgProps>
                  </a:ext>
                  <a:ext uri="{28A0092B-C50C-407E-A947-70E740481C1C}">
                    <a14:useLocalDpi xmlns:a14="http://schemas.microsoft.com/office/drawing/2010/main" val="0"/>
                  </a:ext>
                </a:extLst>
              </a:blip>
              <a:srcRect/>
              <a:stretch>
                <a:fillRect/>
              </a:stretch>
            </p:blipFill>
            <p:spPr bwMode="auto">
              <a:xfrm>
                <a:off x="1213695" y="1114747"/>
                <a:ext cx="324438" cy="331846"/>
              </a:xfrm>
              <a:prstGeom prst="rect">
                <a:avLst/>
              </a:prstGeom>
            </p:spPr>
          </p:pic>
        </p:grpSp>
      </p:grpSp>
      <p:grpSp>
        <p:nvGrpSpPr>
          <p:cNvPr id="13" name="Group 12">
            <a:extLst>
              <a:ext uri="{FF2B5EF4-FFF2-40B4-BE49-F238E27FC236}">
                <a16:creationId xmlns:a16="http://schemas.microsoft.com/office/drawing/2014/main" id="{611F2E6E-30CF-440B-A694-1A4BBDE28204}"/>
              </a:ext>
            </a:extLst>
          </p:cNvPr>
          <p:cNvGrpSpPr/>
          <p:nvPr/>
        </p:nvGrpSpPr>
        <p:grpSpPr>
          <a:xfrm>
            <a:off x="1052872" y="1712485"/>
            <a:ext cx="7581208" cy="525151"/>
            <a:chOff x="1052872" y="1712485"/>
            <a:chExt cx="7581208" cy="525151"/>
          </a:xfrm>
        </p:grpSpPr>
        <p:sp>
          <p:nvSpPr>
            <p:cNvPr id="6" name="Rectangle 5">
              <a:extLst>
                <a:ext uri="{FF2B5EF4-FFF2-40B4-BE49-F238E27FC236}">
                  <a16:creationId xmlns:a16="http://schemas.microsoft.com/office/drawing/2014/main" id="{CA854D37-C38D-44C6-921C-CC9F42A63C56}"/>
                </a:ext>
              </a:extLst>
            </p:cNvPr>
            <p:cNvSpPr/>
            <p:nvPr/>
          </p:nvSpPr>
          <p:spPr>
            <a:xfrm>
              <a:off x="2570219" y="1755171"/>
              <a:ext cx="6063861" cy="292388"/>
            </a:xfrm>
            <a:prstGeom prst="rect">
              <a:avLst/>
            </a:prstGeom>
          </p:spPr>
          <p:txBody>
            <a:bodyPr wrap="square">
              <a:spAutoFit/>
            </a:bodyPr>
            <a:lstStyle/>
            <a:p>
              <a:r>
                <a:rPr lang="en-US" sz="1300" i="1" dirty="0">
                  <a:solidFill>
                    <a:srgbClr val="034B64"/>
                  </a:solidFill>
                  <a:latin typeface="Century Gothic" panose="020B0502020202020204" pitchFamily="34" charset="0"/>
                  <a:cs typeface="Segoe UI" panose="020B0502040204020203" pitchFamily="34" charset="0"/>
                </a:rPr>
                <a:t>Lack of digital  ID and poor digital payments system</a:t>
              </a:r>
              <a:endParaRPr lang="en-US" sz="1300" dirty="0"/>
            </a:p>
          </p:txBody>
        </p:sp>
        <p:grpSp>
          <p:nvGrpSpPr>
            <p:cNvPr id="9" name="Group 8">
              <a:extLst>
                <a:ext uri="{FF2B5EF4-FFF2-40B4-BE49-F238E27FC236}">
                  <a16:creationId xmlns:a16="http://schemas.microsoft.com/office/drawing/2014/main" id="{E4B82EE1-D61E-4D9A-8891-81ADB88196BA}"/>
                </a:ext>
              </a:extLst>
            </p:cNvPr>
            <p:cNvGrpSpPr/>
            <p:nvPr/>
          </p:nvGrpSpPr>
          <p:grpSpPr>
            <a:xfrm>
              <a:off x="1052872" y="1712485"/>
              <a:ext cx="2016374" cy="525151"/>
              <a:chOff x="1115487" y="1912541"/>
              <a:chExt cx="2016374" cy="525151"/>
            </a:xfrm>
          </p:grpSpPr>
          <p:grpSp>
            <p:nvGrpSpPr>
              <p:cNvPr id="23" name="Group 22">
                <a:extLst>
                  <a:ext uri="{FF2B5EF4-FFF2-40B4-BE49-F238E27FC236}">
                    <a16:creationId xmlns:a16="http://schemas.microsoft.com/office/drawing/2014/main" id="{FBEDAD17-24BC-4965-8DDB-FB1C05F1FB78}"/>
                  </a:ext>
                </a:extLst>
              </p:cNvPr>
              <p:cNvGrpSpPr/>
              <p:nvPr/>
            </p:nvGrpSpPr>
            <p:grpSpPr>
              <a:xfrm>
                <a:off x="1115487" y="1912541"/>
                <a:ext cx="2016374" cy="525151"/>
                <a:chOff x="1050431" y="1186047"/>
                <a:chExt cx="2016374" cy="525151"/>
              </a:xfrm>
            </p:grpSpPr>
            <p:sp>
              <p:nvSpPr>
                <p:cNvPr id="24" name="Oval 23">
                  <a:extLst>
                    <a:ext uri="{FF2B5EF4-FFF2-40B4-BE49-F238E27FC236}">
                      <a16:creationId xmlns:a16="http://schemas.microsoft.com/office/drawing/2014/main" id="{2D43BCF2-F091-43CB-8C87-C0EDDCD8318C}"/>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8C509FF-4B99-462F-B281-94B5644FF722}"/>
                    </a:ext>
                  </a:extLst>
                </p:cNvPr>
                <p:cNvSpPr/>
                <p:nvPr/>
              </p:nvSpPr>
              <p:spPr>
                <a:xfrm>
                  <a:off x="1614163" y="1218755"/>
                  <a:ext cx="1452642" cy="492443"/>
                </a:xfrm>
                <a:prstGeom prst="rect">
                  <a:avLst/>
                </a:prstGeom>
              </p:spPr>
              <p:txBody>
                <a:bodyPr wrap="square">
                  <a:spAutoFit/>
                </a:bodyPr>
                <a:lstStyle/>
                <a:p>
                  <a:r>
                    <a:rPr lang="en-US" sz="1300" b="1" i="1" dirty="0">
                      <a:solidFill>
                        <a:srgbClr val="034B64"/>
                      </a:solidFill>
                      <a:latin typeface="Century Gothic" panose="020B0502020202020204" pitchFamily="34" charset="0"/>
                      <a:cs typeface="Segoe UI" panose="020B0502040204020203" pitchFamily="34" charset="0"/>
                    </a:rPr>
                    <a:t>Enabling system</a:t>
                  </a:r>
                  <a:endParaRPr lang="en-US" sz="1300" i="1" dirty="0">
                    <a:latin typeface="Century Gothic" panose="020B0502020202020204" pitchFamily="34" charset="0"/>
                    <a:cs typeface="Segoe UI" panose="020B0502040204020203" pitchFamily="34" charset="0"/>
                  </a:endParaRPr>
                </a:p>
              </p:txBody>
            </p:sp>
          </p:grpSp>
          <p:pic>
            <p:nvPicPr>
              <p:cNvPr id="57" name="Picture 47" descr="https://static.thenounproject.com/png/719143-200.png">
                <a:extLst>
                  <a:ext uri="{FF2B5EF4-FFF2-40B4-BE49-F238E27FC236}">
                    <a16:creationId xmlns:a16="http://schemas.microsoft.com/office/drawing/2014/main" id="{3865B050-6EC5-4504-90F4-BD595F9286A9}"/>
                  </a:ext>
                </a:extLst>
              </p:cNvPr>
              <p:cNvPicPr>
                <a:picLocks noChangeAspect="1" noChangeArrowheads="1"/>
              </p:cNvPicPr>
              <p:nvPr/>
            </p:nvPicPr>
            <p:blipFill>
              <a:blip r:embed="rId5">
                <a:lum bright="70000" contrast="-70000"/>
                <a:alphaModFix amt="99000"/>
                <a:extLst>
                  <a:ext uri="{BEBA8EAE-BF5A-486C-A8C5-ECC9F3942E4B}">
                    <a14:imgProps xmlns:a14="http://schemas.microsoft.com/office/drawing/2010/main">
                      <a14:imgLayer r:embed="rId6">
                        <a14:imgEffect>
                          <a14:colorTemperature colorTemp="2652"/>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203743" y="1992338"/>
                <a:ext cx="350889" cy="358903"/>
              </a:xfrm>
              <a:prstGeom prst="rect">
                <a:avLst/>
              </a:prstGeom>
              <a:noFill/>
            </p:spPr>
          </p:pic>
        </p:grpSp>
      </p:grpSp>
      <p:grpSp>
        <p:nvGrpSpPr>
          <p:cNvPr id="15" name="Group 14">
            <a:extLst>
              <a:ext uri="{FF2B5EF4-FFF2-40B4-BE49-F238E27FC236}">
                <a16:creationId xmlns:a16="http://schemas.microsoft.com/office/drawing/2014/main" id="{3783B400-A25C-40D3-9090-99582B1B4D7A}"/>
              </a:ext>
            </a:extLst>
          </p:cNvPr>
          <p:cNvGrpSpPr/>
          <p:nvPr/>
        </p:nvGrpSpPr>
        <p:grpSpPr>
          <a:xfrm>
            <a:off x="1042619" y="2431504"/>
            <a:ext cx="7778429" cy="495365"/>
            <a:chOff x="1104083" y="2751870"/>
            <a:chExt cx="7778429" cy="495365"/>
          </a:xfrm>
        </p:grpSpPr>
        <p:sp>
          <p:nvSpPr>
            <p:cNvPr id="7" name="Rectangle 6">
              <a:extLst>
                <a:ext uri="{FF2B5EF4-FFF2-40B4-BE49-F238E27FC236}">
                  <a16:creationId xmlns:a16="http://schemas.microsoft.com/office/drawing/2014/main" id="{81969DA2-F5BE-4B35-815A-32F30CED887B}"/>
                </a:ext>
              </a:extLst>
            </p:cNvPr>
            <p:cNvSpPr/>
            <p:nvPr/>
          </p:nvSpPr>
          <p:spPr>
            <a:xfrm>
              <a:off x="2819810" y="2873371"/>
              <a:ext cx="6062702" cy="292388"/>
            </a:xfrm>
            <a:prstGeom prst="rect">
              <a:avLst/>
            </a:prstGeom>
          </p:spPr>
          <p:txBody>
            <a:bodyPr wrap="square">
              <a:spAutoFit/>
            </a:bodyPr>
            <a:lstStyle/>
            <a:p>
              <a:r>
                <a:rPr lang="en-GB" sz="1300" i="1" dirty="0">
                  <a:solidFill>
                    <a:srgbClr val="034B64"/>
                  </a:solidFill>
                  <a:latin typeface="Century Gothic" panose="020B0502020202020204" pitchFamily="34" charset="0"/>
                  <a:cs typeface="Segoe UI" panose="020B0502040204020203" pitchFamily="34" charset="0"/>
                </a:rPr>
                <a:t>Underdeveloped e-commerce systems</a:t>
              </a:r>
              <a:endParaRPr lang="en-US" sz="1300" dirty="0"/>
            </a:p>
          </p:txBody>
        </p:sp>
        <p:grpSp>
          <p:nvGrpSpPr>
            <p:cNvPr id="14" name="Group 13">
              <a:extLst>
                <a:ext uri="{FF2B5EF4-FFF2-40B4-BE49-F238E27FC236}">
                  <a16:creationId xmlns:a16="http://schemas.microsoft.com/office/drawing/2014/main" id="{636DBAC0-9CBF-45C0-8C33-B1A2764210F7}"/>
                </a:ext>
              </a:extLst>
            </p:cNvPr>
            <p:cNvGrpSpPr/>
            <p:nvPr/>
          </p:nvGrpSpPr>
          <p:grpSpPr>
            <a:xfrm>
              <a:off x="1104083" y="2751870"/>
              <a:ext cx="1795778" cy="495365"/>
              <a:chOff x="1104083" y="2751870"/>
              <a:chExt cx="1795778" cy="495365"/>
            </a:xfrm>
          </p:grpSpPr>
          <p:grpSp>
            <p:nvGrpSpPr>
              <p:cNvPr id="36" name="Group 35">
                <a:extLst>
                  <a:ext uri="{FF2B5EF4-FFF2-40B4-BE49-F238E27FC236}">
                    <a16:creationId xmlns:a16="http://schemas.microsoft.com/office/drawing/2014/main" id="{956F0F8A-9C30-4F73-9619-5CB38B6D39BC}"/>
                  </a:ext>
                </a:extLst>
              </p:cNvPr>
              <p:cNvGrpSpPr/>
              <p:nvPr/>
            </p:nvGrpSpPr>
            <p:grpSpPr>
              <a:xfrm>
                <a:off x="1104083" y="2751870"/>
                <a:ext cx="1795778" cy="495365"/>
                <a:chOff x="1050431" y="1186047"/>
                <a:chExt cx="1795778" cy="495365"/>
              </a:xfrm>
            </p:grpSpPr>
            <p:sp>
              <p:nvSpPr>
                <p:cNvPr id="39" name="Oval 38">
                  <a:extLst>
                    <a:ext uri="{FF2B5EF4-FFF2-40B4-BE49-F238E27FC236}">
                      <a16:creationId xmlns:a16="http://schemas.microsoft.com/office/drawing/2014/main" id="{947DAAB4-173C-40B6-BCB3-B7B17495C7C4}"/>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C0702AB-DAF7-4C18-A634-4822B8BA06CE}"/>
                    </a:ext>
                  </a:extLst>
                </p:cNvPr>
                <p:cNvSpPr/>
                <p:nvPr/>
              </p:nvSpPr>
              <p:spPr>
                <a:xfrm>
                  <a:off x="1601958" y="1244452"/>
                  <a:ext cx="1244251" cy="353366"/>
                </a:xfrm>
                <a:prstGeom prst="rect">
                  <a:avLst/>
                </a:prstGeom>
              </p:spPr>
              <p:txBody>
                <a:bodyPr wrap="none">
                  <a:spAutoFit/>
                </a:bodyPr>
                <a:lstStyle/>
                <a:p>
                  <a:pPr>
                    <a:lnSpc>
                      <a:spcPct val="150000"/>
                    </a:lnSpc>
                  </a:pPr>
                  <a:r>
                    <a:rPr lang="en-US" sz="1300" b="1" i="1" dirty="0">
                      <a:solidFill>
                        <a:srgbClr val="034B64"/>
                      </a:solidFill>
                      <a:latin typeface="Century Gothic" panose="020B0502020202020204" pitchFamily="34" charset="0"/>
                      <a:cs typeface="Segoe UI" panose="020B0502040204020203" pitchFamily="34" charset="0"/>
                    </a:rPr>
                    <a:t>Applications </a:t>
                  </a:r>
                </a:p>
              </p:txBody>
            </p:sp>
          </p:grpSp>
          <p:pic>
            <p:nvPicPr>
              <p:cNvPr id="59" name="Picture 34" descr="https://static.thenounproject.com/png/2549364-200.png">
                <a:extLst>
                  <a:ext uri="{FF2B5EF4-FFF2-40B4-BE49-F238E27FC236}">
                    <a16:creationId xmlns:a16="http://schemas.microsoft.com/office/drawing/2014/main" id="{DBF05FD9-AD00-4850-BF5F-354318265472}"/>
                  </a:ext>
                </a:extLst>
              </p:cNvPr>
              <p:cNvPicPr>
                <a:picLocks noChangeAspect="1" noChangeArrowheads="1"/>
              </p:cNvPicPr>
              <p:nvPr/>
            </p:nvPicPr>
            <p:blipFill>
              <a:blip r:embed="rId7">
                <a:lum bright="70000" contrast="-70000"/>
                <a:alphaModFix/>
                <a:extLst>
                  <a:ext uri="{28A0092B-C50C-407E-A947-70E740481C1C}">
                    <a14:useLocalDpi xmlns:a14="http://schemas.microsoft.com/office/drawing/2010/main" val="0"/>
                  </a:ext>
                </a:extLst>
              </a:blip>
              <a:srcRect/>
              <a:stretch>
                <a:fillRect/>
              </a:stretch>
            </p:blipFill>
            <p:spPr bwMode="auto">
              <a:xfrm>
                <a:off x="1183854" y="2861945"/>
                <a:ext cx="324438" cy="331844"/>
              </a:xfrm>
              <a:prstGeom prst="rect">
                <a:avLst/>
              </a:prstGeom>
              <a:noFill/>
            </p:spPr>
          </p:pic>
        </p:grpSp>
      </p:grpSp>
      <p:grpSp>
        <p:nvGrpSpPr>
          <p:cNvPr id="16" name="Group 15">
            <a:extLst>
              <a:ext uri="{FF2B5EF4-FFF2-40B4-BE49-F238E27FC236}">
                <a16:creationId xmlns:a16="http://schemas.microsoft.com/office/drawing/2014/main" id="{FA2FCFBA-BCE8-4C21-9945-3E3DA458BFF2}"/>
              </a:ext>
            </a:extLst>
          </p:cNvPr>
          <p:cNvGrpSpPr/>
          <p:nvPr/>
        </p:nvGrpSpPr>
        <p:grpSpPr>
          <a:xfrm>
            <a:off x="1031745" y="3042771"/>
            <a:ext cx="7620351" cy="495365"/>
            <a:chOff x="1105076" y="3744159"/>
            <a:chExt cx="7620351" cy="495365"/>
          </a:xfrm>
        </p:grpSpPr>
        <p:grpSp>
          <p:nvGrpSpPr>
            <p:cNvPr id="42" name="Group 41">
              <a:extLst>
                <a:ext uri="{FF2B5EF4-FFF2-40B4-BE49-F238E27FC236}">
                  <a16:creationId xmlns:a16="http://schemas.microsoft.com/office/drawing/2014/main" id="{4B2E63B2-59AE-4540-9042-4B13907765A5}"/>
                </a:ext>
              </a:extLst>
            </p:cNvPr>
            <p:cNvGrpSpPr/>
            <p:nvPr/>
          </p:nvGrpSpPr>
          <p:grpSpPr>
            <a:xfrm>
              <a:off x="1105076" y="3744159"/>
              <a:ext cx="1391811" cy="495365"/>
              <a:chOff x="1050431" y="1186047"/>
              <a:chExt cx="1391811" cy="495365"/>
            </a:xfrm>
          </p:grpSpPr>
          <p:sp>
            <p:nvSpPr>
              <p:cNvPr id="44" name="Oval 43">
                <a:extLst>
                  <a:ext uri="{FF2B5EF4-FFF2-40B4-BE49-F238E27FC236}">
                    <a16:creationId xmlns:a16="http://schemas.microsoft.com/office/drawing/2014/main" id="{FB7FC03C-45A7-429F-8810-288261A1F473}"/>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FA9F498-396C-421F-A2E6-0A07ADCE7ED7}"/>
                  </a:ext>
                </a:extLst>
              </p:cNvPr>
              <p:cNvSpPr/>
              <p:nvPr/>
            </p:nvSpPr>
            <p:spPr>
              <a:xfrm>
                <a:off x="1613169" y="1210178"/>
                <a:ext cx="829073" cy="353366"/>
              </a:xfrm>
              <a:prstGeom prst="rect">
                <a:avLst/>
              </a:prstGeom>
            </p:spPr>
            <p:txBody>
              <a:bodyPr wrap="none">
                <a:spAutoFit/>
              </a:bodyPr>
              <a:lstStyle/>
              <a:p>
                <a:pPr>
                  <a:lnSpc>
                    <a:spcPct val="150000"/>
                  </a:lnSpc>
                </a:pPr>
                <a:r>
                  <a:rPr lang="en-US" sz="1300" b="1" i="1" dirty="0">
                    <a:solidFill>
                      <a:srgbClr val="034B64"/>
                    </a:solidFill>
                    <a:latin typeface="Century Gothic" panose="020B0502020202020204" pitchFamily="34" charset="0"/>
                    <a:cs typeface="Segoe UI" panose="020B0502040204020203" pitchFamily="34" charset="0"/>
                  </a:rPr>
                  <a:t>Finance</a:t>
                </a:r>
              </a:p>
            </p:txBody>
          </p:sp>
        </p:grpSp>
        <p:sp>
          <p:nvSpPr>
            <p:cNvPr id="8" name="Rectangle 7">
              <a:extLst>
                <a:ext uri="{FF2B5EF4-FFF2-40B4-BE49-F238E27FC236}">
                  <a16:creationId xmlns:a16="http://schemas.microsoft.com/office/drawing/2014/main" id="{641AA968-F5FB-4B09-B59D-6822A5F946C6}"/>
                </a:ext>
              </a:extLst>
            </p:cNvPr>
            <p:cNvSpPr/>
            <p:nvPr/>
          </p:nvSpPr>
          <p:spPr>
            <a:xfrm>
              <a:off x="2496887" y="3836874"/>
              <a:ext cx="6228540" cy="292388"/>
            </a:xfrm>
            <a:prstGeom prst="rect">
              <a:avLst/>
            </a:prstGeom>
          </p:spPr>
          <p:txBody>
            <a:bodyPr wrap="square">
              <a:spAutoFit/>
            </a:bodyPr>
            <a:lstStyle/>
            <a:p>
              <a:r>
                <a:rPr lang="en-GB" sz="1300" i="1" dirty="0">
                  <a:solidFill>
                    <a:srgbClr val="034B64"/>
                  </a:solidFill>
                  <a:latin typeface="Century Gothic" panose="020B0502020202020204" pitchFamily="34" charset="0"/>
                  <a:cs typeface="Segoe UI" panose="020B0502040204020203" pitchFamily="34" charset="0"/>
                </a:rPr>
                <a:t>Limited access to finance for entrepreneurs and start-ups    </a:t>
              </a:r>
              <a:endParaRPr lang="en-US" sz="1300" dirty="0"/>
            </a:p>
          </p:txBody>
        </p:sp>
        <p:pic>
          <p:nvPicPr>
            <p:cNvPr id="60" name="Picture 40" descr="https://static.thenounproject.com/png/1481764-200.png">
              <a:extLst>
                <a:ext uri="{FF2B5EF4-FFF2-40B4-BE49-F238E27FC236}">
                  <a16:creationId xmlns:a16="http://schemas.microsoft.com/office/drawing/2014/main" id="{7630A37A-A278-4AF8-8F30-50CBC9C748EA}"/>
                </a:ext>
              </a:extLst>
            </p:cNvPr>
            <p:cNvPicPr>
              <a:picLocks noChangeAspect="1" noChangeArrowheads="1"/>
            </p:cNvPicPr>
            <p:nvPr/>
          </p:nvPicPr>
          <p:blipFill>
            <a:blip r:embed="rId8">
              <a:lum bright="70000" contrast="-70000"/>
              <a:alphaModFix/>
              <a:extLst>
                <a:ext uri="{28A0092B-C50C-407E-A947-70E740481C1C}">
                  <a14:useLocalDpi xmlns:a14="http://schemas.microsoft.com/office/drawing/2010/main" val="0"/>
                </a:ext>
              </a:extLst>
            </a:blip>
            <a:srcRect/>
            <a:stretch>
              <a:fillRect/>
            </a:stretch>
          </p:blipFill>
          <p:spPr bwMode="auto">
            <a:xfrm>
              <a:off x="1213695" y="3845007"/>
              <a:ext cx="294597" cy="301324"/>
            </a:xfrm>
            <a:prstGeom prst="rect">
              <a:avLst/>
            </a:prstGeom>
            <a:noFill/>
          </p:spPr>
        </p:pic>
      </p:grpSp>
      <p:grpSp>
        <p:nvGrpSpPr>
          <p:cNvPr id="17" name="Group 16">
            <a:extLst>
              <a:ext uri="{FF2B5EF4-FFF2-40B4-BE49-F238E27FC236}">
                <a16:creationId xmlns:a16="http://schemas.microsoft.com/office/drawing/2014/main" id="{B5D10AE3-2B20-4531-BE9E-29BBFF2DB51B}"/>
              </a:ext>
            </a:extLst>
          </p:cNvPr>
          <p:cNvGrpSpPr/>
          <p:nvPr/>
        </p:nvGrpSpPr>
        <p:grpSpPr>
          <a:xfrm>
            <a:off x="1042618" y="3638984"/>
            <a:ext cx="1314246" cy="503662"/>
            <a:chOff x="1146159" y="4444871"/>
            <a:chExt cx="1314246" cy="503662"/>
          </a:xfrm>
        </p:grpSpPr>
        <p:grpSp>
          <p:nvGrpSpPr>
            <p:cNvPr id="47" name="Group 46">
              <a:extLst>
                <a:ext uri="{FF2B5EF4-FFF2-40B4-BE49-F238E27FC236}">
                  <a16:creationId xmlns:a16="http://schemas.microsoft.com/office/drawing/2014/main" id="{7030158C-BA1C-4DAF-9C8D-C5891B7C34F0}"/>
                </a:ext>
              </a:extLst>
            </p:cNvPr>
            <p:cNvGrpSpPr/>
            <p:nvPr/>
          </p:nvGrpSpPr>
          <p:grpSpPr>
            <a:xfrm>
              <a:off x="1146159" y="4444871"/>
              <a:ext cx="1314246" cy="503662"/>
              <a:chOff x="1050431" y="1186047"/>
              <a:chExt cx="1311956" cy="495365"/>
            </a:xfrm>
          </p:grpSpPr>
          <p:sp>
            <p:nvSpPr>
              <p:cNvPr id="49" name="Oval 48">
                <a:extLst>
                  <a:ext uri="{FF2B5EF4-FFF2-40B4-BE49-F238E27FC236}">
                    <a16:creationId xmlns:a16="http://schemas.microsoft.com/office/drawing/2014/main" id="{01A95569-2249-4607-9DC0-A69D9C8D99B1}"/>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BABED7C6-7EB1-450B-963E-26C1DC095B14}"/>
                  </a:ext>
                </a:extLst>
              </p:cNvPr>
              <p:cNvSpPr/>
              <p:nvPr/>
            </p:nvSpPr>
            <p:spPr>
              <a:xfrm>
                <a:off x="1613169" y="1210178"/>
                <a:ext cx="749218" cy="347545"/>
              </a:xfrm>
              <a:prstGeom prst="rect">
                <a:avLst/>
              </a:prstGeom>
            </p:spPr>
            <p:txBody>
              <a:bodyPr wrap="none">
                <a:spAutoFit/>
              </a:bodyPr>
              <a:lstStyle/>
              <a:p>
                <a:pPr>
                  <a:lnSpc>
                    <a:spcPct val="150000"/>
                  </a:lnSpc>
                </a:pPr>
                <a:r>
                  <a:rPr lang="en-US" sz="1300" b="1" i="1" dirty="0">
                    <a:solidFill>
                      <a:srgbClr val="034B64"/>
                    </a:solidFill>
                    <a:latin typeface="Century Gothic" panose="020B0502020202020204" pitchFamily="34" charset="0"/>
                    <a:cs typeface="Segoe UI" panose="020B0502040204020203" pitchFamily="34" charset="0"/>
                  </a:rPr>
                  <a:t>People</a:t>
                </a:r>
              </a:p>
            </p:txBody>
          </p:sp>
        </p:grpSp>
        <p:pic>
          <p:nvPicPr>
            <p:cNvPr id="61" name="Picture 27" descr="https://static.thenounproject.com/png/2196504-200.png">
              <a:extLst>
                <a:ext uri="{FF2B5EF4-FFF2-40B4-BE49-F238E27FC236}">
                  <a16:creationId xmlns:a16="http://schemas.microsoft.com/office/drawing/2014/main" id="{1B80A291-1EFD-4DE0-9A87-DF1FD940ADBA}"/>
                </a:ext>
              </a:extLst>
            </p:cNvPr>
            <p:cNvPicPr>
              <a:picLocks noChangeAspect="1" noChangeArrowheads="1"/>
            </p:cNvPicPr>
            <p:nvPr/>
          </p:nvPicPr>
          <p:blipFill>
            <a:blip r:embed="rId9">
              <a:lum bright="70000" contrast="-70000"/>
              <a:alphaModFix/>
              <a:extLst>
                <a:ext uri="{28A0092B-C50C-407E-A947-70E740481C1C}">
                  <a14:useLocalDpi xmlns:a14="http://schemas.microsoft.com/office/drawing/2010/main" val="0"/>
                </a:ext>
              </a:extLst>
            </a:blip>
            <a:srcRect/>
            <a:stretch>
              <a:fillRect/>
            </a:stretch>
          </p:blipFill>
          <p:spPr bwMode="auto">
            <a:xfrm>
              <a:off x="1238756" y="4526288"/>
              <a:ext cx="314665" cy="343460"/>
            </a:xfrm>
            <a:prstGeom prst="rect">
              <a:avLst/>
            </a:prstGeom>
            <a:noFill/>
          </p:spPr>
        </p:pic>
      </p:grpSp>
      <p:sp>
        <p:nvSpPr>
          <p:cNvPr id="62" name="Rectangle 61">
            <a:extLst>
              <a:ext uri="{FF2B5EF4-FFF2-40B4-BE49-F238E27FC236}">
                <a16:creationId xmlns:a16="http://schemas.microsoft.com/office/drawing/2014/main" id="{89B623A7-BB62-462E-8962-C3FA06ADF3B5}"/>
              </a:ext>
            </a:extLst>
          </p:cNvPr>
          <p:cNvSpPr/>
          <p:nvPr/>
        </p:nvSpPr>
        <p:spPr>
          <a:xfrm>
            <a:off x="2423556" y="3724454"/>
            <a:ext cx="6228540" cy="292388"/>
          </a:xfrm>
          <a:prstGeom prst="rect">
            <a:avLst/>
          </a:prstGeom>
        </p:spPr>
        <p:txBody>
          <a:bodyPr wrap="square">
            <a:spAutoFit/>
          </a:bodyPr>
          <a:lstStyle/>
          <a:p>
            <a:r>
              <a:rPr lang="en-GB" sz="1300" i="1" dirty="0">
                <a:solidFill>
                  <a:srgbClr val="034B64"/>
                </a:solidFill>
                <a:latin typeface="Century Gothic" panose="020B0502020202020204" pitchFamily="34" charset="0"/>
                <a:cs typeface="Segoe UI" panose="020B0502040204020203" pitchFamily="34" charset="0"/>
              </a:rPr>
              <a:t>Limited digital literacy and future-oriented advanced skills    </a:t>
            </a:r>
            <a:endParaRPr lang="en-US" sz="1300" dirty="0"/>
          </a:p>
        </p:txBody>
      </p:sp>
      <p:grpSp>
        <p:nvGrpSpPr>
          <p:cNvPr id="64" name="Group 63">
            <a:extLst>
              <a:ext uri="{FF2B5EF4-FFF2-40B4-BE49-F238E27FC236}">
                <a16:creationId xmlns:a16="http://schemas.microsoft.com/office/drawing/2014/main" id="{697E7187-AA9C-4980-8121-0C8942F47079}"/>
              </a:ext>
            </a:extLst>
          </p:cNvPr>
          <p:cNvGrpSpPr/>
          <p:nvPr/>
        </p:nvGrpSpPr>
        <p:grpSpPr>
          <a:xfrm>
            <a:off x="1028679" y="4268915"/>
            <a:ext cx="1657289" cy="516979"/>
            <a:chOff x="1050431" y="1186047"/>
            <a:chExt cx="1654401" cy="508462"/>
          </a:xfrm>
        </p:grpSpPr>
        <p:sp>
          <p:nvSpPr>
            <p:cNvPr id="66" name="Oval 65">
              <a:extLst>
                <a:ext uri="{FF2B5EF4-FFF2-40B4-BE49-F238E27FC236}">
                  <a16:creationId xmlns:a16="http://schemas.microsoft.com/office/drawing/2014/main" id="{55A0DE8A-565A-450B-AA31-C4FC6983E578}"/>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8F9EB53-8946-422B-B1F0-7CFF7516001D}"/>
                </a:ext>
              </a:extLst>
            </p:cNvPr>
            <p:cNvSpPr/>
            <p:nvPr/>
          </p:nvSpPr>
          <p:spPr>
            <a:xfrm>
              <a:off x="1613169" y="1210178"/>
              <a:ext cx="1091663" cy="484331"/>
            </a:xfrm>
            <a:prstGeom prst="rect">
              <a:avLst/>
            </a:prstGeom>
          </p:spPr>
          <p:txBody>
            <a:bodyPr wrap="none">
              <a:spAutoFit/>
            </a:bodyPr>
            <a:lstStyle/>
            <a:p>
              <a:r>
                <a:rPr lang="en-US" sz="1300" b="1" i="1" dirty="0">
                  <a:solidFill>
                    <a:srgbClr val="034B64"/>
                  </a:solidFill>
                  <a:latin typeface="Century Gothic" panose="020B0502020202020204" pitchFamily="34" charset="0"/>
                  <a:cs typeface="Segoe UI" panose="020B0502040204020203" pitchFamily="34" charset="0"/>
                </a:rPr>
                <a:t>Police and </a:t>
              </a:r>
            </a:p>
            <a:p>
              <a:r>
                <a:rPr lang="en-US" sz="1300" b="1" i="1" dirty="0">
                  <a:solidFill>
                    <a:srgbClr val="034B64"/>
                  </a:solidFill>
                  <a:latin typeface="Century Gothic" panose="020B0502020202020204" pitchFamily="34" charset="0"/>
                  <a:cs typeface="Segoe UI" panose="020B0502040204020203" pitchFamily="34" charset="0"/>
                </a:rPr>
                <a:t>Regulation</a:t>
              </a:r>
            </a:p>
          </p:txBody>
        </p:sp>
      </p:grpSp>
      <p:pic>
        <p:nvPicPr>
          <p:cNvPr id="68" name="Picture 36" descr="https://static.thenounproject.com/png/4204-200.png">
            <a:extLst>
              <a:ext uri="{FF2B5EF4-FFF2-40B4-BE49-F238E27FC236}">
                <a16:creationId xmlns:a16="http://schemas.microsoft.com/office/drawing/2014/main" id="{650070C3-AA8F-4537-A898-C6497CAD6A3D}"/>
              </a:ext>
            </a:extLst>
          </p:cNvPr>
          <p:cNvPicPr>
            <a:picLocks noChangeAspect="1" noChangeArrowheads="1"/>
          </p:cNvPicPr>
          <p:nvPr/>
        </p:nvPicPr>
        <p:blipFill>
          <a:blip r:embed="rId10">
            <a:lum bright="70000" contrast="-70000"/>
            <a:alphaModFix/>
            <a:extLst>
              <a:ext uri="{28A0092B-C50C-407E-A947-70E740481C1C}">
                <a14:useLocalDpi xmlns:a14="http://schemas.microsoft.com/office/drawing/2010/main" val="0"/>
              </a:ext>
            </a:extLst>
          </a:blip>
          <a:srcRect/>
          <a:stretch>
            <a:fillRect/>
          </a:stretch>
        </p:blipFill>
        <p:spPr bwMode="auto">
          <a:xfrm>
            <a:off x="1115487" y="4391402"/>
            <a:ext cx="283436" cy="238558"/>
          </a:xfrm>
          <a:prstGeom prst="rect">
            <a:avLst/>
          </a:prstGeom>
          <a:noFill/>
        </p:spPr>
      </p:pic>
    </p:spTree>
    <p:extLst>
      <p:ext uri="{BB962C8B-B14F-4D97-AF65-F5344CB8AC3E}">
        <p14:creationId xmlns:p14="http://schemas.microsoft.com/office/powerpoint/2010/main" val="1516359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At the same time, the economy is facing headwinds from growing macroeconomic imbalances.</a:t>
            </a:r>
          </a:p>
        </p:txBody>
      </p:sp>
      <p:sp>
        <p:nvSpPr>
          <p:cNvPr id="27" name="TextBox 26">
            <a:extLst>
              <a:ext uri="{FF2B5EF4-FFF2-40B4-BE49-F238E27FC236}">
                <a16:creationId xmlns:a16="http://schemas.microsoft.com/office/drawing/2014/main" id="{5CB6AAC7-0801-4C60-BC4B-299DCC42853F}"/>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14</a:t>
            </a:r>
          </a:p>
        </p:txBody>
      </p:sp>
      <p:grpSp>
        <p:nvGrpSpPr>
          <p:cNvPr id="4" name="Group 3">
            <a:extLst>
              <a:ext uri="{FF2B5EF4-FFF2-40B4-BE49-F238E27FC236}">
                <a16:creationId xmlns:a16="http://schemas.microsoft.com/office/drawing/2014/main" id="{A3707B3F-A7ED-4347-AC18-E2ACF0AF5AF6}"/>
              </a:ext>
            </a:extLst>
          </p:cNvPr>
          <p:cNvGrpSpPr/>
          <p:nvPr/>
        </p:nvGrpSpPr>
        <p:grpSpPr>
          <a:xfrm>
            <a:off x="1225080" y="3216092"/>
            <a:ext cx="4205004" cy="1362493"/>
            <a:chOff x="2583583" y="2382642"/>
            <a:chExt cx="4684539" cy="1707101"/>
          </a:xfrm>
        </p:grpSpPr>
        <p:grpSp>
          <p:nvGrpSpPr>
            <p:cNvPr id="8" name="Group 7">
              <a:extLst>
                <a:ext uri="{FF2B5EF4-FFF2-40B4-BE49-F238E27FC236}">
                  <a16:creationId xmlns:a16="http://schemas.microsoft.com/office/drawing/2014/main" id="{8C9E7133-F4D0-45AA-B7A6-F86059824D4C}"/>
                </a:ext>
              </a:extLst>
            </p:cNvPr>
            <p:cNvGrpSpPr/>
            <p:nvPr/>
          </p:nvGrpSpPr>
          <p:grpSpPr>
            <a:xfrm>
              <a:off x="2880935" y="2382642"/>
              <a:ext cx="4061944" cy="525687"/>
              <a:chOff x="1571903" y="2263813"/>
              <a:chExt cx="4061944" cy="525687"/>
            </a:xfrm>
          </p:grpSpPr>
          <p:grpSp>
            <p:nvGrpSpPr>
              <p:cNvPr id="67" name="Group 66">
                <a:extLst>
                  <a:ext uri="{FF2B5EF4-FFF2-40B4-BE49-F238E27FC236}">
                    <a16:creationId xmlns:a16="http://schemas.microsoft.com/office/drawing/2014/main" id="{1100DC4C-3873-43A8-B1D3-4414367C7140}"/>
                  </a:ext>
                </a:extLst>
              </p:cNvPr>
              <p:cNvGrpSpPr/>
              <p:nvPr/>
            </p:nvGrpSpPr>
            <p:grpSpPr>
              <a:xfrm>
                <a:off x="1571903" y="2263813"/>
                <a:ext cx="4061944" cy="525687"/>
                <a:chOff x="969103" y="2159150"/>
                <a:chExt cx="7195982" cy="931286"/>
              </a:xfrm>
            </p:grpSpPr>
            <p:sp>
              <p:nvSpPr>
                <p:cNvPr id="68" name="Oval 67">
                  <a:extLst>
                    <a:ext uri="{FF2B5EF4-FFF2-40B4-BE49-F238E27FC236}">
                      <a16:creationId xmlns:a16="http://schemas.microsoft.com/office/drawing/2014/main" id="{A2CAE4B4-BBED-43F7-A2C9-9650655F1942}"/>
                    </a:ext>
                  </a:extLst>
                </p:cNvPr>
                <p:cNvSpPr/>
                <p:nvPr/>
              </p:nvSpPr>
              <p:spPr>
                <a:xfrm>
                  <a:off x="969103" y="2159150"/>
                  <a:ext cx="931286" cy="931286"/>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69" name="Oval 68">
                  <a:extLst>
                    <a:ext uri="{FF2B5EF4-FFF2-40B4-BE49-F238E27FC236}">
                      <a16:creationId xmlns:a16="http://schemas.microsoft.com/office/drawing/2014/main" id="{EA8270F4-D068-4CBA-AC35-BDB6BF1B52FC}"/>
                    </a:ext>
                  </a:extLst>
                </p:cNvPr>
                <p:cNvSpPr/>
                <p:nvPr/>
              </p:nvSpPr>
              <p:spPr>
                <a:xfrm>
                  <a:off x="3057335" y="2159150"/>
                  <a:ext cx="931286" cy="931286"/>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70" name="Oval 69">
                  <a:extLst>
                    <a:ext uri="{FF2B5EF4-FFF2-40B4-BE49-F238E27FC236}">
                      <a16:creationId xmlns:a16="http://schemas.microsoft.com/office/drawing/2014/main" id="{32E8A308-CFF2-4784-A002-60F55D33D81F}"/>
                    </a:ext>
                  </a:extLst>
                </p:cNvPr>
                <p:cNvSpPr/>
                <p:nvPr/>
              </p:nvSpPr>
              <p:spPr>
                <a:xfrm>
                  <a:off x="5145567" y="2159150"/>
                  <a:ext cx="931286" cy="931286"/>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71" name="Oval 70">
                  <a:extLst>
                    <a:ext uri="{FF2B5EF4-FFF2-40B4-BE49-F238E27FC236}">
                      <a16:creationId xmlns:a16="http://schemas.microsoft.com/office/drawing/2014/main" id="{3217E7A0-BCD2-42D2-9FDC-97DEEE43E0E2}"/>
                    </a:ext>
                  </a:extLst>
                </p:cNvPr>
                <p:cNvSpPr/>
                <p:nvPr/>
              </p:nvSpPr>
              <p:spPr>
                <a:xfrm>
                  <a:off x="7233799" y="2159150"/>
                  <a:ext cx="931286" cy="931286"/>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80" name="Rectangle 28">
                  <a:extLst>
                    <a:ext uri="{FF2B5EF4-FFF2-40B4-BE49-F238E27FC236}">
                      <a16:creationId xmlns:a16="http://schemas.microsoft.com/office/drawing/2014/main" id="{8F82B3C8-0BB1-4EA1-AEBB-76C6358D13E6}"/>
                    </a:ext>
                  </a:extLst>
                </p:cNvPr>
                <p:cNvSpPr/>
                <p:nvPr/>
              </p:nvSpPr>
              <p:spPr>
                <a:xfrm>
                  <a:off x="1879203" y="2444793"/>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bg1">
                        <a:lumMod val="75000"/>
                      </a:schemeClr>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81" name="Rectangle 28">
                  <a:extLst>
                    <a:ext uri="{FF2B5EF4-FFF2-40B4-BE49-F238E27FC236}">
                      <a16:creationId xmlns:a16="http://schemas.microsoft.com/office/drawing/2014/main" id="{06330A60-2130-4617-8EA8-FFB2925267D6}"/>
                    </a:ext>
                  </a:extLst>
                </p:cNvPr>
                <p:cNvSpPr/>
                <p:nvPr/>
              </p:nvSpPr>
              <p:spPr>
                <a:xfrm>
                  <a:off x="3988620" y="2444793"/>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accent4"/>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sp>
              <p:nvSpPr>
                <p:cNvPr id="82" name="Rectangle 28">
                  <a:extLst>
                    <a:ext uri="{FF2B5EF4-FFF2-40B4-BE49-F238E27FC236}">
                      <a16:creationId xmlns:a16="http://schemas.microsoft.com/office/drawing/2014/main" id="{E63A71BC-BE12-47B8-9CA6-F5573A674B95}"/>
                    </a:ext>
                  </a:extLst>
                </p:cNvPr>
                <p:cNvSpPr/>
                <p:nvPr/>
              </p:nvSpPr>
              <p:spPr>
                <a:xfrm>
                  <a:off x="6074185" y="2444793"/>
                  <a:ext cx="1188000" cy="360000"/>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gradFill>
                  <a:gsLst>
                    <a:gs pos="0">
                      <a:schemeClr val="bg1">
                        <a:lumMod val="75000"/>
                      </a:schemeClr>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lumMod val="75000"/>
                        <a:lumOff val="25000"/>
                      </a:prstClr>
                    </a:solidFill>
                    <a:effectLst/>
                    <a:uLnTx/>
                    <a:uFillTx/>
                    <a:latin typeface="Arial"/>
                    <a:ea typeface="Arial Unicode MS"/>
                    <a:cs typeface="+mn-cs"/>
                  </a:endParaRPr>
                </a:p>
              </p:txBody>
            </p:sp>
          </p:grpSp>
          <p:grpSp>
            <p:nvGrpSpPr>
              <p:cNvPr id="3" name="Group 2">
                <a:extLst>
                  <a:ext uri="{FF2B5EF4-FFF2-40B4-BE49-F238E27FC236}">
                    <a16:creationId xmlns:a16="http://schemas.microsoft.com/office/drawing/2014/main" id="{87A3FCF3-14FE-4235-A412-228E8B42EA5B}"/>
                  </a:ext>
                </a:extLst>
              </p:cNvPr>
              <p:cNvGrpSpPr/>
              <p:nvPr/>
            </p:nvGrpSpPr>
            <p:grpSpPr>
              <a:xfrm>
                <a:off x="1652614" y="2344524"/>
                <a:ext cx="3907065" cy="364265"/>
                <a:chOff x="1652614" y="2344524"/>
                <a:chExt cx="3907065" cy="364265"/>
              </a:xfrm>
            </p:grpSpPr>
            <p:sp>
              <p:nvSpPr>
                <p:cNvPr id="2" name="Oval 1">
                  <a:extLst>
                    <a:ext uri="{FF2B5EF4-FFF2-40B4-BE49-F238E27FC236}">
                      <a16:creationId xmlns:a16="http://schemas.microsoft.com/office/drawing/2014/main" id="{0C3593AE-9DCD-4B40-95F3-BA391775D3BB}"/>
                    </a:ext>
                  </a:extLst>
                </p:cNvPr>
                <p:cNvSpPr/>
                <p:nvPr/>
              </p:nvSpPr>
              <p:spPr>
                <a:xfrm>
                  <a:off x="1652614" y="2344524"/>
                  <a:ext cx="364265" cy="3642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a:extLst>
                    <a:ext uri="{FF2B5EF4-FFF2-40B4-BE49-F238E27FC236}">
                      <a16:creationId xmlns:a16="http://schemas.microsoft.com/office/drawing/2014/main" id="{D324DDF2-8500-4336-AAB4-EDF1DF57E46F}"/>
                    </a:ext>
                  </a:extLst>
                </p:cNvPr>
                <p:cNvSpPr/>
                <p:nvPr/>
              </p:nvSpPr>
              <p:spPr>
                <a:xfrm>
                  <a:off x="2831366" y="2344524"/>
                  <a:ext cx="364265" cy="364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a:extLst>
                    <a:ext uri="{FF2B5EF4-FFF2-40B4-BE49-F238E27FC236}">
                      <a16:creationId xmlns:a16="http://schemas.microsoft.com/office/drawing/2014/main" id="{41A179B2-9C5A-4B08-BBF2-F227C62DE1C2}"/>
                    </a:ext>
                  </a:extLst>
                </p:cNvPr>
                <p:cNvSpPr/>
                <p:nvPr/>
              </p:nvSpPr>
              <p:spPr>
                <a:xfrm>
                  <a:off x="4010118" y="2344524"/>
                  <a:ext cx="364265" cy="3642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a:extLst>
                    <a:ext uri="{FF2B5EF4-FFF2-40B4-BE49-F238E27FC236}">
                      <a16:creationId xmlns:a16="http://schemas.microsoft.com/office/drawing/2014/main" id="{7B0DA962-BC09-41B5-934C-53206E54CBB3}"/>
                    </a:ext>
                  </a:extLst>
                </p:cNvPr>
                <p:cNvSpPr/>
                <p:nvPr/>
              </p:nvSpPr>
              <p:spPr>
                <a:xfrm>
                  <a:off x="5195414" y="2344524"/>
                  <a:ext cx="364265" cy="364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94" name="TextBox 93">
              <a:extLst>
                <a:ext uri="{FF2B5EF4-FFF2-40B4-BE49-F238E27FC236}">
                  <a16:creationId xmlns:a16="http://schemas.microsoft.com/office/drawing/2014/main" id="{B4DD7F8E-F01E-40D9-8083-B08C9BE62D49}"/>
                </a:ext>
              </a:extLst>
            </p:cNvPr>
            <p:cNvSpPr txBox="1"/>
            <p:nvPr/>
          </p:nvSpPr>
          <p:spPr>
            <a:xfrm>
              <a:off x="2583583" y="3228826"/>
              <a:ext cx="1233162" cy="860917"/>
            </a:xfrm>
            <a:prstGeom prst="rect">
              <a:avLst/>
            </a:prstGeom>
            <a:noFill/>
          </p:spPr>
          <p:txBody>
            <a:bodyPr wrap="square" rtlCol="0" anchor="t">
              <a:spAutoFit/>
            </a:bodyPr>
            <a:lstStyle/>
            <a:p>
              <a:pPr lvl="0" algn="ctr" latinLnBrk="1">
                <a:buClrTx/>
              </a:pPr>
              <a:r>
                <a:rPr lang="en-US" altLang="ko-KR" sz="1200" b="1" kern="1200" dirty="0">
                  <a:solidFill>
                    <a:srgbClr val="034B64"/>
                  </a:solidFill>
                  <a:latin typeface="Century Gothic" panose="020B0502020202020204" pitchFamily="34" charset="0"/>
                  <a:ea typeface="Arial Unicode MS"/>
                  <a:cs typeface="Arial" pitchFamily="34" charset="0"/>
                </a:rPr>
                <a:t>Foreign exchange imbalances</a:t>
              </a:r>
            </a:p>
          </p:txBody>
        </p:sp>
        <p:sp>
          <p:nvSpPr>
            <p:cNvPr id="99" name="TextBox 98">
              <a:extLst>
                <a:ext uri="{FF2B5EF4-FFF2-40B4-BE49-F238E27FC236}">
                  <a16:creationId xmlns:a16="http://schemas.microsoft.com/office/drawing/2014/main" id="{EE94BFAF-49D3-4AA2-88FD-9966396FE63F}"/>
                </a:ext>
              </a:extLst>
            </p:cNvPr>
            <p:cNvSpPr txBox="1"/>
            <p:nvPr/>
          </p:nvSpPr>
          <p:spPr>
            <a:xfrm>
              <a:off x="3729960" y="3294441"/>
              <a:ext cx="1161018" cy="461665"/>
            </a:xfrm>
            <a:prstGeom prst="rect">
              <a:avLst/>
            </a:prstGeom>
            <a:noFill/>
          </p:spPr>
          <p:txBody>
            <a:bodyPr wrap="square" rtlCol="0" anchor="t">
              <a:spAutoFit/>
            </a:bodyPr>
            <a:lstStyle/>
            <a:p>
              <a:pPr lvl="0" algn="ctr" latinLnBrk="1">
                <a:buClrTx/>
              </a:pPr>
              <a:r>
                <a:rPr lang="en-GB" altLang="ko-KR" sz="1200" b="1" kern="1200" dirty="0">
                  <a:solidFill>
                    <a:srgbClr val="034B64"/>
                  </a:solidFill>
                  <a:latin typeface="Century Gothic" panose="020B0502020202020204" pitchFamily="34" charset="0"/>
                  <a:ea typeface="Arial Unicode MS"/>
                  <a:cs typeface="Arial" pitchFamily="34" charset="0"/>
                </a:rPr>
                <a:t>External debt burden</a:t>
              </a:r>
            </a:p>
          </p:txBody>
        </p:sp>
        <p:sp>
          <p:nvSpPr>
            <p:cNvPr id="101" name="TextBox 100">
              <a:extLst>
                <a:ext uri="{FF2B5EF4-FFF2-40B4-BE49-F238E27FC236}">
                  <a16:creationId xmlns:a16="http://schemas.microsoft.com/office/drawing/2014/main" id="{1878482D-6496-4C73-8F5A-51E0275985C3}"/>
                </a:ext>
              </a:extLst>
            </p:cNvPr>
            <p:cNvSpPr txBox="1"/>
            <p:nvPr/>
          </p:nvSpPr>
          <p:spPr>
            <a:xfrm>
              <a:off x="4710725" y="3231371"/>
              <a:ext cx="1444118" cy="809804"/>
            </a:xfrm>
            <a:prstGeom prst="rect">
              <a:avLst/>
            </a:prstGeom>
            <a:noFill/>
          </p:spPr>
          <p:txBody>
            <a:bodyPr wrap="square" rtlCol="0" anchor="t">
              <a:spAutoFit/>
            </a:bodyPr>
            <a:lstStyle/>
            <a:p>
              <a:pPr lvl="0" algn="ctr" latinLnBrk="1">
                <a:buClrTx/>
              </a:pPr>
              <a:r>
                <a:rPr lang="en-GB" altLang="ko-KR" sz="1200" b="1" kern="1200" dirty="0">
                  <a:solidFill>
                    <a:srgbClr val="034B64"/>
                  </a:solidFill>
                  <a:latin typeface="Century Gothic" panose="020B0502020202020204" pitchFamily="34" charset="0"/>
                  <a:ea typeface="Arial Unicode MS"/>
                  <a:cs typeface="Arial" pitchFamily="34" charset="0"/>
                </a:rPr>
                <a:t>Limited private sector access to finance</a:t>
              </a:r>
              <a:endParaRPr lang="en-US" altLang="ko-KR" sz="1200" b="1" kern="1200" dirty="0">
                <a:solidFill>
                  <a:srgbClr val="034B64"/>
                </a:solidFill>
                <a:latin typeface="Century Gothic" panose="020B0502020202020204" pitchFamily="34" charset="0"/>
                <a:ea typeface="Arial Unicode MS"/>
                <a:cs typeface="Arial" pitchFamily="34" charset="0"/>
              </a:endParaRPr>
            </a:p>
          </p:txBody>
        </p:sp>
        <p:sp>
          <p:nvSpPr>
            <p:cNvPr id="102" name="TextBox 101">
              <a:extLst>
                <a:ext uri="{FF2B5EF4-FFF2-40B4-BE49-F238E27FC236}">
                  <a16:creationId xmlns:a16="http://schemas.microsoft.com/office/drawing/2014/main" id="{5F18532E-3F3D-4A38-B0C2-795EA4B87E9E}"/>
                </a:ext>
              </a:extLst>
            </p:cNvPr>
            <p:cNvSpPr txBox="1"/>
            <p:nvPr/>
          </p:nvSpPr>
          <p:spPr>
            <a:xfrm>
              <a:off x="6107104" y="3221040"/>
              <a:ext cx="1161018" cy="276999"/>
            </a:xfrm>
            <a:prstGeom prst="rect">
              <a:avLst/>
            </a:prstGeom>
            <a:noFill/>
          </p:spPr>
          <p:txBody>
            <a:bodyPr wrap="square" rtlCol="0" anchor="t">
              <a:spAutoFit/>
            </a:bodyPr>
            <a:lstStyle/>
            <a:p>
              <a:pPr lvl="0" algn="ctr" latinLnBrk="1">
                <a:buClrTx/>
              </a:pPr>
              <a:r>
                <a:rPr lang="en-GB" altLang="ko-KR" sz="1200" b="1" kern="1200" dirty="0">
                  <a:solidFill>
                    <a:srgbClr val="034B64"/>
                  </a:solidFill>
                  <a:latin typeface="Century Gothic" panose="020B0502020202020204" pitchFamily="34" charset="0"/>
                  <a:ea typeface="Arial Unicode MS"/>
                  <a:cs typeface="Arial" pitchFamily="34" charset="0"/>
                </a:rPr>
                <a:t>High inflation</a:t>
              </a:r>
              <a:endParaRPr lang="en-US" altLang="ko-KR" sz="1200" b="1" kern="1200" dirty="0">
                <a:solidFill>
                  <a:srgbClr val="034B64"/>
                </a:solidFill>
                <a:latin typeface="Century Gothic" panose="020B0502020202020204" pitchFamily="34" charset="0"/>
                <a:ea typeface="Arial Unicode MS"/>
                <a:cs typeface="Arial" pitchFamily="34" charset="0"/>
              </a:endParaRPr>
            </a:p>
          </p:txBody>
        </p:sp>
      </p:grpSp>
      <p:sp>
        <p:nvSpPr>
          <p:cNvPr id="9" name="Rectangle 8">
            <a:extLst>
              <a:ext uri="{FF2B5EF4-FFF2-40B4-BE49-F238E27FC236}">
                <a16:creationId xmlns:a16="http://schemas.microsoft.com/office/drawing/2014/main" id="{58068D84-78DE-4679-B2D6-161DD484883E}"/>
              </a:ext>
            </a:extLst>
          </p:cNvPr>
          <p:cNvSpPr/>
          <p:nvPr/>
        </p:nvSpPr>
        <p:spPr>
          <a:xfrm>
            <a:off x="1051136" y="902220"/>
            <a:ext cx="7215753" cy="215488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While achieving the intended objectives of building human capital and infrastructure and reducing poverty, </a:t>
            </a:r>
          </a:p>
          <a:p>
            <a:pPr marL="285750" indent="-285750">
              <a:lnSpc>
                <a:spcPct val="150000"/>
              </a:lnSpc>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 efforts to finance public investment programs through, </a:t>
            </a:r>
          </a:p>
          <a:p>
            <a:pPr marL="742950" lvl="1" indent="-285750">
              <a:lnSpc>
                <a:spcPct val="150000"/>
              </a:lnSpc>
              <a:buFont typeface="Courier New" panose="02070309020205020404" pitchFamily="49" charset="0"/>
              <a:buChar char="o"/>
            </a:pPr>
            <a:r>
              <a:rPr lang="en-US" sz="1300" dirty="0">
                <a:solidFill>
                  <a:srgbClr val="034B64"/>
                </a:solidFill>
                <a:latin typeface="Century Gothic" panose="020B0502020202020204" pitchFamily="34" charset="0"/>
                <a:cs typeface="Segoe UI" panose="020B0502040204020203" pitchFamily="34" charset="0"/>
              </a:rPr>
              <a:t>rapid accumulation of debt, and</a:t>
            </a:r>
          </a:p>
          <a:p>
            <a:pPr marL="742950" lvl="1" indent="-285750">
              <a:lnSpc>
                <a:spcPct val="150000"/>
              </a:lnSpc>
              <a:buFont typeface="Courier New" panose="02070309020205020404" pitchFamily="49" charset="0"/>
              <a:buChar char="o"/>
            </a:pPr>
            <a:r>
              <a:rPr lang="en-US" sz="1300" dirty="0">
                <a:solidFill>
                  <a:srgbClr val="034B64"/>
                </a:solidFill>
                <a:latin typeface="Century Gothic" panose="020B0502020202020204" pitchFamily="34" charset="0"/>
                <a:cs typeface="Segoe UI" panose="020B0502040204020203" pitchFamily="34" charset="0"/>
              </a:rPr>
              <a:t>directing domestic financial resources to public and priority sectors, </a:t>
            </a:r>
          </a:p>
          <a:p>
            <a:pPr marL="285750" lvl="1" indent="-285750">
              <a:lnSpc>
                <a:spcPct val="150000"/>
              </a:lnSpc>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 coupled with poor project execution have brought to the fore macroeconomic imbalances, including:</a:t>
            </a:r>
          </a:p>
        </p:txBody>
      </p:sp>
      <p:grpSp>
        <p:nvGrpSpPr>
          <p:cNvPr id="39" name="Group 38">
            <a:extLst>
              <a:ext uri="{FF2B5EF4-FFF2-40B4-BE49-F238E27FC236}">
                <a16:creationId xmlns:a16="http://schemas.microsoft.com/office/drawing/2014/main" id="{AE7F893B-B4EC-4867-9B94-AAA97045AB2A}"/>
              </a:ext>
            </a:extLst>
          </p:cNvPr>
          <p:cNvGrpSpPr/>
          <p:nvPr/>
        </p:nvGrpSpPr>
        <p:grpSpPr>
          <a:xfrm>
            <a:off x="8563755" y="318903"/>
            <a:ext cx="420428" cy="366088"/>
            <a:chOff x="8563755" y="318903"/>
            <a:chExt cx="420428" cy="366088"/>
          </a:xfrm>
        </p:grpSpPr>
        <p:sp>
          <p:nvSpPr>
            <p:cNvPr id="40" name="Rectangle: Rounded Corners 10">
              <a:extLst>
                <a:ext uri="{FF2B5EF4-FFF2-40B4-BE49-F238E27FC236}">
                  <a16:creationId xmlns:a16="http://schemas.microsoft.com/office/drawing/2014/main" id="{A3469250-13DC-4AEC-9C80-608AB7B74415}"/>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1" name="Rectangle: Rounded Corners 11">
              <a:extLst>
                <a:ext uri="{FF2B5EF4-FFF2-40B4-BE49-F238E27FC236}">
                  <a16:creationId xmlns:a16="http://schemas.microsoft.com/office/drawing/2014/main" id="{96A29287-6B73-4E5D-9EEC-2F29A890534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42" name="Freeform 42">
              <a:extLst>
                <a:ext uri="{FF2B5EF4-FFF2-40B4-BE49-F238E27FC236}">
                  <a16:creationId xmlns:a16="http://schemas.microsoft.com/office/drawing/2014/main" id="{9E204778-26E2-4A01-BF69-9D5467D63E10}"/>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43" name="Freeform 43">
              <a:extLst>
                <a:ext uri="{FF2B5EF4-FFF2-40B4-BE49-F238E27FC236}">
                  <a16:creationId xmlns:a16="http://schemas.microsoft.com/office/drawing/2014/main" id="{9187419F-574C-44C7-A449-4023B320FAE0}"/>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44" name="Freeform 44">
              <a:extLst>
                <a:ext uri="{FF2B5EF4-FFF2-40B4-BE49-F238E27FC236}">
                  <a16:creationId xmlns:a16="http://schemas.microsoft.com/office/drawing/2014/main" id="{AEE3FE59-F923-4482-A991-10321D7F0BE0}"/>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spTree>
    <p:extLst>
      <p:ext uri="{BB962C8B-B14F-4D97-AF65-F5344CB8AC3E}">
        <p14:creationId xmlns:p14="http://schemas.microsoft.com/office/powerpoint/2010/main" val="27869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High demand for imports and poor export performance resulted in large CA deficits and significant FX shortages</a:t>
            </a:r>
          </a:p>
        </p:txBody>
      </p:sp>
      <p:sp>
        <p:nvSpPr>
          <p:cNvPr id="35" name="TextBox 34">
            <a:extLst>
              <a:ext uri="{FF2B5EF4-FFF2-40B4-BE49-F238E27FC236}">
                <a16:creationId xmlns:a16="http://schemas.microsoft.com/office/drawing/2014/main" id="{36D36072-F9F6-42A8-A202-3FF4A640166A}"/>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15</a:t>
            </a:r>
          </a:p>
        </p:txBody>
      </p:sp>
      <p:grpSp>
        <p:nvGrpSpPr>
          <p:cNvPr id="25" name="Group 24">
            <a:extLst>
              <a:ext uri="{FF2B5EF4-FFF2-40B4-BE49-F238E27FC236}">
                <a16:creationId xmlns:a16="http://schemas.microsoft.com/office/drawing/2014/main" id="{1F63FBCB-52F8-49A0-89D0-DF3FAF8771F2}"/>
              </a:ext>
            </a:extLst>
          </p:cNvPr>
          <p:cNvGrpSpPr/>
          <p:nvPr/>
        </p:nvGrpSpPr>
        <p:grpSpPr>
          <a:xfrm>
            <a:off x="8563755" y="318903"/>
            <a:ext cx="420428" cy="366088"/>
            <a:chOff x="8563755" y="318903"/>
            <a:chExt cx="420428" cy="366088"/>
          </a:xfrm>
        </p:grpSpPr>
        <p:sp>
          <p:nvSpPr>
            <p:cNvPr id="26" name="Rectangle: Rounded Corners 10">
              <a:extLst>
                <a:ext uri="{FF2B5EF4-FFF2-40B4-BE49-F238E27FC236}">
                  <a16:creationId xmlns:a16="http://schemas.microsoft.com/office/drawing/2014/main" id="{85886E57-9734-4D97-AC0F-4183091AB47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7" name="Rectangle: Rounded Corners 11">
              <a:extLst>
                <a:ext uri="{FF2B5EF4-FFF2-40B4-BE49-F238E27FC236}">
                  <a16:creationId xmlns:a16="http://schemas.microsoft.com/office/drawing/2014/main" id="{8E29186B-073C-47CD-8E3A-9D29CBD28FAE}"/>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8" name="Freeform 42">
              <a:extLst>
                <a:ext uri="{FF2B5EF4-FFF2-40B4-BE49-F238E27FC236}">
                  <a16:creationId xmlns:a16="http://schemas.microsoft.com/office/drawing/2014/main" id="{5A585E39-DFFD-4F45-9884-D135C219B691}"/>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9" name="Freeform 43">
              <a:extLst>
                <a:ext uri="{FF2B5EF4-FFF2-40B4-BE49-F238E27FC236}">
                  <a16:creationId xmlns:a16="http://schemas.microsoft.com/office/drawing/2014/main" id="{8F45090A-FC0D-4095-9CB1-968AA305369C}"/>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30" name="Freeform 44">
              <a:extLst>
                <a:ext uri="{FF2B5EF4-FFF2-40B4-BE49-F238E27FC236}">
                  <a16:creationId xmlns:a16="http://schemas.microsoft.com/office/drawing/2014/main" id="{FE990569-6BD2-41DE-8F26-91D061486F85}"/>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aphicFrame>
        <p:nvGraphicFramePr>
          <p:cNvPr id="18" name="Chart 17">
            <a:extLst>
              <a:ext uri="{FF2B5EF4-FFF2-40B4-BE49-F238E27FC236}">
                <a16:creationId xmlns:a16="http://schemas.microsoft.com/office/drawing/2014/main" id="{C7F5F752-2BE1-463D-A1C8-465467A17482}"/>
              </a:ext>
            </a:extLst>
          </p:cNvPr>
          <p:cNvGraphicFramePr>
            <a:graphicFrameLocks/>
          </p:cNvGraphicFramePr>
          <p:nvPr>
            <p:extLst>
              <p:ext uri="{D42A27DB-BD31-4B8C-83A1-F6EECF244321}">
                <p14:modId xmlns:p14="http://schemas.microsoft.com/office/powerpoint/2010/main" val="836708517"/>
              </p:ext>
            </p:extLst>
          </p:nvPr>
        </p:nvGraphicFramePr>
        <p:xfrm>
          <a:off x="1317628" y="937686"/>
          <a:ext cx="6156129" cy="319359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a16="http://schemas.microsoft.com/office/drawing/2014/main" id="{7E0E8834-A378-4EE8-A8EC-E74013EDC915}"/>
              </a:ext>
            </a:extLst>
          </p:cNvPr>
          <p:cNvSpPr/>
          <p:nvPr/>
        </p:nvSpPr>
        <p:spPr>
          <a:xfrm>
            <a:off x="1236152" y="4303394"/>
            <a:ext cx="7100452" cy="672803"/>
          </a:xfrm>
          <a:prstGeom prst="roundRect">
            <a:avLst>
              <a:gd name="adj" fmla="val 5068"/>
            </a:avLst>
          </a:prstGeom>
          <a:ln w="6350">
            <a:solidFill>
              <a:schemeClr val="accent4"/>
            </a:solidFill>
          </a:ln>
        </p:spPr>
        <p:style>
          <a:lnRef idx="2">
            <a:schemeClr val="accent1"/>
          </a:lnRef>
          <a:fillRef idx="1">
            <a:schemeClr val="lt1"/>
          </a:fillRef>
          <a:effectRef idx="0">
            <a:schemeClr val="accent1"/>
          </a:effectRef>
          <a:fontRef idx="minor">
            <a:schemeClr val="dk1"/>
          </a:fontRef>
        </p:style>
        <p:txBody>
          <a:bodyPr wrap="square">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150000"/>
              </a:lnSpc>
            </a:pPr>
            <a:r>
              <a:rPr lang="en-GB" sz="1300" b="1" dirty="0">
                <a:solidFill>
                  <a:schemeClr val="accent4"/>
                </a:solidFill>
                <a:latin typeface="Century Gothic" panose="020B0502020202020204" pitchFamily="34" charset="0"/>
                <a:cs typeface="Segoe UI" panose="020B0502040204020203" pitchFamily="34" charset="0"/>
              </a:rPr>
              <a:t>As a result of persistent current account deficit, FX shortage has become one the main binding constraints to business.</a:t>
            </a:r>
          </a:p>
        </p:txBody>
      </p:sp>
    </p:spTree>
    <p:extLst>
      <p:ext uri="{BB962C8B-B14F-4D97-AF65-F5344CB8AC3E}">
        <p14:creationId xmlns:p14="http://schemas.microsoft.com/office/powerpoint/2010/main" val="220443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Rapid increases in external debt in the context of poor project execution and export performance led to high risk of debt distress.</a:t>
            </a:r>
          </a:p>
        </p:txBody>
      </p:sp>
      <p:sp>
        <p:nvSpPr>
          <p:cNvPr id="101" name="TextBox 100">
            <a:extLst>
              <a:ext uri="{FF2B5EF4-FFF2-40B4-BE49-F238E27FC236}">
                <a16:creationId xmlns:a16="http://schemas.microsoft.com/office/drawing/2014/main" id="{E0F69E37-629B-4117-AA2A-33825506B40D}"/>
              </a:ext>
            </a:extLst>
          </p:cNvPr>
          <p:cNvSpPr txBox="1"/>
          <p:nvPr/>
        </p:nvSpPr>
        <p:spPr>
          <a:xfrm>
            <a:off x="8719083"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16</a:t>
            </a:r>
          </a:p>
        </p:txBody>
      </p:sp>
      <p:graphicFrame>
        <p:nvGraphicFramePr>
          <p:cNvPr id="11" name="Chart 10">
            <a:extLst>
              <a:ext uri="{FF2B5EF4-FFF2-40B4-BE49-F238E27FC236}">
                <a16:creationId xmlns:a16="http://schemas.microsoft.com/office/drawing/2014/main" id="{9C0698DF-77D7-4ABC-AFDF-F8211ADE7400}"/>
              </a:ext>
            </a:extLst>
          </p:cNvPr>
          <p:cNvGraphicFramePr>
            <a:graphicFrameLocks/>
          </p:cNvGraphicFramePr>
          <p:nvPr>
            <p:extLst>
              <p:ext uri="{D42A27DB-BD31-4B8C-83A1-F6EECF244321}">
                <p14:modId xmlns:p14="http://schemas.microsoft.com/office/powerpoint/2010/main" val="3662260904"/>
              </p:ext>
            </p:extLst>
          </p:nvPr>
        </p:nvGraphicFramePr>
        <p:xfrm>
          <a:off x="970834" y="1564395"/>
          <a:ext cx="3812576" cy="320590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6F64F903-58C4-4F25-8C0A-F83AD621870A}"/>
              </a:ext>
            </a:extLst>
          </p:cNvPr>
          <p:cNvGrpSpPr/>
          <p:nvPr/>
        </p:nvGrpSpPr>
        <p:grpSpPr>
          <a:xfrm>
            <a:off x="5096484" y="1620886"/>
            <a:ext cx="3468396" cy="3149414"/>
            <a:chOff x="1671190" y="3981689"/>
            <a:chExt cx="7973154" cy="965252"/>
          </a:xfrm>
        </p:grpSpPr>
        <p:sp>
          <p:nvSpPr>
            <p:cNvPr id="17" name="Rectangle 16">
              <a:extLst>
                <a:ext uri="{FF2B5EF4-FFF2-40B4-BE49-F238E27FC236}">
                  <a16:creationId xmlns:a16="http://schemas.microsoft.com/office/drawing/2014/main" id="{6283636C-3973-40B5-A239-BD6CB1F4AD41}"/>
                </a:ext>
              </a:extLst>
            </p:cNvPr>
            <p:cNvSpPr/>
            <p:nvPr/>
          </p:nvSpPr>
          <p:spPr>
            <a:xfrm>
              <a:off x="1671190" y="3981689"/>
              <a:ext cx="7963657" cy="965252"/>
            </a:xfrm>
            <a:prstGeom prst="rect">
              <a:avLst/>
            </a:prstGeom>
            <a:solidFill>
              <a:srgbClr val="F9F9F9"/>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615D3D2-8953-43B3-AD3B-93CC5C80DCB9}"/>
                </a:ext>
              </a:extLst>
            </p:cNvPr>
            <p:cNvSpPr txBox="1"/>
            <p:nvPr/>
          </p:nvSpPr>
          <p:spPr>
            <a:xfrm>
              <a:off x="1832764" y="4031058"/>
              <a:ext cx="7811580" cy="866513"/>
            </a:xfrm>
            <a:prstGeom prst="rect">
              <a:avLst/>
            </a:prstGeom>
            <a:noFill/>
          </p:spPr>
          <p:txBody>
            <a:bodyPr wrap="square" rtlCol="0" anchor="ctr">
              <a:spAutoFit/>
            </a:bodyPr>
            <a:lstStyle/>
            <a:p>
              <a:pPr marL="285750" indent="-285750">
                <a:lnSpc>
                  <a:spcPct val="150000"/>
                </a:lnSpc>
                <a:buClr>
                  <a:srgbClr val="034B64"/>
                </a:buClr>
                <a:buFont typeface="Wingdings" panose="05000000000000000000" pitchFamily="2" charset="2"/>
                <a:buChar char="§"/>
              </a:pPr>
              <a:r>
                <a:rPr lang="en-US" sz="1200" dirty="0">
                  <a:solidFill>
                    <a:srgbClr val="034B64"/>
                  </a:solidFill>
                  <a:latin typeface="Century Gothic" panose="020B0502020202020204" pitchFamily="34" charset="0"/>
                  <a:cs typeface="Segoe UI" panose="020B0502040204020203" pitchFamily="34" charset="0"/>
                </a:rPr>
                <a:t>While the stock of the external debt is not particularly high by international standards…</a:t>
              </a:r>
            </a:p>
            <a:p>
              <a:pPr marL="285750" indent="-285750">
                <a:lnSpc>
                  <a:spcPct val="150000"/>
                </a:lnSpc>
                <a:buClr>
                  <a:srgbClr val="034B64"/>
                </a:buClr>
                <a:buFont typeface="Wingdings" panose="05000000000000000000" pitchFamily="2" charset="2"/>
                <a:buChar char="§"/>
              </a:pPr>
              <a:r>
                <a:rPr lang="en-US" sz="1200" dirty="0">
                  <a:solidFill>
                    <a:srgbClr val="034B64"/>
                  </a:solidFill>
                  <a:latin typeface="Century Gothic" panose="020B0502020202020204" pitchFamily="34" charset="0"/>
                  <a:cs typeface="Segoe UI" panose="020B0502040204020203" pitchFamily="34" charset="0"/>
                </a:rPr>
                <a:t>Poor project execution along with disappointing export performance…</a:t>
              </a:r>
            </a:p>
            <a:p>
              <a:pPr marL="285750" indent="-285750">
                <a:lnSpc>
                  <a:spcPct val="150000"/>
                </a:lnSpc>
                <a:buClr>
                  <a:srgbClr val="034B64"/>
                </a:buClr>
                <a:buFont typeface="Wingdings" panose="05000000000000000000" pitchFamily="2" charset="2"/>
                <a:buChar char="§"/>
              </a:pPr>
              <a:r>
                <a:rPr lang="en-US" sz="1200" dirty="0">
                  <a:solidFill>
                    <a:srgbClr val="034B64"/>
                  </a:solidFill>
                  <a:latin typeface="Century Gothic" panose="020B0502020202020204" pitchFamily="34" charset="0"/>
                  <a:cs typeface="Segoe UI" panose="020B0502040204020203" pitchFamily="34" charset="0"/>
                </a:rPr>
                <a:t>Prompted the IMF and World Bank to rate Ethiopia’s external debt burden as a high risk of distress</a:t>
              </a:r>
            </a:p>
            <a:p>
              <a:pPr marL="285750" indent="-285750">
                <a:lnSpc>
                  <a:spcPct val="150000"/>
                </a:lnSpc>
                <a:buClr>
                  <a:srgbClr val="034B64"/>
                </a:buClr>
                <a:buFont typeface="Wingdings" panose="05000000000000000000" pitchFamily="2" charset="2"/>
                <a:buChar char="§"/>
              </a:pPr>
              <a:r>
                <a:rPr lang="en-US" sz="1200" dirty="0">
                  <a:solidFill>
                    <a:srgbClr val="034B64"/>
                  </a:solidFill>
                  <a:latin typeface="Century Gothic" panose="020B0502020202020204" pitchFamily="34" charset="0"/>
                  <a:cs typeface="Segoe UI" panose="020B0502040204020203" pitchFamily="34" charset="0"/>
                </a:rPr>
                <a:t>Undermining the country’s credit standing and borrowing ability.</a:t>
              </a:r>
            </a:p>
          </p:txBody>
        </p:sp>
      </p:grpSp>
      <p:grpSp>
        <p:nvGrpSpPr>
          <p:cNvPr id="13" name="Group 12">
            <a:extLst>
              <a:ext uri="{FF2B5EF4-FFF2-40B4-BE49-F238E27FC236}">
                <a16:creationId xmlns:a16="http://schemas.microsoft.com/office/drawing/2014/main" id="{E24AA623-CF38-42BB-ADA3-8581E9AA5E30}"/>
              </a:ext>
            </a:extLst>
          </p:cNvPr>
          <p:cNvGrpSpPr/>
          <p:nvPr/>
        </p:nvGrpSpPr>
        <p:grpSpPr>
          <a:xfrm>
            <a:off x="8563755" y="318903"/>
            <a:ext cx="420428" cy="366088"/>
            <a:chOff x="8563755" y="318903"/>
            <a:chExt cx="420428" cy="366088"/>
          </a:xfrm>
        </p:grpSpPr>
        <p:sp>
          <p:nvSpPr>
            <p:cNvPr id="14" name="Rectangle: Rounded Corners 10">
              <a:extLst>
                <a:ext uri="{FF2B5EF4-FFF2-40B4-BE49-F238E27FC236}">
                  <a16:creationId xmlns:a16="http://schemas.microsoft.com/office/drawing/2014/main" id="{685EEFF3-3E76-4666-8039-0C69562975B5}"/>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5" name="Rectangle: Rounded Corners 11">
              <a:extLst>
                <a:ext uri="{FF2B5EF4-FFF2-40B4-BE49-F238E27FC236}">
                  <a16:creationId xmlns:a16="http://schemas.microsoft.com/office/drawing/2014/main" id="{167D45AA-CD76-4DAB-9317-2AE6E1509FF0}"/>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8" name="Freeform 42">
              <a:extLst>
                <a:ext uri="{FF2B5EF4-FFF2-40B4-BE49-F238E27FC236}">
                  <a16:creationId xmlns:a16="http://schemas.microsoft.com/office/drawing/2014/main" id="{28F97B64-2E5A-44CB-84AD-7E144DAD4F4B}"/>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19" name="Freeform 43">
              <a:extLst>
                <a:ext uri="{FF2B5EF4-FFF2-40B4-BE49-F238E27FC236}">
                  <a16:creationId xmlns:a16="http://schemas.microsoft.com/office/drawing/2014/main" id="{CE8093A0-F91F-4C95-A474-9634917EFC97}"/>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 name="Freeform 44">
              <a:extLst>
                <a:ext uri="{FF2B5EF4-FFF2-40B4-BE49-F238E27FC236}">
                  <a16:creationId xmlns:a16="http://schemas.microsoft.com/office/drawing/2014/main" id="{1B4F0853-7968-4FF0-8F42-95CDB8E77DCB}"/>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7" name="Group 6">
            <a:extLst>
              <a:ext uri="{FF2B5EF4-FFF2-40B4-BE49-F238E27FC236}">
                <a16:creationId xmlns:a16="http://schemas.microsoft.com/office/drawing/2014/main" id="{60B6EB07-91E1-4CB1-8BCE-F81F1AF167B7}"/>
              </a:ext>
            </a:extLst>
          </p:cNvPr>
          <p:cNvGrpSpPr/>
          <p:nvPr/>
        </p:nvGrpSpPr>
        <p:grpSpPr>
          <a:xfrm>
            <a:off x="1466724" y="1183439"/>
            <a:ext cx="2800476" cy="447290"/>
            <a:chOff x="3355677" y="1167586"/>
            <a:chExt cx="2800476" cy="447290"/>
          </a:xfrm>
        </p:grpSpPr>
        <p:sp>
          <p:nvSpPr>
            <p:cNvPr id="3" name="Rectangle 2">
              <a:extLst>
                <a:ext uri="{FF2B5EF4-FFF2-40B4-BE49-F238E27FC236}">
                  <a16:creationId xmlns:a16="http://schemas.microsoft.com/office/drawing/2014/main" id="{1EB09AF6-9ED9-4866-AA36-1A35A63069C7}"/>
                </a:ext>
              </a:extLst>
            </p:cNvPr>
            <p:cNvSpPr/>
            <p:nvPr/>
          </p:nvSpPr>
          <p:spPr>
            <a:xfrm>
              <a:off x="3513550" y="1167586"/>
              <a:ext cx="2520242" cy="307777"/>
            </a:xfrm>
            <a:prstGeom prst="rect">
              <a:avLst/>
            </a:prstGeom>
          </p:spPr>
          <p:txBody>
            <a:bodyPr wrap="none">
              <a:spAutoFit/>
            </a:bodyPr>
            <a:lstStyle/>
            <a:p>
              <a:r>
                <a:rPr lang="en-US" b="1" dirty="0">
                  <a:solidFill>
                    <a:srgbClr val="034B64"/>
                  </a:solidFill>
                  <a:latin typeface="Century Gothic" panose="020B0502020202020204" pitchFamily="34" charset="0"/>
                </a:rPr>
                <a:t>Public sector external debt</a:t>
              </a:r>
            </a:p>
          </p:txBody>
        </p:sp>
        <p:cxnSp>
          <p:nvCxnSpPr>
            <p:cNvPr id="22" name="Straight Arrow Connector 21">
              <a:extLst>
                <a:ext uri="{FF2B5EF4-FFF2-40B4-BE49-F238E27FC236}">
                  <a16:creationId xmlns:a16="http://schemas.microsoft.com/office/drawing/2014/main" id="{9C9A4D88-7288-4496-A746-54C8CB439505}"/>
                </a:ext>
              </a:extLst>
            </p:cNvPr>
            <p:cNvCxnSpPr>
              <a:cxnSpLocks/>
            </p:cNvCxnSpPr>
            <p:nvPr/>
          </p:nvCxnSpPr>
          <p:spPr>
            <a:xfrm>
              <a:off x="3355677" y="1564395"/>
              <a:ext cx="2800476" cy="0"/>
            </a:xfrm>
            <a:prstGeom prst="straightConnector1">
              <a:avLst/>
            </a:prstGeom>
            <a:ln w="3175">
              <a:solidFill>
                <a:schemeClr val="accent4"/>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191EE94-9545-48A4-AC0E-4DE45DA5996E}"/>
                </a:ext>
              </a:extLst>
            </p:cNvPr>
            <p:cNvSpPr/>
            <p:nvPr/>
          </p:nvSpPr>
          <p:spPr>
            <a:xfrm>
              <a:off x="4732547" y="1513912"/>
              <a:ext cx="101726" cy="100964"/>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077127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17</a:t>
            </a:r>
          </a:p>
        </p:txBody>
      </p:sp>
      <p:grpSp>
        <p:nvGrpSpPr>
          <p:cNvPr id="2" name="Group 1">
            <a:extLst>
              <a:ext uri="{FF2B5EF4-FFF2-40B4-BE49-F238E27FC236}">
                <a16:creationId xmlns:a16="http://schemas.microsoft.com/office/drawing/2014/main" id="{055C1071-77AC-4959-9904-775C978527DB}"/>
              </a:ext>
            </a:extLst>
          </p:cNvPr>
          <p:cNvGrpSpPr/>
          <p:nvPr/>
        </p:nvGrpSpPr>
        <p:grpSpPr>
          <a:xfrm>
            <a:off x="904775" y="122832"/>
            <a:ext cx="7880982" cy="847573"/>
            <a:chOff x="904775" y="122832"/>
            <a:chExt cx="7880982" cy="847573"/>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847573"/>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Expansionary fiscal policy appears to have crowded out private sector’s access to finance…</a:t>
              </a:r>
            </a:p>
          </p:txBody>
        </p:sp>
      </p:grpSp>
      <p:grpSp>
        <p:nvGrpSpPr>
          <p:cNvPr id="22" name="Group 21">
            <a:extLst>
              <a:ext uri="{FF2B5EF4-FFF2-40B4-BE49-F238E27FC236}">
                <a16:creationId xmlns:a16="http://schemas.microsoft.com/office/drawing/2014/main" id="{4C688BC3-7819-4EBE-B985-3C5D5A86E2C0}"/>
              </a:ext>
            </a:extLst>
          </p:cNvPr>
          <p:cNvGrpSpPr/>
          <p:nvPr/>
        </p:nvGrpSpPr>
        <p:grpSpPr>
          <a:xfrm>
            <a:off x="8563755" y="318903"/>
            <a:ext cx="420428" cy="366088"/>
            <a:chOff x="8563755" y="318903"/>
            <a:chExt cx="420428" cy="366088"/>
          </a:xfrm>
        </p:grpSpPr>
        <p:sp>
          <p:nvSpPr>
            <p:cNvPr id="23" name="Rectangle: Rounded Corners 10">
              <a:extLst>
                <a:ext uri="{FF2B5EF4-FFF2-40B4-BE49-F238E27FC236}">
                  <a16:creationId xmlns:a16="http://schemas.microsoft.com/office/drawing/2014/main" id="{70DC9A69-289B-447B-B40F-128C30476568}"/>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4" name="Rectangle: Rounded Corners 11">
              <a:extLst>
                <a:ext uri="{FF2B5EF4-FFF2-40B4-BE49-F238E27FC236}">
                  <a16:creationId xmlns:a16="http://schemas.microsoft.com/office/drawing/2014/main" id="{A7381A5F-6D52-4994-BC35-D2579B16F3F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Freeform 42">
              <a:extLst>
                <a:ext uri="{FF2B5EF4-FFF2-40B4-BE49-F238E27FC236}">
                  <a16:creationId xmlns:a16="http://schemas.microsoft.com/office/drawing/2014/main" id="{CD3310F2-D3E3-4D46-97CF-6007FE3F0C33}"/>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6" name="Freeform 43">
              <a:extLst>
                <a:ext uri="{FF2B5EF4-FFF2-40B4-BE49-F238E27FC236}">
                  <a16:creationId xmlns:a16="http://schemas.microsoft.com/office/drawing/2014/main" id="{35F678B1-7B29-4201-BADF-12BE866E778E}"/>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7" name="Freeform 44">
              <a:extLst>
                <a:ext uri="{FF2B5EF4-FFF2-40B4-BE49-F238E27FC236}">
                  <a16:creationId xmlns:a16="http://schemas.microsoft.com/office/drawing/2014/main" id="{4AEC0294-FA45-446D-B27D-FF4E8F064B1E}"/>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aphicFrame>
        <p:nvGraphicFramePr>
          <p:cNvPr id="37" name="Chart 36">
            <a:extLst>
              <a:ext uri="{FF2B5EF4-FFF2-40B4-BE49-F238E27FC236}">
                <a16:creationId xmlns:a16="http://schemas.microsoft.com/office/drawing/2014/main" id="{48B9C136-DD9D-44F2-8084-E02075BB4179}"/>
              </a:ext>
            </a:extLst>
          </p:cNvPr>
          <p:cNvGraphicFramePr>
            <a:graphicFrameLocks/>
          </p:cNvGraphicFramePr>
          <p:nvPr/>
        </p:nvGraphicFramePr>
        <p:xfrm>
          <a:off x="904777" y="1081707"/>
          <a:ext cx="3817348" cy="3676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C122C406-41F0-4783-B35C-B41AFCEB6E6D}"/>
              </a:ext>
            </a:extLst>
          </p:cNvPr>
          <p:cNvGraphicFramePr>
            <a:graphicFrameLocks/>
          </p:cNvGraphicFramePr>
          <p:nvPr/>
        </p:nvGraphicFramePr>
        <p:xfrm>
          <a:off x="4709388" y="1066292"/>
          <a:ext cx="3817348" cy="3757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523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18</a:t>
            </a:r>
          </a:p>
        </p:txBody>
      </p:sp>
      <p:grpSp>
        <p:nvGrpSpPr>
          <p:cNvPr id="2" name="Group 1">
            <a:extLst>
              <a:ext uri="{FF2B5EF4-FFF2-40B4-BE49-F238E27FC236}">
                <a16:creationId xmlns:a16="http://schemas.microsoft.com/office/drawing/2014/main" id="{055C1071-77AC-4959-9904-775C978527DB}"/>
              </a:ext>
            </a:extLst>
          </p:cNvPr>
          <p:cNvGrpSpPr/>
          <p:nvPr/>
        </p:nvGrpSpPr>
        <p:grpSpPr>
          <a:xfrm>
            <a:off x="904775" y="122832"/>
            <a:ext cx="7880982" cy="847573"/>
            <a:chOff x="904775" y="122832"/>
            <a:chExt cx="7880982" cy="847573"/>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847573"/>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 and might have contributed to the high inflation.</a:t>
              </a:r>
            </a:p>
          </p:txBody>
        </p:sp>
      </p:grpSp>
      <p:grpSp>
        <p:nvGrpSpPr>
          <p:cNvPr id="22" name="Group 21">
            <a:extLst>
              <a:ext uri="{FF2B5EF4-FFF2-40B4-BE49-F238E27FC236}">
                <a16:creationId xmlns:a16="http://schemas.microsoft.com/office/drawing/2014/main" id="{4C688BC3-7819-4EBE-B985-3C5D5A86E2C0}"/>
              </a:ext>
            </a:extLst>
          </p:cNvPr>
          <p:cNvGrpSpPr/>
          <p:nvPr/>
        </p:nvGrpSpPr>
        <p:grpSpPr>
          <a:xfrm>
            <a:off x="8563755" y="318903"/>
            <a:ext cx="420428" cy="366088"/>
            <a:chOff x="8563755" y="318903"/>
            <a:chExt cx="420428" cy="366088"/>
          </a:xfrm>
        </p:grpSpPr>
        <p:sp>
          <p:nvSpPr>
            <p:cNvPr id="23" name="Rectangle: Rounded Corners 10">
              <a:extLst>
                <a:ext uri="{FF2B5EF4-FFF2-40B4-BE49-F238E27FC236}">
                  <a16:creationId xmlns:a16="http://schemas.microsoft.com/office/drawing/2014/main" id="{70DC9A69-289B-447B-B40F-128C30476568}"/>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4" name="Rectangle: Rounded Corners 11">
              <a:extLst>
                <a:ext uri="{FF2B5EF4-FFF2-40B4-BE49-F238E27FC236}">
                  <a16:creationId xmlns:a16="http://schemas.microsoft.com/office/drawing/2014/main" id="{A7381A5F-6D52-4994-BC35-D2579B16F3F3}"/>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Freeform 42">
              <a:extLst>
                <a:ext uri="{FF2B5EF4-FFF2-40B4-BE49-F238E27FC236}">
                  <a16:creationId xmlns:a16="http://schemas.microsoft.com/office/drawing/2014/main" id="{CD3310F2-D3E3-4D46-97CF-6007FE3F0C33}"/>
                </a:ext>
              </a:extLst>
            </p:cNvPr>
            <p:cNvSpPr>
              <a:spLocks noEditPoints="1"/>
            </p:cNvSpPr>
            <p:nvPr/>
          </p:nvSpPr>
          <p:spPr bwMode="auto">
            <a:xfrm>
              <a:off x="8718367" y="430556"/>
              <a:ext cx="171489" cy="84128"/>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6" name="Freeform 43">
              <a:extLst>
                <a:ext uri="{FF2B5EF4-FFF2-40B4-BE49-F238E27FC236}">
                  <a16:creationId xmlns:a16="http://schemas.microsoft.com/office/drawing/2014/main" id="{35F678B1-7B29-4201-BADF-12BE866E778E}"/>
                </a:ext>
              </a:extLst>
            </p:cNvPr>
            <p:cNvSpPr>
              <a:spLocks/>
            </p:cNvSpPr>
            <p:nvPr/>
          </p:nvSpPr>
          <p:spPr bwMode="auto">
            <a:xfrm>
              <a:off x="8718367" y="537926"/>
              <a:ext cx="171437" cy="48385"/>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7" name="Freeform 44">
              <a:extLst>
                <a:ext uri="{FF2B5EF4-FFF2-40B4-BE49-F238E27FC236}">
                  <a16:creationId xmlns:a16="http://schemas.microsoft.com/office/drawing/2014/main" id="{4AEC0294-FA45-446D-B27D-FF4E8F064B1E}"/>
                </a:ext>
              </a:extLst>
            </p:cNvPr>
            <p:cNvSpPr>
              <a:spLocks/>
            </p:cNvSpPr>
            <p:nvPr/>
          </p:nvSpPr>
          <p:spPr bwMode="auto">
            <a:xfrm>
              <a:off x="8718367" y="502136"/>
              <a:ext cx="171437" cy="48385"/>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aphicFrame>
        <p:nvGraphicFramePr>
          <p:cNvPr id="14" name="Chart 13">
            <a:extLst>
              <a:ext uri="{FF2B5EF4-FFF2-40B4-BE49-F238E27FC236}">
                <a16:creationId xmlns:a16="http://schemas.microsoft.com/office/drawing/2014/main" id="{0E40212C-BC7F-41C2-A320-278E97EF3BD9}"/>
              </a:ext>
            </a:extLst>
          </p:cNvPr>
          <p:cNvGraphicFramePr>
            <a:graphicFrameLocks/>
          </p:cNvGraphicFramePr>
          <p:nvPr>
            <p:extLst>
              <p:ext uri="{D42A27DB-BD31-4B8C-83A1-F6EECF244321}">
                <p14:modId xmlns:p14="http://schemas.microsoft.com/office/powerpoint/2010/main" val="3143392622"/>
              </p:ext>
            </p:extLst>
          </p:nvPr>
        </p:nvGraphicFramePr>
        <p:xfrm>
          <a:off x="1112295" y="1018653"/>
          <a:ext cx="3837294" cy="284561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669200E8-8C92-4721-A78F-6471BC1D3A06}"/>
              </a:ext>
            </a:extLst>
          </p:cNvPr>
          <p:cNvGrpSpPr/>
          <p:nvPr/>
        </p:nvGrpSpPr>
        <p:grpSpPr>
          <a:xfrm>
            <a:off x="4949589" y="1279237"/>
            <a:ext cx="4132074" cy="2679131"/>
            <a:chOff x="3270914" y="1140746"/>
            <a:chExt cx="5164414" cy="2886352"/>
          </a:xfrm>
        </p:grpSpPr>
        <p:grpSp>
          <p:nvGrpSpPr>
            <p:cNvPr id="16" name="Group 15">
              <a:extLst>
                <a:ext uri="{FF2B5EF4-FFF2-40B4-BE49-F238E27FC236}">
                  <a16:creationId xmlns:a16="http://schemas.microsoft.com/office/drawing/2014/main" id="{D1BAE5C9-B50E-4972-9CAE-F7612F1C759A}"/>
                </a:ext>
              </a:extLst>
            </p:cNvPr>
            <p:cNvGrpSpPr/>
            <p:nvPr/>
          </p:nvGrpSpPr>
          <p:grpSpPr>
            <a:xfrm>
              <a:off x="3270914" y="1140746"/>
              <a:ext cx="5164414" cy="2886352"/>
              <a:chOff x="1842494" y="1619572"/>
              <a:chExt cx="4562966" cy="4041944"/>
            </a:xfrm>
          </p:grpSpPr>
          <p:sp>
            <p:nvSpPr>
              <p:cNvPr id="20" name="Rectangle: Rounded Corners 19">
                <a:extLst>
                  <a:ext uri="{FF2B5EF4-FFF2-40B4-BE49-F238E27FC236}">
                    <a16:creationId xmlns:a16="http://schemas.microsoft.com/office/drawing/2014/main" id="{283D749D-F9CA-4B05-9324-A6F444F9BAC9}"/>
                  </a:ext>
                </a:extLst>
              </p:cNvPr>
              <p:cNvSpPr/>
              <p:nvPr/>
            </p:nvSpPr>
            <p:spPr>
              <a:xfrm>
                <a:off x="1920515" y="1619572"/>
                <a:ext cx="4484945" cy="4041944"/>
              </a:xfrm>
              <a:prstGeom prst="roundRect">
                <a:avLst>
                  <a:gd name="adj" fmla="val 2208"/>
                </a:avLst>
              </a:prstGeom>
              <a:solidFill>
                <a:schemeClr val="bg1">
                  <a:lumMod val="95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D369A980-C4EA-446C-B9C6-864720FB5B98}"/>
                  </a:ext>
                </a:extLst>
              </p:cNvPr>
              <p:cNvCxnSpPr>
                <a:cxnSpLocks/>
              </p:cNvCxnSpPr>
              <p:nvPr/>
            </p:nvCxnSpPr>
            <p:spPr>
              <a:xfrm>
                <a:off x="1842494" y="1990781"/>
                <a:ext cx="0" cy="3416494"/>
              </a:xfrm>
              <a:prstGeom prst="line">
                <a:avLst/>
              </a:prstGeom>
              <a:ln w="12700">
                <a:solidFill>
                  <a:srgbClr val="034B64"/>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F442696E-135C-4589-97A4-5E38BB4A4EA0}"/>
                </a:ext>
              </a:extLst>
            </p:cNvPr>
            <p:cNvSpPr/>
            <p:nvPr/>
          </p:nvSpPr>
          <p:spPr>
            <a:xfrm>
              <a:off x="3528463" y="1225509"/>
              <a:ext cx="4830863" cy="2415296"/>
            </a:xfrm>
            <a:prstGeom prst="rect">
              <a:avLst/>
            </a:prstGeom>
          </p:spPr>
          <p:txBody>
            <a:bodyPr wrap="square">
              <a:spAutoFit/>
            </a:bodyPr>
            <a:lstStyle/>
            <a:p>
              <a:pPr>
                <a:lnSpc>
                  <a:spcPct val="150000"/>
                </a:lnSpc>
              </a:pPr>
              <a:r>
                <a:rPr lang="en-GB" sz="1200" b="1" dirty="0">
                  <a:solidFill>
                    <a:srgbClr val="034B64"/>
                  </a:solidFill>
                  <a:latin typeface="Century Gothic" panose="020B0502020202020204" pitchFamily="34" charset="0"/>
                </a:rPr>
                <a:t>Inflation averaged about 15½% a year during 2005-19, with wide ranging economic consequences such as:</a:t>
              </a:r>
            </a:p>
            <a:p>
              <a:pPr marL="227013" indent="-227013">
                <a:lnSpc>
                  <a:spcPct val="150000"/>
                </a:lnSpc>
                <a:buFont typeface="Wingdings" panose="05000000000000000000" pitchFamily="2" charset="2"/>
                <a:buChar char="§"/>
              </a:pPr>
              <a:r>
                <a:rPr lang="en-GB" sz="1200" dirty="0">
                  <a:solidFill>
                    <a:srgbClr val="034B64"/>
                  </a:solidFill>
                  <a:latin typeface="Century Gothic" panose="020B0502020202020204" pitchFamily="34" charset="0"/>
                </a:rPr>
                <a:t>Dwindling purchasing power of consumers, in particular the poor and middle class</a:t>
              </a:r>
            </a:p>
            <a:p>
              <a:pPr marL="227013" indent="-227013">
                <a:lnSpc>
                  <a:spcPct val="150000"/>
                </a:lnSpc>
                <a:buFont typeface="Wingdings" panose="05000000000000000000" pitchFamily="2" charset="2"/>
                <a:buChar char="§"/>
              </a:pPr>
              <a:r>
                <a:rPr lang="en-GB" sz="1200" dirty="0">
                  <a:solidFill>
                    <a:srgbClr val="034B64"/>
                  </a:solidFill>
                  <a:latin typeface="Century Gothic" panose="020B0502020202020204" pitchFamily="34" charset="0"/>
                </a:rPr>
                <a:t>Negative saving rates, there by discouraging financial saving</a:t>
              </a:r>
            </a:p>
            <a:p>
              <a:pPr marL="227013" indent="-227013">
                <a:lnSpc>
                  <a:spcPct val="150000"/>
                </a:lnSpc>
                <a:buFont typeface="Wingdings" panose="05000000000000000000" pitchFamily="2" charset="2"/>
                <a:buChar char="§"/>
              </a:pPr>
              <a:r>
                <a:rPr lang="en-GB" sz="1200" dirty="0">
                  <a:solidFill>
                    <a:srgbClr val="034B64"/>
                  </a:solidFill>
                  <a:latin typeface="Century Gothic" panose="020B0502020202020204" pitchFamily="34" charset="0"/>
                </a:rPr>
                <a:t>Appreciating real exchange, there by eroding external competitiveness</a:t>
              </a:r>
            </a:p>
          </p:txBody>
        </p:sp>
      </p:grpSp>
      <p:sp>
        <p:nvSpPr>
          <p:cNvPr id="18" name="Rectangle: Rounded Corners 17">
            <a:extLst>
              <a:ext uri="{FF2B5EF4-FFF2-40B4-BE49-F238E27FC236}">
                <a16:creationId xmlns:a16="http://schemas.microsoft.com/office/drawing/2014/main" id="{DC29A3AF-4A4B-4EF2-832F-8C04CDEEF514}"/>
              </a:ext>
            </a:extLst>
          </p:cNvPr>
          <p:cNvSpPr/>
          <p:nvPr/>
        </p:nvSpPr>
        <p:spPr>
          <a:xfrm>
            <a:off x="1207588" y="4128979"/>
            <a:ext cx="7484002" cy="717274"/>
          </a:xfrm>
          <a:prstGeom prst="roundRect">
            <a:avLst>
              <a:gd name="adj" fmla="val 5068"/>
            </a:avLst>
          </a:prstGeom>
          <a:ln w="6350">
            <a:solidFill>
              <a:schemeClr val="accent4"/>
            </a:solid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b="1" dirty="0">
                <a:solidFill>
                  <a:schemeClr val="accent4"/>
                </a:solidFill>
                <a:latin typeface="Century Gothic" panose="020B0502020202020204" pitchFamily="34" charset="0"/>
                <a:cs typeface="Segoe UI" panose="020B0502040204020203" pitchFamily="34" charset="0"/>
              </a:rPr>
              <a:t>At the same time, anticompetitive and hoarding practices are making it difficult to stabilize prices</a:t>
            </a:r>
          </a:p>
        </p:txBody>
      </p:sp>
    </p:spTree>
    <p:extLst>
      <p:ext uri="{BB962C8B-B14F-4D97-AF65-F5344CB8AC3E}">
        <p14:creationId xmlns:p14="http://schemas.microsoft.com/office/powerpoint/2010/main" val="117905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5284011" y="1039177"/>
            <a:ext cx="16995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5284011" y="2302541"/>
            <a:ext cx="3113353"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Gaps and headwinds against the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3672452" y="2933598"/>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3710451" y="2971600"/>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5071574" y="3149601"/>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1035110" y="2333318"/>
            <a:ext cx="1587264" cy="461665"/>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5284011" y="1710366"/>
            <a:ext cx="298992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5284010" y="2994852"/>
            <a:ext cx="3318537" cy="523220"/>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An economic reform agenda for </a:t>
            </a:r>
          </a:p>
          <a:p>
            <a:pPr defTabSz="685800">
              <a:buClrTx/>
              <a:defRPr/>
            </a:pPr>
            <a:r>
              <a:rPr lang="en-GB" b="1" kern="1200" dirty="0">
                <a:solidFill>
                  <a:srgbClr val="306E78"/>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5262085" y="3738119"/>
            <a:ext cx="2840842"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5284010" y="4350825"/>
            <a:ext cx="350128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5284011" y="476065"/>
            <a:ext cx="889987"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Rational</a:t>
            </a:r>
          </a:p>
        </p:txBody>
      </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4825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19</a:t>
            </a:r>
          </a:p>
        </p:txBody>
      </p:sp>
      <p:grpSp>
        <p:nvGrpSpPr>
          <p:cNvPr id="8" name="Group 7">
            <a:extLst>
              <a:ext uri="{FF2B5EF4-FFF2-40B4-BE49-F238E27FC236}">
                <a16:creationId xmlns:a16="http://schemas.microsoft.com/office/drawing/2014/main" id="{340098E1-66A7-41ED-9E1C-BF35A95E1932}"/>
              </a:ext>
            </a:extLst>
          </p:cNvPr>
          <p:cNvGrpSpPr/>
          <p:nvPr/>
        </p:nvGrpSpPr>
        <p:grpSpPr>
          <a:xfrm>
            <a:off x="904775" y="122832"/>
            <a:ext cx="7880982" cy="712705"/>
            <a:chOff x="904775" y="122832"/>
            <a:chExt cx="7880982" cy="712705"/>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Our reform agenda aims to overcome the aforementioned challenges through comprehensive and well-synchronized set of measures</a:t>
              </a:r>
            </a:p>
          </p:txBody>
        </p:sp>
      </p:grpSp>
      <p:grpSp>
        <p:nvGrpSpPr>
          <p:cNvPr id="3" name="Group 2">
            <a:extLst>
              <a:ext uri="{FF2B5EF4-FFF2-40B4-BE49-F238E27FC236}">
                <a16:creationId xmlns:a16="http://schemas.microsoft.com/office/drawing/2014/main" id="{AF7861D0-9D52-48FC-A25A-C277E62B10F2}"/>
              </a:ext>
            </a:extLst>
          </p:cNvPr>
          <p:cNvGrpSpPr/>
          <p:nvPr/>
        </p:nvGrpSpPr>
        <p:grpSpPr>
          <a:xfrm>
            <a:off x="8563755" y="318903"/>
            <a:ext cx="420428" cy="366088"/>
            <a:chOff x="8563755" y="318903"/>
            <a:chExt cx="420428" cy="366088"/>
          </a:xfrm>
        </p:grpSpPr>
        <p:sp>
          <p:nvSpPr>
            <p:cNvPr id="63" name="Rectangle: Rounded Corners 10">
              <a:extLst>
                <a:ext uri="{FF2B5EF4-FFF2-40B4-BE49-F238E27FC236}">
                  <a16:creationId xmlns:a16="http://schemas.microsoft.com/office/drawing/2014/main" id="{F20073EC-8E06-4973-84DC-3DAC7BBBFDD7}"/>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65" name="Rectangle: Rounded Corners 11">
              <a:extLst>
                <a:ext uri="{FF2B5EF4-FFF2-40B4-BE49-F238E27FC236}">
                  <a16:creationId xmlns:a16="http://schemas.microsoft.com/office/drawing/2014/main" id="{1C1F3F1A-00D5-4513-8B7B-DE6279A9D551}"/>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54" name="Group 53">
              <a:extLst>
                <a:ext uri="{FF2B5EF4-FFF2-40B4-BE49-F238E27FC236}">
                  <a16:creationId xmlns:a16="http://schemas.microsoft.com/office/drawing/2014/main" id="{0BD4B723-F1E5-4DC2-B59E-79C040FCB408}"/>
                </a:ext>
              </a:extLst>
            </p:cNvPr>
            <p:cNvGrpSpPr/>
            <p:nvPr/>
          </p:nvGrpSpPr>
          <p:grpSpPr>
            <a:xfrm>
              <a:off x="8715521" y="415630"/>
              <a:ext cx="166991" cy="155987"/>
              <a:chOff x="4141788" y="3251201"/>
              <a:chExt cx="346075" cy="355600"/>
            </a:xfrm>
          </p:grpSpPr>
          <p:sp>
            <p:nvSpPr>
              <p:cNvPr id="55" name="Rectangle 54">
                <a:extLst>
                  <a:ext uri="{FF2B5EF4-FFF2-40B4-BE49-F238E27FC236}">
                    <a16:creationId xmlns:a16="http://schemas.microsoft.com/office/drawing/2014/main" id="{47C24BAF-4D84-450C-9844-F1B7E0307E07}"/>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7" name="Rectangle 56">
                <a:extLst>
                  <a:ext uri="{FF2B5EF4-FFF2-40B4-BE49-F238E27FC236}">
                    <a16:creationId xmlns:a16="http://schemas.microsoft.com/office/drawing/2014/main" id="{B63F1578-50C4-4836-B4D9-A16235ECA8D5}"/>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8" name="Rectangle 57">
                <a:extLst>
                  <a:ext uri="{FF2B5EF4-FFF2-40B4-BE49-F238E27FC236}">
                    <a16:creationId xmlns:a16="http://schemas.microsoft.com/office/drawing/2014/main" id="{C6529E47-1BFE-4D61-8AD8-16CB5CA4973E}"/>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9" name="Line 21">
                <a:extLst>
                  <a:ext uri="{FF2B5EF4-FFF2-40B4-BE49-F238E27FC236}">
                    <a16:creationId xmlns:a16="http://schemas.microsoft.com/office/drawing/2014/main" id="{FC06C55D-1E29-4ACD-B0CD-F50597B64376}"/>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0" name="Freeform 213">
                <a:extLst>
                  <a:ext uri="{FF2B5EF4-FFF2-40B4-BE49-F238E27FC236}">
                    <a16:creationId xmlns:a16="http://schemas.microsoft.com/office/drawing/2014/main" id="{62C08967-85F4-4ED2-86D8-50B96F6B55CA}"/>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5" name="Group 4">
            <a:extLst>
              <a:ext uri="{FF2B5EF4-FFF2-40B4-BE49-F238E27FC236}">
                <a16:creationId xmlns:a16="http://schemas.microsoft.com/office/drawing/2014/main" id="{193A473F-918D-4D38-9DEE-504B0D7B2B2E}"/>
              </a:ext>
            </a:extLst>
          </p:cNvPr>
          <p:cNvGrpSpPr/>
          <p:nvPr/>
        </p:nvGrpSpPr>
        <p:grpSpPr>
          <a:xfrm>
            <a:off x="1074442" y="939205"/>
            <a:ext cx="7931221" cy="3648283"/>
            <a:chOff x="904775" y="1124396"/>
            <a:chExt cx="7931221" cy="3648283"/>
          </a:xfrm>
        </p:grpSpPr>
        <p:grpSp>
          <p:nvGrpSpPr>
            <p:cNvPr id="4" name="Group 3">
              <a:extLst>
                <a:ext uri="{FF2B5EF4-FFF2-40B4-BE49-F238E27FC236}">
                  <a16:creationId xmlns:a16="http://schemas.microsoft.com/office/drawing/2014/main" id="{7D7093B0-BDA7-4318-A489-94E8818238ED}"/>
                </a:ext>
              </a:extLst>
            </p:cNvPr>
            <p:cNvGrpSpPr/>
            <p:nvPr/>
          </p:nvGrpSpPr>
          <p:grpSpPr>
            <a:xfrm>
              <a:off x="904775" y="1124396"/>
              <a:ext cx="7931221" cy="3648283"/>
              <a:chOff x="904775" y="1135218"/>
              <a:chExt cx="7931221" cy="3648283"/>
            </a:xfrm>
          </p:grpSpPr>
          <p:grpSp>
            <p:nvGrpSpPr>
              <p:cNvPr id="20" name="Group 19">
                <a:extLst>
                  <a:ext uri="{FF2B5EF4-FFF2-40B4-BE49-F238E27FC236}">
                    <a16:creationId xmlns:a16="http://schemas.microsoft.com/office/drawing/2014/main" id="{0CD903D5-53A6-4A5E-9CDE-C0C7B305FACE}"/>
                  </a:ext>
                </a:extLst>
              </p:cNvPr>
              <p:cNvGrpSpPr/>
              <p:nvPr/>
            </p:nvGrpSpPr>
            <p:grpSpPr>
              <a:xfrm>
                <a:off x="904775" y="1135218"/>
                <a:ext cx="7931221" cy="3648283"/>
                <a:chOff x="944043" y="1007557"/>
                <a:chExt cx="7931221" cy="4013111"/>
              </a:xfrm>
            </p:grpSpPr>
            <p:sp>
              <p:nvSpPr>
                <p:cNvPr id="53" name="Rectangle 52">
                  <a:extLst>
                    <a:ext uri="{FF2B5EF4-FFF2-40B4-BE49-F238E27FC236}">
                      <a16:creationId xmlns:a16="http://schemas.microsoft.com/office/drawing/2014/main" id="{D37866F4-392F-4E42-8A24-D0A551AD3525}"/>
                    </a:ext>
                  </a:extLst>
                </p:cNvPr>
                <p:cNvSpPr/>
                <p:nvPr/>
              </p:nvSpPr>
              <p:spPr>
                <a:xfrm>
                  <a:off x="1080397" y="1489935"/>
                  <a:ext cx="1565461" cy="679254"/>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Segoe UI" panose="020B0502040204020203" pitchFamily="34" charset="0"/>
                      <a:ea typeface="Calibri" panose="020F0502020204030204" pitchFamily="34" charset="0"/>
                      <a:cs typeface="Segoe UI" panose="020B0502040204020203" pitchFamily="34" charset="0"/>
                    </a:rPr>
                    <a:t>Macroeconomic reforms</a:t>
                  </a:r>
                </a:p>
              </p:txBody>
            </p:sp>
            <p:sp>
              <p:nvSpPr>
                <p:cNvPr id="49" name="Rectangle: Rounded Corners 48">
                  <a:extLst>
                    <a:ext uri="{FF2B5EF4-FFF2-40B4-BE49-F238E27FC236}">
                      <a16:creationId xmlns:a16="http://schemas.microsoft.com/office/drawing/2014/main" id="{32537EF9-498B-40B6-9DA7-F4A2353DADED}"/>
                    </a:ext>
                  </a:extLst>
                </p:cNvPr>
                <p:cNvSpPr/>
                <p:nvPr/>
              </p:nvSpPr>
              <p:spPr>
                <a:xfrm>
                  <a:off x="985043" y="1208678"/>
                  <a:ext cx="1642874" cy="1206958"/>
                </a:xfrm>
                <a:prstGeom prst="roundRect">
                  <a:avLst>
                    <a:gd name="adj" fmla="val 12483"/>
                  </a:avLst>
                </a:prstGeom>
                <a:solidFill>
                  <a:schemeClr val="bg1"/>
                </a:solidFill>
                <a:ln w="9525">
                  <a:no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Rectangle: Rounded Corners 50">
                  <a:extLst>
                    <a:ext uri="{FF2B5EF4-FFF2-40B4-BE49-F238E27FC236}">
                      <a16:creationId xmlns:a16="http://schemas.microsoft.com/office/drawing/2014/main" id="{C033F70A-A721-4F6C-B80C-8FAE03261E4C}"/>
                    </a:ext>
                  </a:extLst>
                </p:cNvPr>
                <p:cNvSpPr/>
                <p:nvPr/>
              </p:nvSpPr>
              <p:spPr>
                <a:xfrm>
                  <a:off x="997897" y="1382688"/>
                  <a:ext cx="1478860" cy="858940"/>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99F3150-5C47-4EE1-8756-B91BFDF4D77A}"/>
                    </a:ext>
                  </a:extLst>
                </p:cNvPr>
                <p:cNvSpPr txBox="1"/>
                <p:nvPr/>
              </p:nvSpPr>
              <p:spPr>
                <a:xfrm>
                  <a:off x="944043" y="1565368"/>
                  <a:ext cx="1598919" cy="492443"/>
                </a:xfrm>
                <a:prstGeom prst="rect">
                  <a:avLst/>
                </a:prstGeom>
                <a:noFill/>
              </p:spPr>
              <p:txBody>
                <a:bodyPr wrap="square" rtlCol="0" anchor="t">
                  <a:spAutoFit/>
                </a:bodyPr>
                <a:lstStyle/>
                <a:p>
                  <a:pPr algn="ctr"/>
                  <a:r>
                    <a:rPr lang="en-GB" sz="1300" b="1" dirty="0">
                      <a:solidFill>
                        <a:srgbClr val="034B64"/>
                      </a:solidFill>
                      <a:latin typeface="Century Gothic" panose="020B0502020202020204" pitchFamily="34" charset="0"/>
                    </a:rPr>
                    <a:t>Macroeconomic reforms</a:t>
                  </a:r>
                </a:p>
              </p:txBody>
            </p:sp>
            <p:sp>
              <p:nvSpPr>
                <p:cNvPr id="56" name="Rectangle 55">
                  <a:extLst>
                    <a:ext uri="{FF2B5EF4-FFF2-40B4-BE49-F238E27FC236}">
                      <a16:creationId xmlns:a16="http://schemas.microsoft.com/office/drawing/2014/main" id="{DD931512-1F16-489F-9D5B-50F90EEBD5DF}"/>
                    </a:ext>
                  </a:extLst>
                </p:cNvPr>
                <p:cNvSpPr/>
                <p:nvPr/>
              </p:nvSpPr>
              <p:spPr>
                <a:xfrm>
                  <a:off x="1088722" y="2892810"/>
                  <a:ext cx="1610772" cy="679254"/>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Segoe UI" panose="020B0502040204020203" pitchFamily="34" charset="0"/>
                      <a:ea typeface="Calibri" panose="020F0502020204030204" pitchFamily="34" charset="0"/>
                      <a:cs typeface="Segoe UI" panose="020B0502040204020203" pitchFamily="34" charset="0"/>
                    </a:rPr>
                    <a:t>Macroeconomic reforms</a:t>
                  </a:r>
                </a:p>
              </p:txBody>
            </p:sp>
            <p:sp>
              <p:nvSpPr>
                <p:cNvPr id="62" name="Rectangle: Rounded Corners 61">
                  <a:extLst>
                    <a:ext uri="{FF2B5EF4-FFF2-40B4-BE49-F238E27FC236}">
                      <a16:creationId xmlns:a16="http://schemas.microsoft.com/office/drawing/2014/main" id="{080E2844-E05A-4473-AD42-E8408D4C523B}"/>
                    </a:ext>
                  </a:extLst>
                </p:cNvPr>
                <p:cNvSpPr/>
                <p:nvPr/>
              </p:nvSpPr>
              <p:spPr>
                <a:xfrm>
                  <a:off x="982462" y="2611553"/>
                  <a:ext cx="1698572" cy="1206957"/>
                </a:xfrm>
                <a:prstGeom prst="roundRect">
                  <a:avLst>
                    <a:gd name="adj" fmla="val 12483"/>
                  </a:avLst>
                </a:prstGeom>
                <a:solidFill>
                  <a:schemeClr val="bg1"/>
                </a:solidFill>
                <a:ln w="9525">
                  <a:no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Rectangle: Rounded Corners 63">
                  <a:extLst>
                    <a:ext uri="{FF2B5EF4-FFF2-40B4-BE49-F238E27FC236}">
                      <a16:creationId xmlns:a16="http://schemas.microsoft.com/office/drawing/2014/main" id="{BCF51B0D-6745-43BD-B283-5734C061A1C8}"/>
                    </a:ext>
                  </a:extLst>
                </p:cNvPr>
                <p:cNvSpPr/>
                <p:nvPr/>
              </p:nvSpPr>
              <p:spPr>
                <a:xfrm>
                  <a:off x="1003835" y="2785563"/>
                  <a:ext cx="1521664" cy="858940"/>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EDEC21B-FF48-4505-98B6-19F7E0BC2B78}"/>
                    </a:ext>
                  </a:extLst>
                </p:cNvPr>
                <p:cNvSpPr txBox="1"/>
                <p:nvPr/>
              </p:nvSpPr>
              <p:spPr>
                <a:xfrm>
                  <a:off x="1038072" y="2962835"/>
                  <a:ext cx="1495636" cy="541687"/>
                </a:xfrm>
                <a:prstGeom prst="rect">
                  <a:avLst/>
                </a:prstGeom>
                <a:noFill/>
              </p:spPr>
              <p:txBody>
                <a:bodyPr wrap="square" rtlCol="0" anchor="t">
                  <a:spAutoFit/>
                </a:bodyPr>
                <a:lstStyle/>
                <a:p>
                  <a:pPr algn="ctr"/>
                  <a:r>
                    <a:rPr lang="en-GB" sz="1300" b="1" dirty="0">
                      <a:solidFill>
                        <a:srgbClr val="034B64"/>
                      </a:solidFill>
                      <a:latin typeface="Century Gothic" panose="020B0502020202020204" pitchFamily="34" charset="0"/>
                    </a:rPr>
                    <a:t>Structural reforms</a:t>
                  </a:r>
                </a:p>
              </p:txBody>
            </p:sp>
            <p:sp>
              <p:nvSpPr>
                <p:cNvPr id="67" name="Rectangle 66">
                  <a:extLst>
                    <a:ext uri="{FF2B5EF4-FFF2-40B4-BE49-F238E27FC236}">
                      <a16:creationId xmlns:a16="http://schemas.microsoft.com/office/drawing/2014/main" id="{5C8A6B9F-75E7-4FE6-925B-1FD747C87E62}"/>
                    </a:ext>
                  </a:extLst>
                </p:cNvPr>
                <p:cNvSpPr/>
                <p:nvPr/>
              </p:nvSpPr>
              <p:spPr>
                <a:xfrm>
                  <a:off x="1088722" y="4094967"/>
                  <a:ext cx="1610772" cy="679254"/>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b="1" dirty="0">
                      <a:effectLst/>
                      <a:latin typeface="Segoe UI" panose="020B0502040204020203" pitchFamily="34" charset="0"/>
                      <a:ea typeface="Calibri" panose="020F0502020204030204" pitchFamily="34" charset="0"/>
                      <a:cs typeface="Segoe UI" panose="020B0502040204020203" pitchFamily="34" charset="0"/>
                    </a:rPr>
                    <a:t>Macroeconomic reforms</a:t>
                  </a:r>
                </a:p>
              </p:txBody>
            </p:sp>
            <p:grpSp>
              <p:nvGrpSpPr>
                <p:cNvPr id="80" name="Group 79">
                  <a:extLst>
                    <a:ext uri="{FF2B5EF4-FFF2-40B4-BE49-F238E27FC236}">
                      <a16:creationId xmlns:a16="http://schemas.microsoft.com/office/drawing/2014/main" id="{57FE11BD-1141-482D-8FA3-BEF431BBAE05}"/>
                    </a:ext>
                  </a:extLst>
                </p:cNvPr>
                <p:cNvGrpSpPr/>
                <p:nvPr/>
              </p:nvGrpSpPr>
              <p:grpSpPr>
                <a:xfrm>
                  <a:off x="982462" y="3813710"/>
                  <a:ext cx="1698572" cy="1206958"/>
                  <a:chOff x="5401419" y="2292000"/>
                  <a:chExt cx="1698572" cy="1943818"/>
                </a:xfrm>
              </p:grpSpPr>
              <p:sp>
                <p:nvSpPr>
                  <p:cNvPr id="82" name="Rectangle: Rounded Corners 81">
                    <a:extLst>
                      <a:ext uri="{FF2B5EF4-FFF2-40B4-BE49-F238E27FC236}">
                        <a16:creationId xmlns:a16="http://schemas.microsoft.com/office/drawing/2014/main" id="{1664A0C5-A633-4CBA-9CCB-47043147F6F3}"/>
                      </a:ext>
                    </a:extLst>
                  </p:cNvPr>
                  <p:cNvSpPr/>
                  <p:nvPr/>
                </p:nvSpPr>
                <p:spPr>
                  <a:xfrm>
                    <a:off x="5401419" y="2292000"/>
                    <a:ext cx="1698572" cy="1943818"/>
                  </a:xfrm>
                  <a:prstGeom prst="roundRect">
                    <a:avLst>
                      <a:gd name="adj" fmla="val 12483"/>
                    </a:avLst>
                  </a:prstGeom>
                  <a:solidFill>
                    <a:schemeClr val="bg1"/>
                  </a:solidFill>
                  <a:ln w="9525">
                    <a:no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Rectangle: Rounded Corners 83">
                    <a:extLst>
                      <a:ext uri="{FF2B5EF4-FFF2-40B4-BE49-F238E27FC236}">
                        <a16:creationId xmlns:a16="http://schemas.microsoft.com/office/drawing/2014/main" id="{8B32D6FB-2F7E-44F2-9231-63850229F1DD}"/>
                      </a:ext>
                    </a:extLst>
                  </p:cNvPr>
                  <p:cNvSpPr/>
                  <p:nvPr/>
                </p:nvSpPr>
                <p:spPr>
                  <a:xfrm>
                    <a:off x="5422792" y="2572241"/>
                    <a:ext cx="1521664" cy="1383334"/>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1" name="TextBox 80">
                  <a:extLst>
                    <a:ext uri="{FF2B5EF4-FFF2-40B4-BE49-F238E27FC236}">
                      <a16:creationId xmlns:a16="http://schemas.microsoft.com/office/drawing/2014/main" id="{D9649468-E532-4DBF-AE2C-EE45B819C772}"/>
                    </a:ext>
                  </a:extLst>
                </p:cNvPr>
                <p:cNvSpPr txBox="1"/>
                <p:nvPr/>
              </p:nvSpPr>
              <p:spPr>
                <a:xfrm>
                  <a:off x="1106055" y="4156545"/>
                  <a:ext cx="1359668" cy="541687"/>
                </a:xfrm>
                <a:prstGeom prst="rect">
                  <a:avLst/>
                </a:prstGeom>
                <a:noFill/>
              </p:spPr>
              <p:txBody>
                <a:bodyPr wrap="square" rtlCol="0" anchor="t">
                  <a:spAutoFit/>
                </a:bodyPr>
                <a:lstStyle/>
                <a:p>
                  <a:pPr algn="ctr"/>
                  <a:r>
                    <a:rPr lang="en-GB" sz="1300" b="1" dirty="0">
                      <a:solidFill>
                        <a:srgbClr val="034B64"/>
                      </a:solidFill>
                      <a:latin typeface="Century Gothic" panose="020B0502020202020204" pitchFamily="34" charset="0"/>
                    </a:rPr>
                    <a:t>Sectoral reforms</a:t>
                  </a:r>
                </a:p>
              </p:txBody>
            </p:sp>
            <p:sp>
              <p:nvSpPr>
                <p:cNvPr id="85" name="Freeform 21">
                  <a:extLst>
                    <a:ext uri="{FF2B5EF4-FFF2-40B4-BE49-F238E27FC236}">
                      <a16:creationId xmlns:a16="http://schemas.microsoft.com/office/drawing/2014/main" id="{12C98431-5F4D-440C-8BDE-7D328E6C72CB}"/>
                    </a:ext>
                  </a:extLst>
                </p:cNvPr>
                <p:cNvSpPr>
                  <a:spLocks noEditPoints="1"/>
                </p:cNvSpPr>
                <p:nvPr/>
              </p:nvSpPr>
              <p:spPr bwMode="auto">
                <a:xfrm rot="5400000" flipH="1" flipV="1">
                  <a:off x="2770200" y="170865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86" name="Freeform 21">
                  <a:extLst>
                    <a:ext uri="{FF2B5EF4-FFF2-40B4-BE49-F238E27FC236}">
                      <a16:creationId xmlns:a16="http://schemas.microsoft.com/office/drawing/2014/main" id="{02B43289-F91B-4398-9C6D-899DDD7DD686}"/>
                    </a:ext>
                  </a:extLst>
                </p:cNvPr>
                <p:cNvSpPr>
                  <a:spLocks noEditPoints="1"/>
                </p:cNvSpPr>
                <p:nvPr/>
              </p:nvSpPr>
              <p:spPr bwMode="auto">
                <a:xfrm rot="5400000" flipH="1" flipV="1">
                  <a:off x="2770201" y="310666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87" name="Freeform 21">
                  <a:extLst>
                    <a:ext uri="{FF2B5EF4-FFF2-40B4-BE49-F238E27FC236}">
                      <a16:creationId xmlns:a16="http://schemas.microsoft.com/office/drawing/2014/main" id="{50F65D6C-F471-4CFB-B2E6-3E1886895CD7}"/>
                    </a:ext>
                  </a:extLst>
                </p:cNvPr>
                <p:cNvSpPr>
                  <a:spLocks noEditPoints="1"/>
                </p:cNvSpPr>
                <p:nvPr/>
              </p:nvSpPr>
              <p:spPr bwMode="auto">
                <a:xfrm rot="5400000" flipH="1" flipV="1">
                  <a:off x="2770201" y="4305886"/>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16" name="Group 15">
                  <a:extLst>
                    <a:ext uri="{FF2B5EF4-FFF2-40B4-BE49-F238E27FC236}">
                      <a16:creationId xmlns:a16="http://schemas.microsoft.com/office/drawing/2014/main" id="{980BC6EB-D075-4C6A-AB82-3AD8EB467D9E}"/>
                    </a:ext>
                  </a:extLst>
                </p:cNvPr>
                <p:cNvGrpSpPr/>
                <p:nvPr/>
              </p:nvGrpSpPr>
              <p:grpSpPr>
                <a:xfrm>
                  <a:off x="3178694" y="1007557"/>
                  <a:ext cx="2138090" cy="3839103"/>
                  <a:chOff x="3503174" y="1007557"/>
                  <a:chExt cx="2295534" cy="3839103"/>
                </a:xfrm>
              </p:grpSpPr>
              <p:sp>
                <p:nvSpPr>
                  <p:cNvPr id="100" name="Rectangle: Rounded Corners 99">
                    <a:extLst>
                      <a:ext uri="{FF2B5EF4-FFF2-40B4-BE49-F238E27FC236}">
                        <a16:creationId xmlns:a16="http://schemas.microsoft.com/office/drawing/2014/main" id="{4F479F61-DBC0-4D72-BF02-B8A9BEEABD21}"/>
                      </a:ext>
                    </a:extLst>
                  </p:cNvPr>
                  <p:cNvSpPr/>
                  <p:nvPr/>
                </p:nvSpPr>
                <p:spPr>
                  <a:xfrm>
                    <a:off x="3527948" y="3003501"/>
                    <a:ext cx="2266183" cy="586668"/>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Rounded Corners 103">
                    <a:extLst>
                      <a:ext uri="{FF2B5EF4-FFF2-40B4-BE49-F238E27FC236}">
                        <a16:creationId xmlns:a16="http://schemas.microsoft.com/office/drawing/2014/main" id="{B2E0B4F9-943E-4515-AE0C-D7CA6D510D26}"/>
                      </a:ext>
                    </a:extLst>
                  </p:cNvPr>
                  <p:cNvSpPr/>
                  <p:nvPr/>
                </p:nvSpPr>
                <p:spPr>
                  <a:xfrm>
                    <a:off x="3532525" y="4023752"/>
                    <a:ext cx="2266183" cy="822908"/>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01" name="TextBox 100">
                    <a:extLst>
                      <a:ext uri="{FF2B5EF4-FFF2-40B4-BE49-F238E27FC236}">
                        <a16:creationId xmlns:a16="http://schemas.microsoft.com/office/drawing/2014/main" id="{9FA8E773-C71E-4E45-B260-E03712FF0695}"/>
                      </a:ext>
                    </a:extLst>
                  </p:cNvPr>
                  <p:cNvSpPr txBox="1"/>
                  <p:nvPr/>
                </p:nvSpPr>
                <p:spPr>
                  <a:xfrm>
                    <a:off x="3956884" y="3055151"/>
                    <a:ext cx="1408311" cy="507831"/>
                  </a:xfrm>
                  <a:prstGeom prst="rect">
                    <a:avLst/>
                  </a:prstGeom>
                  <a:noFill/>
                </p:spPr>
                <p:txBody>
                  <a:bodyPr wrap="square" rtlCol="0" anchor="ctr">
                    <a:spAutoFit/>
                  </a:bodyPr>
                  <a:lstStyle/>
                  <a:p>
                    <a:pPr algn="ctr"/>
                    <a:r>
                      <a:rPr lang="en-GB" sz="1200" b="1" dirty="0">
                        <a:solidFill>
                          <a:schemeClr val="accent4">
                            <a:lumMod val="75000"/>
                          </a:schemeClr>
                        </a:solidFill>
                        <a:latin typeface="Century Gothic" panose="020B0502020202020204" pitchFamily="34" charset="0"/>
                      </a:rPr>
                      <a:t>Ease business constraints</a:t>
                    </a:r>
                  </a:p>
                </p:txBody>
              </p:sp>
              <p:sp>
                <p:nvSpPr>
                  <p:cNvPr id="105" name="TextBox 104">
                    <a:extLst>
                      <a:ext uri="{FF2B5EF4-FFF2-40B4-BE49-F238E27FC236}">
                        <a16:creationId xmlns:a16="http://schemas.microsoft.com/office/drawing/2014/main" id="{96EB2611-AD33-462F-BCFE-B1F1F5F70333}"/>
                      </a:ext>
                    </a:extLst>
                  </p:cNvPr>
                  <p:cNvSpPr txBox="1"/>
                  <p:nvPr/>
                </p:nvSpPr>
                <p:spPr>
                  <a:xfrm>
                    <a:off x="3552344" y="4054750"/>
                    <a:ext cx="2246364" cy="710964"/>
                  </a:xfrm>
                  <a:prstGeom prst="rect">
                    <a:avLst/>
                  </a:prstGeom>
                  <a:noFill/>
                </p:spPr>
                <p:txBody>
                  <a:bodyPr wrap="square" rtlCol="0" anchor="ctr">
                    <a:spAutoFit/>
                  </a:bodyPr>
                  <a:lstStyle/>
                  <a:p>
                    <a:pPr algn="ctr"/>
                    <a:r>
                      <a:rPr lang="en-GB" sz="1200" b="1" dirty="0">
                        <a:solidFill>
                          <a:schemeClr val="accent4">
                            <a:lumMod val="75000"/>
                          </a:schemeClr>
                        </a:solidFill>
                        <a:latin typeface="Century Gothic" panose="020B0502020202020204" pitchFamily="34" charset="0"/>
                      </a:rPr>
                      <a:t>Address sector-specific institutional and market failures</a:t>
                    </a:r>
                  </a:p>
                </p:txBody>
              </p:sp>
              <p:grpSp>
                <p:nvGrpSpPr>
                  <p:cNvPr id="13" name="Group 12">
                    <a:extLst>
                      <a:ext uri="{FF2B5EF4-FFF2-40B4-BE49-F238E27FC236}">
                        <a16:creationId xmlns:a16="http://schemas.microsoft.com/office/drawing/2014/main" id="{E8DF5BBC-05A1-4FD7-AB78-B66437E5236E}"/>
                      </a:ext>
                    </a:extLst>
                  </p:cNvPr>
                  <p:cNvGrpSpPr/>
                  <p:nvPr/>
                </p:nvGrpSpPr>
                <p:grpSpPr>
                  <a:xfrm>
                    <a:off x="3503174" y="1007557"/>
                    <a:ext cx="2295534" cy="1630833"/>
                    <a:chOff x="3689028" y="1035578"/>
                    <a:chExt cx="2561404" cy="1793916"/>
                  </a:xfrm>
                </p:grpSpPr>
                <p:grpSp>
                  <p:nvGrpSpPr>
                    <p:cNvPr id="88" name="Group 87">
                      <a:extLst>
                        <a:ext uri="{FF2B5EF4-FFF2-40B4-BE49-F238E27FC236}">
                          <a16:creationId xmlns:a16="http://schemas.microsoft.com/office/drawing/2014/main" id="{8CB08A64-9370-4FDB-947F-7EA6CDDCC129}"/>
                        </a:ext>
                      </a:extLst>
                    </p:cNvPr>
                    <p:cNvGrpSpPr/>
                    <p:nvPr/>
                  </p:nvGrpSpPr>
                  <p:grpSpPr>
                    <a:xfrm>
                      <a:off x="3689028" y="1035578"/>
                      <a:ext cx="2561404" cy="1793916"/>
                      <a:chOff x="5439103" y="2375540"/>
                      <a:chExt cx="1503226" cy="2428850"/>
                    </a:xfrm>
                  </p:grpSpPr>
                  <p:sp>
                    <p:nvSpPr>
                      <p:cNvPr id="89" name="Rectangle: Rounded Corners 88">
                        <a:extLst>
                          <a:ext uri="{FF2B5EF4-FFF2-40B4-BE49-F238E27FC236}">
                            <a16:creationId xmlns:a16="http://schemas.microsoft.com/office/drawing/2014/main" id="{E6B28554-AA82-422F-9AF3-7387801294F4}"/>
                          </a:ext>
                        </a:extLst>
                      </p:cNvPr>
                      <p:cNvSpPr/>
                      <p:nvPr/>
                    </p:nvSpPr>
                    <p:spPr>
                      <a:xfrm>
                        <a:off x="5439103" y="2375540"/>
                        <a:ext cx="1503226" cy="2428850"/>
                      </a:xfrm>
                      <a:prstGeom prst="roundRect">
                        <a:avLst>
                          <a:gd name="adj" fmla="val 5867"/>
                        </a:avLst>
                      </a:prstGeom>
                      <a:solidFill>
                        <a:srgbClr val="F9FCFD"/>
                      </a:solidFill>
                      <a:ln w="9525">
                        <a:solidFill>
                          <a:srgbClr val="034B64"/>
                        </a:solid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Rectangle: Top Corners Rounded 90">
                        <a:extLst>
                          <a:ext uri="{FF2B5EF4-FFF2-40B4-BE49-F238E27FC236}">
                            <a16:creationId xmlns:a16="http://schemas.microsoft.com/office/drawing/2014/main" id="{3ECF7AF1-BD1D-4851-A818-BCEB8ACCDC61}"/>
                          </a:ext>
                        </a:extLst>
                      </p:cNvPr>
                      <p:cNvSpPr/>
                      <p:nvPr/>
                    </p:nvSpPr>
                    <p:spPr>
                      <a:xfrm>
                        <a:off x="5481810" y="3111027"/>
                        <a:ext cx="1383331" cy="440773"/>
                      </a:xfrm>
                      <a:prstGeom prst="round2Same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FD43D508-D9A8-45D6-9765-9EC4FED09823}"/>
                          </a:ext>
                        </a:extLst>
                      </p:cNvPr>
                      <p:cNvSpPr/>
                      <p:nvPr/>
                    </p:nvSpPr>
                    <p:spPr>
                      <a:xfrm>
                        <a:off x="5464821" y="3672984"/>
                        <a:ext cx="1383331" cy="417343"/>
                      </a:xfrm>
                      <a:prstGeom prst="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Top Corners Rounded 97">
                        <a:extLst>
                          <a:ext uri="{FF2B5EF4-FFF2-40B4-BE49-F238E27FC236}">
                            <a16:creationId xmlns:a16="http://schemas.microsoft.com/office/drawing/2014/main" id="{7C060F1C-73EB-4F25-ABF7-E03C2F96483F}"/>
                          </a:ext>
                        </a:extLst>
                      </p:cNvPr>
                      <p:cNvSpPr/>
                      <p:nvPr/>
                    </p:nvSpPr>
                    <p:spPr>
                      <a:xfrm rot="10800000">
                        <a:off x="5471302" y="4275434"/>
                        <a:ext cx="1383331" cy="440773"/>
                      </a:xfrm>
                      <a:prstGeom prst="round2Same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7FA04130-7F0D-4CCB-BE5D-114384C56DC2}"/>
                        </a:ext>
                      </a:extLst>
                    </p:cNvPr>
                    <p:cNvSpPr/>
                    <p:nvPr/>
                  </p:nvSpPr>
                  <p:spPr>
                    <a:xfrm>
                      <a:off x="4077575" y="1569402"/>
                      <a:ext cx="1504040" cy="313289"/>
                    </a:xfrm>
                    <a:prstGeom prst="rect">
                      <a:avLst/>
                    </a:prstGeom>
                  </p:spPr>
                  <p:txBody>
                    <a:bodyPr wrap="none">
                      <a:spAutoFit/>
                    </a:bodyPr>
                    <a:lstStyle/>
                    <a:p>
                      <a:pPr lvl="0" algn="ctr">
                        <a:lnSpc>
                          <a:spcPct val="107000"/>
                        </a:lnSpc>
                        <a:spcAft>
                          <a:spcPts val="800"/>
                        </a:spcAft>
                        <a:defRPr/>
                      </a:pPr>
                      <a:r>
                        <a:rPr lang="en-US" sz="1100" b="1"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Control inflation</a:t>
                      </a:r>
                    </a:p>
                  </p:txBody>
                </p:sp>
                <p:sp>
                  <p:nvSpPr>
                    <p:cNvPr id="11" name="Rectangle 10">
                      <a:extLst>
                        <a:ext uri="{FF2B5EF4-FFF2-40B4-BE49-F238E27FC236}">
                          <a16:creationId xmlns:a16="http://schemas.microsoft.com/office/drawing/2014/main" id="{0DFCF697-2D98-4049-90CC-9B5F1BAC0FA5}"/>
                        </a:ext>
                      </a:extLst>
                    </p:cNvPr>
                    <p:cNvSpPr/>
                    <p:nvPr/>
                  </p:nvSpPr>
                  <p:spPr>
                    <a:xfrm>
                      <a:off x="3710521" y="1969493"/>
                      <a:ext cx="2416083" cy="316548"/>
                    </a:xfrm>
                    <a:prstGeom prst="rect">
                      <a:avLst/>
                    </a:prstGeom>
                  </p:spPr>
                  <p:txBody>
                    <a:bodyPr wrap="square" anchor="ctr">
                      <a:spAutoFit/>
                    </a:bodyPr>
                    <a:lstStyle/>
                    <a:p>
                      <a:pPr lvl="0" algn="ctr">
                        <a:spcAft>
                          <a:spcPts val="800"/>
                        </a:spcAft>
                        <a:defRPr/>
                      </a:pPr>
                      <a:r>
                        <a:rPr lang="en-US" sz="1100" b="1"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Improve access to finance</a:t>
                      </a:r>
                    </a:p>
                  </p:txBody>
                </p:sp>
                <p:sp>
                  <p:nvSpPr>
                    <p:cNvPr id="99" name="Rectangle 98">
                      <a:extLst>
                        <a:ext uri="{FF2B5EF4-FFF2-40B4-BE49-F238E27FC236}">
                          <a16:creationId xmlns:a16="http://schemas.microsoft.com/office/drawing/2014/main" id="{AE3FE82A-59E1-4A8D-AA65-0F9C834398AD}"/>
                        </a:ext>
                      </a:extLst>
                    </p:cNvPr>
                    <p:cNvSpPr/>
                    <p:nvPr/>
                  </p:nvSpPr>
                  <p:spPr>
                    <a:xfrm>
                      <a:off x="3721779" y="2443316"/>
                      <a:ext cx="2437150" cy="316548"/>
                    </a:xfrm>
                    <a:prstGeom prst="rect">
                      <a:avLst/>
                    </a:prstGeom>
                  </p:spPr>
                  <p:txBody>
                    <a:bodyPr wrap="square">
                      <a:spAutoFit/>
                    </a:bodyPr>
                    <a:lstStyle/>
                    <a:p>
                      <a:pPr lvl="0" algn="ctr">
                        <a:spcAft>
                          <a:spcPts val="800"/>
                        </a:spcAft>
                        <a:defRPr/>
                      </a:pPr>
                      <a:r>
                        <a:rPr lang="en-US" sz="1100" b="1"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Ensure debt sustainability</a:t>
                      </a:r>
                    </a:p>
                  </p:txBody>
                </p:sp>
              </p:grpSp>
              <p:sp>
                <p:nvSpPr>
                  <p:cNvPr id="107" name="Freeform 21">
                    <a:extLst>
                      <a:ext uri="{FF2B5EF4-FFF2-40B4-BE49-F238E27FC236}">
                        <a16:creationId xmlns:a16="http://schemas.microsoft.com/office/drawing/2014/main" id="{C2DBFF72-421B-4F07-A552-D107BC9DB78B}"/>
                      </a:ext>
                    </a:extLst>
                  </p:cNvPr>
                  <p:cNvSpPr>
                    <a:spLocks noEditPoints="1"/>
                  </p:cNvSpPr>
                  <p:nvPr/>
                </p:nvSpPr>
                <p:spPr bwMode="auto">
                  <a:xfrm flipH="1" flipV="1">
                    <a:off x="4640827" y="3671115"/>
                    <a:ext cx="207024" cy="234014"/>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08" name="Freeform 21">
                    <a:extLst>
                      <a:ext uri="{FF2B5EF4-FFF2-40B4-BE49-F238E27FC236}">
                        <a16:creationId xmlns:a16="http://schemas.microsoft.com/office/drawing/2014/main" id="{FC7CAA6A-B2E0-44E3-84C7-092EE7C96077}"/>
                      </a:ext>
                    </a:extLst>
                  </p:cNvPr>
                  <p:cNvSpPr>
                    <a:spLocks noEditPoints="1"/>
                  </p:cNvSpPr>
                  <p:nvPr/>
                </p:nvSpPr>
                <p:spPr bwMode="auto">
                  <a:xfrm flipH="1" flipV="1">
                    <a:off x="4547428" y="2757013"/>
                    <a:ext cx="207024" cy="234014"/>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7" name="Group 16">
                  <a:extLst>
                    <a:ext uri="{FF2B5EF4-FFF2-40B4-BE49-F238E27FC236}">
                      <a16:creationId xmlns:a16="http://schemas.microsoft.com/office/drawing/2014/main" id="{76C920E6-3B54-4028-8E26-4541F59DDBDF}"/>
                    </a:ext>
                  </a:extLst>
                </p:cNvPr>
                <p:cNvGrpSpPr/>
                <p:nvPr/>
              </p:nvGrpSpPr>
              <p:grpSpPr>
                <a:xfrm>
                  <a:off x="5479799" y="1323193"/>
                  <a:ext cx="1729739" cy="2428352"/>
                  <a:chOff x="5730079" y="1323193"/>
                  <a:chExt cx="1729739" cy="2428352"/>
                </a:xfrm>
              </p:grpSpPr>
              <p:sp>
                <p:nvSpPr>
                  <p:cNvPr id="115" name="Rectangle: Rounded Corners 114">
                    <a:extLst>
                      <a:ext uri="{FF2B5EF4-FFF2-40B4-BE49-F238E27FC236}">
                        <a16:creationId xmlns:a16="http://schemas.microsoft.com/office/drawing/2014/main" id="{E369658D-FCFB-4037-BA0A-676B55656FDA}"/>
                      </a:ext>
                    </a:extLst>
                  </p:cNvPr>
                  <p:cNvSpPr/>
                  <p:nvPr/>
                </p:nvSpPr>
                <p:spPr>
                  <a:xfrm>
                    <a:off x="6101498" y="1323193"/>
                    <a:ext cx="1358320" cy="2428352"/>
                  </a:xfrm>
                  <a:prstGeom prst="roundRect">
                    <a:avLst>
                      <a:gd name="adj" fmla="val 5867"/>
                    </a:avLst>
                  </a:prstGeom>
                  <a:solidFill>
                    <a:srgbClr val="F9FCFD"/>
                  </a:solidFill>
                  <a:ln w="9525">
                    <a:solidFill>
                      <a:srgbClr val="034B64"/>
                    </a:solidFill>
                    <a:prstDash val="lg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Rectangle: Rounded Corners 109">
                    <a:extLst>
                      <a:ext uri="{FF2B5EF4-FFF2-40B4-BE49-F238E27FC236}">
                        <a16:creationId xmlns:a16="http://schemas.microsoft.com/office/drawing/2014/main" id="{CC616869-734A-4BBF-8BF2-DE5BB13AE4F7}"/>
                      </a:ext>
                    </a:extLst>
                  </p:cNvPr>
                  <p:cNvSpPr/>
                  <p:nvPr/>
                </p:nvSpPr>
                <p:spPr>
                  <a:xfrm>
                    <a:off x="6207512" y="1421730"/>
                    <a:ext cx="1113401" cy="780855"/>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21">
                    <a:extLst>
                      <a:ext uri="{FF2B5EF4-FFF2-40B4-BE49-F238E27FC236}">
                        <a16:creationId xmlns:a16="http://schemas.microsoft.com/office/drawing/2014/main" id="{0A9B4998-24AA-4EC9-AA7D-C5CE8491A677}"/>
                      </a:ext>
                    </a:extLst>
                  </p:cNvPr>
                  <p:cNvSpPr>
                    <a:spLocks noEditPoints="1"/>
                  </p:cNvSpPr>
                  <p:nvPr/>
                </p:nvSpPr>
                <p:spPr bwMode="auto">
                  <a:xfrm rot="5400000" flipH="1" flipV="1">
                    <a:off x="5744923" y="170865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4" name="Rectangle 13">
                    <a:extLst>
                      <a:ext uri="{FF2B5EF4-FFF2-40B4-BE49-F238E27FC236}">
                        <a16:creationId xmlns:a16="http://schemas.microsoft.com/office/drawing/2014/main" id="{799D1A83-8BA0-4747-8A0A-142E93D27303}"/>
                      </a:ext>
                    </a:extLst>
                  </p:cNvPr>
                  <p:cNvSpPr/>
                  <p:nvPr/>
                </p:nvSpPr>
                <p:spPr>
                  <a:xfrm>
                    <a:off x="6229814" y="1578770"/>
                    <a:ext cx="1052574" cy="440057"/>
                  </a:xfrm>
                  <a:prstGeom prst="rect">
                    <a:avLst/>
                  </a:prstGeom>
                </p:spPr>
                <p:txBody>
                  <a:bodyPr wrap="square">
                    <a:spAutoFit/>
                  </a:bodyPr>
                  <a:lstStyle/>
                  <a:p>
                    <a:pPr lvl="0" algn="ctr">
                      <a:lnSpc>
                        <a:spcPct val="107000"/>
                      </a:lnSpc>
                      <a:spcAft>
                        <a:spcPts val="800"/>
                      </a:spcAft>
                      <a:defRPr/>
                    </a:pPr>
                    <a:r>
                      <a:rPr lang="en-US" sz="1100" b="1"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Build confidence</a:t>
                    </a:r>
                  </a:p>
                </p:txBody>
              </p:sp>
              <p:sp>
                <p:nvSpPr>
                  <p:cNvPr id="112" name="Rectangle: Rounded Corners 111">
                    <a:extLst>
                      <a:ext uri="{FF2B5EF4-FFF2-40B4-BE49-F238E27FC236}">
                        <a16:creationId xmlns:a16="http://schemas.microsoft.com/office/drawing/2014/main" id="{7E3B2879-F022-45D8-80FE-2EE3848A6BB9}"/>
                      </a:ext>
                    </a:extLst>
                  </p:cNvPr>
                  <p:cNvSpPr/>
                  <p:nvPr/>
                </p:nvSpPr>
                <p:spPr>
                  <a:xfrm>
                    <a:off x="6207512" y="2711366"/>
                    <a:ext cx="1113401" cy="944835"/>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2BCA6D1C-319D-4505-B1C5-3A70AFA94995}"/>
                      </a:ext>
                    </a:extLst>
                  </p:cNvPr>
                  <p:cNvSpPr/>
                  <p:nvPr/>
                </p:nvSpPr>
                <p:spPr>
                  <a:xfrm>
                    <a:off x="6254371" y="2760646"/>
                    <a:ext cx="1052574" cy="802336"/>
                  </a:xfrm>
                  <a:prstGeom prst="rect">
                    <a:avLst/>
                  </a:prstGeom>
                </p:spPr>
                <p:txBody>
                  <a:bodyPr wrap="square">
                    <a:spAutoFit/>
                  </a:bodyPr>
                  <a:lstStyle/>
                  <a:p>
                    <a:pPr lvl="0" algn="ctr">
                      <a:lnSpc>
                        <a:spcPct val="107000"/>
                      </a:lnSpc>
                      <a:spcAft>
                        <a:spcPts val="800"/>
                      </a:spcAft>
                      <a:defRPr/>
                    </a:pPr>
                    <a:r>
                      <a:rPr lang="en-GB" sz="1100" b="1"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Rebalance growth and enhance productivity</a:t>
                    </a:r>
                  </a:p>
                </p:txBody>
              </p:sp>
              <p:sp>
                <p:nvSpPr>
                  <p:cNvPr id="114" name="Freeform 21">
                    <a:extLst>
                      <a:ext uri="{FF2B5EF4-FFF2-40B4-BE49-F238E27FC236}">
                        <a16:creationId xmlns:a16="http://schemas.microsoft.com/office/drawing/2014/main" id="{6DA8C9C6-E20A-40AB-96E6-257DF480667F}"/>
                      </a:ext>
                    </a:extLst>
                  </p:cNvPr>
                  <p:cNvSpPr>
                    <a:spLocks noEditPoints="1"/>
                  </p:cNvSpPr>
                  <p:nvPr/>
                </p:nvSpPr>
                <p:spPr bwMode="auto">
                  <a:xfrm rot="5400000" flipH="1" flipV="1">
                    <a:off x="5744923" y="3080348"/>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grpSp>
            <p:sp>
              <p:nvSpPr>
                <p:cNvPr id="116" name="Rectangle: Rounded Corners 115">
                  <a:extLst>
                    <a:ext uri="{FF2B5EF4-FFF2-40B4-BE49-F238E27FC236}">
                      <a16:creationId xmlns:a16="http://schemas.microsoft.com/office/drawing/2014/main" id="{D8815B48-7801-468E-8F39-FC8FF95179FB}"/>
                    </a:ext>
                  </a:extLst>
                </p:cNvPr>
                <p:cNvSpPr/>
                <p:nvPr/>
              </p:nvSpPr>
              <p:spPr>
                <a:xfrm>
                  <a:off x="7743972" y="1706798"/>
                  <a:ext cx="1094242" cy="2347952"/>
                </a:xfrm>
                <a:prstGeom prst="roundRect">
                  <a:avLst>
                    <a:gd name="adj" fmla="val 9752"/>
                  </a:avLst>
                </a:prstGeom>
                <a:gradFill flip="none" rotWithShape="1">
                  <a:gsLst>
                    <a:gs pos="100000">
                      <a:schemeClr val="bg1"/>
                    </a:gs>
                    <a:gs pos="0">
                      <a:srgbClr val="E0E3E8"/>
                    </a:gs>
                  </a:gsLst>
                  <a:path path="circle">
                    <a:fillToRect l="100000" b="100000"/>
                  </a:path>
                  <a:tileRect t="-100000" r="-100000"/>
                </a:gra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21">
                  <a:extLst>
                    <a:ext uri="{FF2B5EF4-FFF2-40B4-BE49-F238E27FC236}">
                      <a16:creationId xmlns:a16="http://schemas.microsoft.com/office/drawing/2014/main" id="{8B65175F-7D24-4A3A-88AF-951587F18FE9}"/>
                    </a:ext>
                  </a:extLst>
                </p:cNvPr>
                <p:cNvSpPr>
                  <a:spLocks noEditPoints="1"/>
                </p:cNvSpPr>
                <p:nvPr/>
              </p:nvSpPr>
              <p:spPr bwMode="auto">
                <a:xfrm rot="5400000" flipH="1" flipV="1">
                  <a:off x="7330642" y="2368982"/>
                  <a:ext cx="227727" cy="257415"/>
                </a:xfrm>
                <a:custGeom>
                  <a:avLst/>
                  <a:gdLst>
                    <a:gd name="T0" fmla="*/ 42 w 491"/>
                    <a:gd name="T1" fmla="*/ 290 h 596"/>
                    <a:gd name="T2" fmla="*/ 22 w 491"/>
                    <a:gd name="T3" fmla="*/ 319 h 596"/>
                    <a:gd name="T4" fmla="*/ 29 w 491"/>
                    <a:gd name="T5" fmla="*/ 353 h 596"/>
                    <a:gd name="T6" fmla="*/ 463 w 491"/>
                    <a:gd name="T7" fmla="*/ 353 h 596"/>
                    <a:gd name="T8" fmla="*/ 470 w 491"/>
                    <a:gd name="T9" fmla="*/ 319 h 596"/>
                    <a:gd name="T10" fmla="*/ 450 w 491"/>
                    <a:gd name="T11" fmla="*/ 290 h 596"/>
                    <a:gd name="T12" fmla="*/ 415 w 491"/>
                    <a:gd name="T13" fmla="*/ 282 h 596"/>
                    <a:gd name="T14" fmla="*/ 322 w 491"/>
                    <a:gd name="T15" fmla="*/ 364 h 596"/>
                    <a:gd name="T16" fmla="*/ 311 w 491"/>
                    <a:gd name="T17" fmla="*/ 366 h 596"/>
                    <a:gd name="T18" fmla="*/ 305 w 491"/>
                    <a:gd name="T19" fmla="*/ 358 h 596"/>
                    <a:gd name="T20" fmla="*/ 303 w 491"/>
                    <a:gd name="T21" fmla="*/ 62 h 596"/>
                    <a:gd name="T22" fmla="*/ 292 w 491"/>
                    <a:gd name="T23" fmla="*/ 41 h 596"/>
                    <a:gd name="T24" fmla="*/ 274 w 491"/>
                    <a:gd name="T25" fmla="*/ 27 h 596"/>
                    <a:gd name="T26" fmla="*/ 252 w 491"/>
                    <a:gd name="T27" fmla="*/ 20 h 596"/>
                    <a:gd name="T28" fmla="*/ 228 w 491"/>
                    <a:gd name="T29" fmla="*/ 23 h 596"/>
                    <a:gd name="T30" fmla="*/ 208 w 491"/>
                    <a:gd name="T31" fmla="*/ 34 h 596"/>
                    <a:gd name="T32" fmla="*/ 194 w 491"/>
                    <a:gd name="T33" fmla="*/ 51 h 596"/>
                    <a:gd name="T34" fmla="*/ 186 w 491"/>
                    <a:gd name="T35" fmla="*/ 74 h 596"/>
                    <a:gd name="T36" fmla="*/ 184 w 491"/>
                    <a:gd name="T37" fmla="*/ 363 h 596"/>
                    <a:gd name="T38" fmla="*/ 174 w 491"/>
                    <a:gd name="T39" fmla="*/ 367 h 596"/>
                    <a:gd name="T40" fmla="*/ 92 w 491"/>
                    <a:gd name="T41" fmla="*/ 290 h 596"/>
                    <a:gd name="T42" fmla="*/ 246 w 491"/>
                    <a:gd name="T43" fmla="*/ 596 h 596"/>
                    <a:gd name="T44" fmla="*/ 16 w 491"/>
                    <a:gd name="T45" fmla="*/ 369 h 596"/>
                    <a:gd name="T46" fmla="*/ 4 w 491"/>
                    <a:gd name="T47" fmla="*/ 347 h 596"/>
                    <a:gd name="T48" fmla="*/ 2 w 491"/>
                    <a:gd name="T49" fmla="*/ 321 h 596"/>
                    <a:gd name="T50" fmla="*/ 8 w 491"/>
                    <a:gd name="T51" fmla="*/ 297 h 596"/>
                    <a:gd name="T52" fmla="*/ 25 w 491"/>
                    <a:gd name="T53" fmla="*/ 277 h 596"/>
                    <a:gd name="T54" fmla="*/ 48 w 491"/>
                    <a:gd name="T55" fmla="*/ 265 h 596"/>
                    <a:gd name="T56" fmla="*/ 74 w 491"/>
                    <a:gd name="T57" fmla="*/ 261 h 596"/>
                    <a:gd name="T58" fmla="*/ 98 w 491"/>
                    <a:gd name="T59" fmla="*/ 269 h 596"/>
                    <a:gd name="T60" fmla="*/ 167 w 491"/>
                    <a:gd name="T61" fmla="*/ 334 h 596"/>
                    <a:gd name="T62" fmla="*/ 170 w 491"/>
                    <a:gd name="T63" fmla="*/ 56 h 596"/>
                    <a:gd name="T64" fmla="*/ 184 w 491"/>
                    <a:gd name="T65" fmla="*/ 29 h 596"/>
                    <a:gd name="T66" fmla="*/ 208 w 491"/>
                    <a:gd name="T67" fmla="*/ 10 h 596"/>
                    <a:gd name="T68" fmla="*/ 238 w 491"/>
                    <a:gd name="T69" fmla="*/ 0 h 596"/>
                    <a:gd name="T70" fmla="*/ 269 w 491"/>
                    <a:gd name="T71" fmla="*/ 3 h 596"/>
                    <a:gd name="T72" fmla="*/ 296 w 491"/>
                    <a:gd name="T73" fmla="*/ 18 h 596"/>
                    <a:gd name="T74" fmla="*/ 316 w 491"/>
                    <a:gd name="T75" fmla="*/ 41 h 596"/>
                    <a:gd name="T76" fmla="*/ 324 w 491"/>
                    <a:gd name="T77" fmla="*/ 71 h 596"/>
                    <a:gd name="T78" fmla="*/ 383 w 491"/>
                    <a:gd name="T79" fmla="*/ 277 h 596"/>
                    <a:gd name="T80" fmla="*/ 405 w 491"/>
                    <a:gd name="T81" fmla="*/ 265 h 596"/>
                    <a:gd name="T82" fmla="*/ 431 w 491"/>
                    <a:gd name="T83" fmla="*/ 261 h 596"/>
                    <a:gd name="T84" fmla="*/ 455 w 491"/>
                    <a:gd name="T85" fmla="*/ 269 h 596"/>
                    <a:gd name="T86" fmla="*/ 476 w 491"/>
                    <a:gd name="T87" fmla="*/ 286 h 596"/>
                    <a:gd name="T88" fmla="*/ 488 w 491"/>
                    <a:gd name="T89" fmla="*/ 309 h 596"/>
                    <a:gd name="T90" fmla="*/ 491 w 491"/>
                    <a:gd name="T91" fmla="*/ 334 h 596"/>
                    <a:gd name="T92" fmla="*/ 483 w 491"/>
                    <a:gd name="T93" fmla="*/ 359 h 596"/>
                    <a:gd name="T94" fmla="*/ 253 w 491"/>
                    <a:gd name="T95" fmla="*/ 59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 h="596">
                      <a:moveTo>
                        <a:pt x="67" y="281"/>
                      </a:moveTo>
                      <a:lnTo>
                        <a:pt x="58" y="282"/>
                      </a:lnTo>
                      <a:lnTo>
                        <a:pt x="49" y="285"/>
                      </a:lnTo>
                      <a:lnTo>
                        <a:pt x="42" y="290"/>
                      </a:lnTo>
                      <a:lnTo>
                        <a:pt x="34" y="295"/>
                      </a:lnTo>
                      <a:lnTo>
                        <a:pt x="29" y="303"/>
                      </a:lnTo>
                      <a:lnTo>
                        <a:pt x="24" y="310"/>
                      </a:lnTo>
                      <a:lnTo>
                        <a:pt x="22" y="319"/>
                      </a:lnTo>
                      <a:lnTo>
                        <a:pt x="21" y="327"/>
                      </a:lnTo>
                      <a:lnTo>
                        <a:pt x="22" y="336"/>
                      </a:lnTo>
                      <a:lnTo>
                        <a:pt x="24" y="345"/>
                      </a:lnTo>
                      <a:lnTo>
                        <a:pt x="29" y="353"/>
                      </a:lnTo>
                      <a:lnTo>
                        <a:pt x="34" y="361"/>
                      </a:lnTo>
                      <a:lnTo>
                        <a:pt x="246" y="571"/>
                      </a:lnTo>
                      <a:lnTo>
                        <a:pt x="457" y="361"/>
                      </a:lnTo>
                      <a:lnTo>
                        <a:pt x="463" y="353"/>
                      </a:lnTo>
                      <a:lnTo>
                        <a:pt x="467" y="345"/>
                      </a:lnTo>
                      <a:lnTo>
                        <a:pt x="470" y="336"/>
                      </a:lnTo>
                      <a:lnTo>
                        <a:pt x="470" y="327"/>
                      </a:lnTo>
                      <a:lnTo>
                        <a:pt x="470" y="319"/>
                      </a:lnTo>
                      <a:lnTo>
                        <a:pt x="467" y="310"/>
                      </a:lnTo>
                      <a:lnTo>
                        <a:pt x="463" y="303"/>
                      </a:lnTo>
                      <a:lnTo>
                        <a:pt x="457" y="295"/>
                      </a:lnTo>
                      <a:lnTo>
                        <a:pt x="450" y="290"/>
                      </a:lnTo>
                      <a:lnTo>
                        <a:pt x="442" y="285"/>
                      </a:lnTo>
                      <a:lnTo>
                        <a:pt x="434" y="282"/>
                      </a:lnTo>
                      <a:lnTo>
                        <a:pt x="425" y="281"/>
                      </a:lnTo>
                      <a:lnTo>
                        <a:pt x="415" y="282"/>
                      </a:lnTo>
                      <a:lnTo>
                        <a:pt x="407" y="285"/>
                      </a:lnTo>
                      <a:lnTo>
                        <a:pt x="399" y="290"/>
                      </a:lnTo>
                      <a:lnTo>
                        <a:pt x="391" y="295"/>
                      </a:lnTo>
                      <a:lnTo>
                        <a:pt x="322" y="364"/>
                      </a:lnTo>
                      <a:lnTo>
                        <a:pt x="320" y="366"/>
                      </a:lnTo>
                      <a:lnTo>
                        <a:pt x="317" y="367"/>
                      </a:lnTo>
                      <a:lnTo>
                        <a:pt x="315" y="367"/>
                      </a:lnTo>
                      <a:lnTo>
                        <a:pt x="311" y="366"/>
                      </a:lnTo>
                      <a:lnTo>
                        <a:pt x="309" y="365"/>
                      </a:lnTo>
                      <a:lnTo>
                        <a:pt x="307" y="363"/>
                      </a:lnTo>
                      <a:lnTo>
                        <a:pt x="306" y="361"/>
                      </a:lnTo>
                      <a:lnTo>
                        <a:pt x="305" y="358"/>
                      </a:lnTo>
                      <a:lnTo>
                        <a:pt x="305" y="79"/>
                      </a:lnTo>
                      <a:lnTo>
                        <a:pt x="305" y="74"/>
                      </a:lnTo>
                      <a:lnTo>
                        <a:pt x="304" y="67"/>
                      </a:lnTo>
                      <a:lnTo>
                        <a:pt x="303" y="62"/>
                      </a:lnTo>
                      <a:lnTo>
                        <a:pt x="301" y="56"/>
                      </a:lnTo>
                      <a:lnTo>
                        <a:pt x="299" y="51"/>
                      </a:lnTo>
                      <a:lnTo>
                        <a:pt x="295" y="47"/>
                      </a:lnTo>
                      <a:lnTo>
                        <a:pt x="292" y="41"/>
                      </a:lnTo>
                      <a:lnTo>
                        <a:pt x="288" y="37"/>
                      </a:lnTo>
                      <a:lnTo>
                        <a:pt x="283" y="34"/>
                      </a:lnTo>
                      <a:lnTo>
                        <a:pt x="279" y="30"/>
                      </a:lnTo>
                      <a:lnTo>
                        <a:pt x="274" y="27"/>
                      </a:lnTo>
                      <a:lnTo>
                        <a:pt x="269" y="25"/>
                      </a:lnTo>
                      <a:lnTo>
                        <a:pt x="264" y="23"/>
                      </a:lnTo>
                      <a:lnTo>
                        <a:pt x="257" y="21"/>
                      </a:lnTo>
                      <a:lnTo>
                        <a:pt x="252" y="20"/>
                      </a:lnTo>
                      <a:lnTo>
                        <a:pt x="246" y="20"/>
                      </a:lnTo>
                      <a:lnTo>
                        <a:pt x="240" y="20"/>
                      </a:lnTo>
                      <a:lnTo>
                        <a:pt x="234" y="21"/>
                      </a:lnTo>
                      <a:lnTo>
                        <a:pt x="228" y="23"/>
                      </a:lnTo>
                      <a:lnTo>
                        <a:pt x="223" y="25"/>
                      </a:lnTo>
                      <a:lnTo>
                        <a:pt x="218" y="27"/>
                      </a:lnTo>
                      <a:lnTo>
                        <a:pt x="212" y="30"/>
                      </a:lnTo>
                      <a:lnTo>
                        <a:pt x="208" y="34"/>
                      </a:lnTo>
                      <a:lnTo>
                        <a:pt x="203" y="37"/>
                      </a:lnTo>
                      <a:lnTo>
                        <a:pt x="200" y="41"/>
                      </a:lnTo>
                      <a:lnTo>
                        <a:pt x="196" y="47"/>
                      </a:lnTo>
                      <a:lnTo>
                        <a:pt x="194" y="51"/>
                      </a:lnTo>
                      <a:lnTo>
                        <a:pt x="191" y="56"/>
                      </a:lnTo>
                      <a:lnTo>
                        <a:pt x="188" y="62"/>
                      </a:lnTo>
                      <a:lnTo>
                        <a:pt x="187" y="67"/>
                      </a:lnTo>
                      <a:lnTo>
                        <a:pt x="186" y="74"/>
                      </a:lnTo>
                      <a:lnTo>
                        <a:pt x="186" y="79"/>
                      </a:lnTo>
                      <a:lnTo>
                        <a:pt x="186" y="358"/>
                      </a:lnTo>
                      <a:lnTo>
                        <a:pt x="186" y="361"/>
                      </a:lnTo>
                      <a:lnTo>
                        <a:pt x="184" y="363"/>
                      </a:lnTo>
                      <a:lnTo>
                        <a:pt x="183" y="365"/>
                      </a:lnTo>
                      <a:lnTo>
                        <a:pt x="180" y="366"/>
                      </a:lnTo>
                      <a:lnTo>
                        <a:pt x="178" y="367"/>
                      </a:lnTo>
                      <a:lnTo>
                        <a:pt x="174" y="367"/>
                      </a:lnTo>
                      <a:lnTo>
                        <a:pt x="171" y="366"/>
                      </a:lnTo>
                      <a:lnTo>
                        <a:pt x="169" y="364"/>
                      </a:lnTo>
                      <a:lnTo>
                        <a:pt x="100" y="295"/>
                      </a:lnTo>
                      <a:lnTo>
                        <a:pt x="92" y="290"/>
                      </a:lnTo>
                      <a:lnTo>
                        <a:pt x="85" y="285"/>
                      </a:lnTo>
                      <a:lnTo>
                        <a:pt x="76" y="282"/>
                      </a:lnTo>
                      <a:lnTo>
                        <a:pt x="67" y="281"/>
                      </a:lnTo>
                      <a:close/>
                      <a:moveTo>
                        <a:pt x="246" y="596"/>
                      </a:moveTo>
                      <a:lnTo>
                        <a:pt x="242" y="595"/>
                      </a:lnTo>
                      <a:lnTo>
                        <a:pt x="239" y="593"/>
                      </a:lnTo>
                      <a:lnTo>
                        <a:pt x="20" y="375"/>
                      </a:lnTo>
                      <a:lnTo>
                        <a:pt x="16" y="369"/>
                      </a:lnTo>
                      <a:lnTo>
                        <a:pt x="12" y="364"/>
                      </a:lnTo>
                      <a:lnTo>
                        <a:pt x="8" y="359"/>
                      </a:lnTo>
                      <a:lnTo>
                        <a:pt x="6" y="352"/>
                      </a:lnTo>
                      <a:lnTo>
                        <a:pt x="4" y="347"/>
                      </a:lnTo>
                      <a:lnTo>
                        <a:pt x="3" y="340"/>
                      </a:lnTo>
                      <a:lnTo>
                        <a:pt x="2" y="334"/>
                      </a:lnTo>
                      <a:lnTo>
                        <a:pt x="0" y="327"/>
                      </a:lnTo>
                      <a:lnTo>
                        <a:pt x="2" y="321"/>
                      </a:lnTo>
                      <a:lnTo>
                        <a:pt x="3" y="315"/>
                      </a:lnTo>
                      <a:lnTo>
                        <a:pt x="4" y="309"/>
                      </a:lnTo>
                      <a:lnTo>
                        <a:pt x="6" y="303"/>
                      </a:lnTo>
                      <a:lnTo>
                        <a:pt x="8" y="297"/>
                      </a:lnTo>
                      <a:lnTo>
                        <a:pt x="12" y="292"/>
                      </a:lnTo>
                      <a:lnTo>
                        <a:pt x="16" y="286"/>
                      </a:lnTo>
                      <a:lnTo>
                        <a:pt x="20" y="281"/>
                      </a:lnTo>
                      <a:lnTo>
                        <a:pt x="25" y="277"/>
                      </a:lnTo>
                      <a:lnTo>
                        <a:pt x="31" y="272"/>
                      </a:lnTo>
                      <a:lnTo>
                        <a:pt x="36" y="269"/>
                      </a:lnTo>
                      <a:lnTo>
                        <a:pt x="42" y="267"/>
                      </a:lnTo>
                      <a:lnTo>
                        <a:pt x="48" y="265"/>
                      </a:lnTo>
                      <a:lnTo>
                        <a:pt x="54" y="263"/>
                      </a:lnTo>
                      <a:lnTo>
                        <a:pt x="61" y="261"/>
                      </a:lnTo>
                      <a:lnTo>
                        <a:pt x="67" y="261"/>
                      </a:lnTo>
                      <a:lnTo>
                        <a:pt x="74" y="261"/>
                      </a:lnTo>
                      <a:lnTo>
                        <a:pt x="80" y="263"/>
                      </a:lnTo>
                      <a:lnTo>
                        <a:pt x="86" y="265"/>
                      </a:lnTo>
                      <a:lnTo>
                        <a:pt x="92" y="267"/>
                      </a:lnTo>
                      <a:lnTo>
                        <a:pt x="98" y="269"/>
                      </a:lnTo>
                      <a:lnTo>
                        <a:pt x="104" y="272"/>
                      </a:lnTo>
                      <a:lnTo>
                        <a:pt x="108" y="277"/>
                      </a:lnTo>
                      <a:lnTo>
                        <a:pt x="114" y="281"/>
                      </a:lnTo>
                      <a:lnTo>
                        <a:pt x="167" y="334"/>
                      </a:lnTo>
                      <a:lnTo>
                        <a:pt x="167" y="79"/>
                      </a:lnTo>
                      <a:lnTo>
                        <a:pt x="167" y="71"/>
                      </a:lnTo>
                      <a:lnTo>
                        <a:pt x="168" y="64"/>
                      </a:lnTo>
                      <a:lnTo>
                        <a:pt x="170" y="56"/>
                      </a:lnTo>
                      <a:lnTo>
                        <a:pt x="172" y="49"/>
                      </a:lnTo>
                      <a:lnTo>
                        <a:pt x="175" y="41"/>
                      </a:lnTo>
                      <a:lnTo>
                        <a:pt x="180" y="35"/>
                      </a:lnTo>
                      <a:lnTo>
                        <a:pt x="184" y="29"/>
                      </a:lnTo>
                      <a:lnTo>
                        <a:pt x="189" y="23"/>
                      </a:lnTo>
                      <a:lnTo>
                        <a:pt x="195" y="18"/>
                      </a:lnTo>
                      <a:lnTo>
                        <a:pt x="201" y="13"/>
                      </a:lnTo>
                      <a:lnTo>
                        <a:pt x="208" y="10"/>
                      </a:lnTo>
                      <a:lnTo>
                        <a:pt x="215" y="7"/>
                      </a:lnTo>
                      <a:lnTo>
                        <a:pt x="222" y="3"/>
                      </a:lnTo>
                      <a:lnTo>
                        <a:pt x="229" y="1"/>
                      </a:lnTo>
                      <a:lnTo>
                        <a:pt x="238" y="0"/>
                      </a:lnTo>
                      <a:lnTo>
                        <a:pt x="246" y="0"/>
                      </a:lnTo>
                      <a:lnTo>
                        <a:pt x="254" y="0"/>
                      </a:lnTo>
                      <a:lnTo>
                        <a:pt x="262" y="1"/>
                      </a:lnTo>
                      <a:lnTo>
                        <a:pt x="269" y="3"/>
                      </a:lnTo>
                      <a:lnTo>
                        <a:pt x="277" y="7"/>
                      </a:lnTo>
                      <a:lnTo>
                        <a:pt x="283" y="10"/>
                      </a:lnTo>
                      <a:lnTo>
                        <a:pt x="290" y="13"/>
                      </a:lnTo>
                      <a:lnTo>
                        <a:pt x="296" y="18"/>
                      </a:lnTo>
                      <a:lnTo>
                        <a:pt x="302" y="23"/>
                      </a:lnTo>
                      <a:lnTo>
                        <a:pt x="307" y="29"/>
                      </a:lnTo>
                      <a:lnTo>
                        <a:pt x="311" y="35"/>
                      </a:lnTo>
                      <a:lnTo>
                        <a:pt x="316" y="41"/>
                      </a:lnTo>
                      <a:lnTo>
                        <a:pt x="319" y="49"/>
                      </a:lnTo>
                      <a:lnTo>
                        <a:pt x="321" y="56"/>
                      </a:lnTo>
                      <a:lnTo>
                        <a:pt x="323" y="64"/>
                      </a:lnTo>
                      <a:lnTo>
                        <a:pt x="324" y="71"/>
                      </a:lnTo>
                      <a:lnTo>
                        <a:pt x="326" y="79"/>
                      </a:lnTo>
                      <a:lnTo>
                        <a:pt x="326" y="334"/>
                      </a:lnTo>
                      <a:lnTo>
                        <a:pt x="377" y="281"/>
                      </a:lnTo>
                      <a:lnTo>
                        <a:pt x="383" y="277"/>
                      </a:lnTo>
                      <a:lnTo>
                        <a:pt x="388" y="272"/>
                      </a:lnTo>
                      <a:lnTo>
                        <a:pt x="394" y="269"/>
                      </a:lnTo>
                      <a:lnTo>
                        <a:pt x="399" y="267"/>
                      </a:lnTo>
                      <a:lnTo>
                        <a:pt x="405" y="265"/>
                      </a:lnTo>
                      <a:lnTo>
                        <a:pt x="412" y="263"/>
                      </a:lnTo>
                      <a:lnTo>
                        <a:pt x="418" y="261"/>
                      </a:lnTo>
                      <a:lnTo>
                        <a:pt x="425" y="261"/>
                      </a:lnTo>
                      <a:lnTo>
                        <a:pt x="431" y="261"/>
                      </a:lnTo>
                      <a:lnTo>
                        <a:pt x="438" y="263"/>
                      </a:lnTo>
                      <a:lnTo>
                        <a:pt x="443" y="265"/>
                      </a:lnTo>
                      <a:lnTo>
                        <a:pt x="450" y="267"/>
                      </a:lnTo>
                      <a:lnTo>
                        <a:pt x="455" y="269"/>
                      </a:lnTo>
                      <a:lnTo>
                        <a:pt x="462" y="272"/>
                      </a:lnTo>
                      <a:lnTo>
                        <a:pt x="466" y="277"/>
                      </a:lnTo>
                      <a:lnTo>
                        <a:pt x="471" y="281"/>
                      </a:lnTo>
                      <a:lnTo>
                        <a:pt x="476" y="286"/>
                      </a:lnTo>
                      <a:lnTo>
                        <a:pt x="480" y="292"/>
                      </a:lnTo>
                      <a:lnTo>
                        <a:pt x="483" y="297"/>
                      </a:lnTo>
                      <a:lnTo>
                        <a:pt x="485" y="303"/>
                      </a:lnTo>
                      <a:lnTo>
                        <a:pt x="488" y="309"/>
                      </a:lnTo>
                      <a:lnTo>
                        <a:pt x="490" y="315"/>
                      </a:lnTo>
                      <a:lnTo>
                        <a:pt x="491" y="321"/>
                      </a:lnTo>
                      <a:lnTo>
                        <a:pt x="491" y="327"/>
                      </a:lnTo>
                      <a:lnTo>
                        <a:pt x="491" y="334"/>
                      </a:lnTo>
                      <a:lnTo>
                        <a:pt x="490" y="340"/>
                      </a:lnTo>
                      <a:lnTo>
                        <a:pt x="488" y="347"/>
                      </a:lnTo>
                      <a:lnTo>
                        <a:pt x="485" y="352"/>
                      </a:lnTo>
                      <a:lnTo>
                        <a:pt x="483" y="359"/>
                      </a:lnTo>
                      <a:lnTo>
                        <a:pt x="480" y="364"/>
                      </a:lnTo>
                      <a:lnTo>
                        <a:pt x="476" y="369"/>
                      </a:lnTo>
                      <a:lnTo>
                        <a:pt x="471" y="375"/>
                      </a:lnTo>
                      <a:lnTo>
                        <a:pt x="253" y="593"/>
                      </a:lnTo>
                      <a:lnTo>
                        <a:pt x="250" y="595"/>
                      </a:lnTo>
                      <a:lnTo>
                        <a:pt x="246" y="596"/>
                      </a:lnTo>
                      <a:close/>
                    </a:path>
                  </a:pathLst>
                </a:custGeom>
                <a:gradFill>
                  <a:gsLst>
                    <a:gs pos="0">
                      <a:schemeClr val="accent4"/>
                    </a:gs>
                    <a:gs pos="100000">
                      <a:srgbClr val="034B64"/>
                    </a:gs>
                  </a:gsLst>
                  <a:lin ang="5400000" scaled="1"/>
                </a:gradFill>
                <a:ln w="12700">
                  <a:gradFill>
                    <a:gsLst>
                      <a:gs pos="0">
                        <a:srgbClr val="034B64"/>
                      </a:gs>
                      <a:gs pos="100000">
                        <a:schemeClr val="accent4"/>
                      </a:gs>
                    </a:gsLst>
                    <a:lin ang="5400000" scaled="1"/>
                  </a:gradFill>
                </a:ln>
                <a:effec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FE2F66B9-8FE8-4527-B70D-06A5D73D3143}"/>
                    </a:ext>
                  </a:extLst>
                </p:cNvPr>
                <p:cNvSpPr/>
                <p:nvPr/>
              </p:nvSpPr>
              <p:spPr>
                <a:xfrm>
                  <a:off x="7573213" y="1684732"/>
                  <a:ext cx="1302051" cy="1966225"/>
                </a:xfrm>
                <a:prstGeom prst="rect">
                  <a:avLst/>
                </a:prstGeom>
              </p:spPr>
              <p:txBody>
                <a:bodyPr wrap="square">
                  <a:spAutoFit/>
                </a:bodyPr>
                <a:lstStyle/>
                <a:p>
                  <a:pPr lvl="0" algn="ctr">
                    <a:lnSpc>
                      <a:spcPct val="107000"/>
                    </a:lnSpc>
                    <a:spcAft>
                      <a:spcPts val="800"/>
                    </a:spcAft>
                    <a:defRPr/>
                  </a:pPr>
                  <a:r>
                    <a:rPr lang="en-US" sz="1300" b="1" dirty="0">
                      <a:solidFill>
                        <a:srgbClr val="034B64"/>
                      </a:solidFill>
                      <a:latin typeface="Century Gothic" panose="020B0502020202020204" pitchFamily="34" charset="0"/>
                      <a:ea typeface="Calibri" panose="020F0502020204030204" pitchFamily="34" charset="0"/>
                      <a:cs typeface="Segoe UI" panose="020B0502040204020203" pitchFamily="34" charset="0"/>
                    </a:rPr>
                    <a:t>Jobs, inclusive growth,  poverty reduction, creating a path to prosperity </a:t>
                  </a:r>
                </a:p>
              </p:txBody>
            </p:sp>
          </p:grpSp>
          <p:sp>
            <p:nvSpPr>
              <p:cNvPr id="66" name="Rectangle: Top Corners Rounded 65">
                <a:extLst>
                  <a:ext uri="{FF2B5EF4-FFF2-40B4-BE49-F238E27FC236}">
                    <a16:creationId xmlns:a16="http://schemas.microsoft.com/office/drawing/2014/main" id="{5BA51240-AB43-47D0-886E-6FE719727B08}"/>
                  </a:ext>
                </a:extLst>
              </p:cNvPr>
              <p:cNvSpPr/>
              <p:nvPr/>
            </p:nvSpPr>
            <p:spPr>
              <a:xfrm>
                <a:off x="3200170" y="1213428"/>
                <a:ext cx="1967559" cy="269049"/>
              </a:xfrm>
              <a:prstGeom prst="round2SameRect">
                <a:avLst/>
              </a:prstGeom>
              <a:solidFill>
                <a:schemeClr val="bg1"/>
              </a:solidFill>
              <a:ln w="63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Rectangle 67">
              <a:extLst>
                <a:ext uri="{FF2B5EF4-FFF2-40B4-BE49-F238E27FC236}">
                  <a16:creationId xmlns:a16="http://schemas.microsoft.com/office/drawing/2014/main" id="{C3CFAFC7-C266-47AE-9E7F-EC22BA152E2D}"/>
                </a:ext>
              </a:extLst>
            </p:cNvPr>
            <p:cNvSpPr/>
            <p:nvPr/>
          </p:nvSpPr>
          <p:spPr>
            <a:xfrm>
              <a:off x="3286789" y="1230597"/>
              <a:ext cx="1745991" cy="258917"/>
            </a:xfrm>
            <a:prstGeom prst="rect">
              <a:avLst/>
            </a:prstGeom>
          </p:spPr>
          <p:txBody>
            <a:bodyPr wrap="none">
              <a:spAutoFit/>
            </a:bodyPr>
            <a:lstStyle/>
            <a:p>
              <a:pPr lvl="0" algn="ctr">
                <a:lnSpc>
                  <a:spcPct val="107000"/>
                </a:lnSpc>
                <a:spcAft>
                  <a:spcPts val="800"/>
                </a:spcAft>
                <a:defRPr/>
              </a:pPr>
              <a:r>
                <a:rPr lang="en-US" sz="1100" b="1" dirty="0">
                  <a:solidFill>
                    <a:schemeClr val="accent4">
                      <a:lumMod val="75000"/>
                    </a:schemeClr>
                  </a:solidFill>
                  <a:latin typeface="Century Gothic" panose="020B0502020202020204" pitchFamily="34" charset="0"/>
                  <a:ea typeface="Calibri" panose="020F0502020204030204" pitchFamily="34" charset="0"/>
                  <a:cs typeface="Segoe UI" panose="020B0502040204020203" pitchFamily="34" charset="0"/>
                </a:rPr>
                <a:t>Correct FX imbalances</a:t>
              </a:r>
            </a:p>
          </p:txBody>
        </p:sp>
      </p:grpSp>
      <p:sp>
        <p:nvSpPr>
          <p:cNvPr id="9" name="TextBox 8">
            <a:extLst>
              <a:ext uri="{FF2B5EF4-FFF2-40B4-BE49-F238E27FC236}">
                <a16:creationId xmlns:a16="http://schemas.microsoft.com/office/drawing/2014/main" id="{8E7C8175-08D4-3846-A386-3B989E2C9C46}"/>
              </a:ext>
            </a:extLst>
          </p:cNvPr>
          <p:cNvSpPr txBox="1"/>
          <p:nvPr/>
        </p:nvSpPr>
        <p:spPr>
          <a:xfrm>
            <a:off x="7753739" y="3928188"/>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46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Macroeconomic reforms will aim at correcting imbalances and safeguarding macro-financial stability</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20</a:t>
            </a:r>
          </a:p>
        </p:txBody>
      </p:sp>
      <p:grpSp>
        <p:nvGrpSpPr>
          <p:cNvPr id="25" name="Group 24">
            <a:extLst>
              <a:ext uri="{FF2B5EF4-FFF2-40B4-BE49-F238E27FC236}">
                <a16:creationId xmlns:a16="http://schemas.microsoft.com/office/drawing/2014/main" id="{CCB6F8A4-DDAA-4A8D-9FD2-E3D7630E83B0}"/>
              </a:ext>
            </a:extLst>
          </p:cNvPr>
          <p:cNvGrpSpPr/>
          <p:nvPr/>
        </p:nvGrpSpPr>
        <p:grpSpPr>
          <a:xfrm>
            <a:off x="8563755" y="318903"/>
            <a:ext cx="420428" cy="366088"/>
            <a:chOff x="8563755" y="318903"/>
            <a:chExt cx="420428" cy="366088"/>
          </a:xfrm>
        </p:grpSpPr>
        <p:sp>
          <p:nvSpPr>
            <p:cNvPr id="26" name="Rectangle: Rounded Corners 10">
              <a:extLst>
                <a:ext uri="{FF2B5EF4-FFF2-40B4-BE49-F238E27FC236}">
                  <a16:creationId xmlns:a16="http://schemas.microsoft.com/office/drawing/2014/main" id="{5DC1C8F5-9074-4B33-96EE-84D5A3788296}"/>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7" name="Rectangle: Rounded Corners 11">
              <a:extLst>
                <a:ext uri="{FF2B5EF4-FFF2-40B4-BE49-F238E27FC236}">
                  <a16:creationId xmlns:a16="http://schemas.microsoft.com/office/drawing/2014/main" id="{FFC74AA8-4E49-4C0F-BC28-696840ECA208}"/>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201D27D9-300F-420F-AB75-A849221F6558}"/>
                </a:ext>
              </a:extLst>
            </p:cNvPr>
            <p:cNvGrpSpPr/>
            <p:nvPr/>
          </p:nvGrpSpPr>
          <p:grpSpPr>
            <a:xfrm>
              <a:off x="8715521" y="415630"/>
              <a:ext cx="166991" cy="155987"/>
              <a:chOff x="4141788" y="3251201"/>
              <a:chExt cx="346075" cy="355600"/>
            </a:xfrm>
          </p:grpSpPr>
          <p:sp>
            <p:nvSpPr>
              <p:cNvPr id="29" name="Rectangle 28">
                <a:extLst>
                  <a:ext uri="{FF2B5EF4-FFF2-40B4-BE49-F238E27FC236}">
                    <a16:creationId xmlns:a16="http://schemas.microsoft.com/office/drawing/2014/main" id="{62DE5C6D-2B8F-4A4E-B41E-440FCC746737}"/>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Rectangle 29">
                <a:extLst>
                  <a:ext uri="{FF2B5EF4-FFF2-40B4-BE49-F238E27FC236}">
                    <a16:creationId xmlns:a16="http://schemas.microsoft.com/office/drawing/2014/main" id="{D2CF7EDB-33FF-4921-BA05-88115B483EA3}"/>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Rectangle 30">
                <a:extLst>
                  <a:ext uri="{FF2B5EF4-FFF2-40B4-BE49-F238E27FC236}">
                    <a16:creationId xmlns:a16="http://schemas.microsoft.com/office/drawing/2014/main" id="{EDC5F032-D2C9-4669-AA83-5C57E0A0010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Line 21">
                <a:extLst>
                  <a:ext uri="{FF2B5EF4-FFF2-40B4-BE49-F238E27FC236}">
                    <a16:creationId xmlns:a16="http://schemas.microsoft.com/office/drawing/2014/main" id="{1C2FEBCF-7DC0-41D8-8DF5-5ADFF943D679}"/>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213">
                <a:extLst>
                  <a:ext uri="{FF2B5EF4-FFF2-40B4-BE49-F238E27FC236}">
                    <a16:creationId xmlns:a16="http://schemas.microsoft.com/office/drawing/2014/main" id="{C092248E-1B7F-4DC4-8AE6-0798078353B8}"/>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15" name="Group 14">
            <a:extLst>
              <a:ext uri="{FF2B5EF4-FFF2-40B4-BE49-F238E27FC236}">
                <a16:creationId xmlns:a16="http://schemas.microsoft.com/office/drawing/2014/main" id="{B0978700-015B-45EA-9D85-78FC45C5AE28}"/>
              </a:ext>
            </a:extLst>
          </p:cNvPr>
          <p:cNvGrpSpPr/>
          <p:nvPr/>
        </p:nvGrpSpPr>
        <p:grpSpPr>
          <a:xfrm>
            <a:off x="1452406" y="1183351"/>
            <a:ext cx="6898790" cy="1659764"/>
            <a:chOff x="1821015" y="1242332"/>
            <a:chExt cx="6580706" cy="1659764"/>
          </a:xfrm>
        </p:grpSpPr>
        <p:grpSp>
          <p:nvGrpSpPr>
            <p:cNvPr id="14" name="Group 13">
              <a:extLst>
                <a:ext uri="{FF2B5EF4-FFF2-40B4-BE49-F238E27FC236}">
                  <a16:creationId xmlns:a16="http://schemas.microsoft.com/office/drawing/2014/main" id="{79E7D811-F616-4267-B37F-6C85E5E786F2}"/>
                </a:ext>
              </a:extLst>
            </p:cNvPr>
            <p:cNvGrpSpPr/>
            <p:nvPr/>
          </p:nvGrpSpPr>
          <p:grpSpPr>
            <a:xfrm>
              <a:off x="1991482" y="1543123"/>
              <a:ext cx="6400655" cy="1358973"/>
              <a:chOff x="1991482" y="1543123"/>
              <a:chExt cx="6400655" cy="1358973"/>
            </a:xfrm>
          </p:grpSpPr>
          <p:sp>
            <p:nvSpPr>
              <p:cNvPr id="78" name="TextBox 77">
                <a:extLst>
                  <a:ext uri="{FF2B5EF4-FFF2-40B4-BE49-F238E27FC236}">
                    <a16:creationId xmlns:a16="http://schemas.microsoft.com/office/drawing/2014/main" id="{B8333E95-E0B1-44AE-AFE4-E0E2A1250EA5}"/>
                  </a:ext>
                </a:extLst>
              </p:cNvPr>
              <p:cNvSpPr txBox="1"/>
              <p:nvPr/>
            </p:nvSpPr>
            <p:spPr>
              <a:xfrm>
                <a:off x="1991482" y="1596967"/>
                <a:ext cx="6400655" cy="1165255"/>
              </a:xfrm>
              <a:prstGeom prst="rect">
                <a:avLst/>
              </a:prstGeom>
              <a:noFill/>
            </p:spPr>
            <p:txBody>
              <a:bodyPr wrap="square" rtlCol="0">
                <a:spAutoFit/>
              </a:bodyPr>
              <a:lstStyle/>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Enabling savers to invest their financial assets in the financial system with confidence;</a:t>
                </a:r>
              </a:p>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Providing investors the predictability and finance they needed to invest in job-creating projects; and</a:t>
                </a:r>
              </a:p>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Allowing consumers to utilize the financial system and smooth their consumption.</a:t>
                </a:r>
              </a:p>
            </p:txBody>
          </p:sp>
          <p:cxnSp>
            <p:nvCxnSpPr>
              <p:cNvPr id="13" name="Straight Connector 12">
                <a:extLst>
                  <a:ext uri="{FF2B5EF4-FFF2-40B4-BE49-F238E27FC236}">
                    <a16:creationId xmlns:a16="http://schemas.microsoft.com/office/drawing/2014/main" id="{BB306A5C-A1F7-42F6-9155-9A59C8254DD5}"/>
                  </a:ext>
                </a:extLst>
              </p:cNvPr>
              <p:cNvCxnSpPr>
                <a:cxnSpLocks/>
              </p:cNvCxnSpPr>
              <p:nvPr/>
            </p:nvCxnSpPr>
            <p:spPr>
              <a:xfrm>
                <a:off x="2116394" y="1543123"/>
                <a:ext cx="0" cy="1358973"/>
              </a:xfrm>
              <a:prstGeom prst="line">
                <a:avLst/>
              </a:prstGeom>
              <a:ln w="3175">
                <a:solidFill>
                  <a:srgbClr val="034B64"/>
                </a:solidFill>
              </a:ln>
            </p:spPr>
            <p:style>
              <a:lnRef idx="1">
                <a:schemeClr val="accent1"/>
              </a:lnRef>
              <a:fillRef idx="0">
                <a:schemeClr val="accent1"/>
              </a:fillRef>
              <a:effectRef idx="0">
                <a:schemeClr val="accent1"/>
              </a:effectRef>
              <a:fontRef idx="minor">
                <a:schemeClr val="tx1"/>
              </a:fontRef>
            </p:style>
          </p:cxnSp>
        </p:grpSp>
        <p:sp>
          <p:nvSpPr>
            <p:cNvPr id="77" name="Oval 76">
              <a:extLst>
                <a:ext uri="{FF2B5EF4-FFF2-40B4-BE49-F238E27FC236}">
                  <a16:creationId xmlns:a16="http://schemas.microsoft.com/office/drawing/2014/main" id="{3168025D-F370-429C-B81D-130EE9D7DAF1}"/>
                </a:ext>
              </a:extLst>
            </p:cNvPr>
            <p:cNvSpPr/>
            <p:nvPr/>
          </p:nvSpPr>
          <p:spPr>
            <a:xfrm>
              <a:off x="8121015" y="1402769"/>
              <a:ext cx="280706" cy="280707"/>
            </a:xfrm>
            <a:prstGeom prst="ellipse">
              <a:avLst/>
            </a:prstGeom>
            <a:solidFill>
              <a:schemeClr val="accent4"/>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sp>
          <p:nvSpPr>
            <p:cNvPr id="79" name="TextBox 78">
              <a:extLst>
                <a:ext uri="{FF2B5EF4-FFF2-40B4-BE49-F238E27FC236}">
                  <a16:creationId xmlns:a16="http://schemas.microsoft.com/office/drawing/2014/main" id="{E608171D-4002-464B-AF6F-BB75CD560296}"/>
                </a:ext>
              </a:extLst>
            </p:cNvPr>
            <p:cNvSpPr txBox="1"/>
            <p:nvPr/>
          </p:nvSpPr>
          <p:spPr>
            <a:xfrm>
              <a:off x="1991482" y="1242332"/>
              <a:ext cx="5988764" cy="292388"/>
            </a:xfrm>
            <a:prstGeom prst="rect">
              <a:avLst/>
            </a:prstGeom>
            <a:noFill/>
          </p:spPr>
          <p:txBody>
            <a:bodyPr wrap="square" rtlCol="0">
              <a:spAutoFit/>
            </a:bodyPr>
            <a:lstStyle/>
            <a:p>
              <a:r>
                <a:rPr lang="en-GB" altLang="ko-KR" sz="1300" b="1" i="1" dirty="0">
                  <a:solidFill>
                    <a:schemeClr val="accent4"/>
                  </a:solidFill>
                  <a:latin typeface="Century Gothic" panose="020B0502020202020204" pitchFamily="34" charset="0"/>
                  <a:cs typeface="Arial" pitchFamily="34" charset="0"/>
                </a:rPr>
                <a:t>A stable macro-financial system supports growth and job creation by:</a:t>
              </a:r>
            </a:p>
          </p:txBody>
        </p:sp>
        <p:cxnSp>
          <p:nvCxnSpPr>
            <p:cNvPr id="81" name="Straight Connector 80">
              <a:extLst>
                <a:ext uri="{FF2B5EF4-FFF2-40B4-BE49-F238E27FC236}">
                  <a16:creationId xmlns:a16="http://schemas.microsoft.com/office/drawing/2014/main" id="{C705A1C5-D2E9-4668-BE62-E02B73D1A204}"/>
                </a:ext>
              </a:extLst>
            </p:cNvPr>
            <p:cNvCxnSpPr>
              <a:cxnSpLocks/>
            </p:cNvCxnSpPr>
            <p:nvPr/>
          </p:nvCxnSpPr>
          <p:spPr>
            <a:xfrm flipV="1">
              <a:off x="1821015" y="1543123"/>
              <a:ext cx="6300000" cy="8"/>
            </a:xfrm>
            <a:prstGeom prst="line">
              <a:avLst/>
            </a:prstGeom>
            <a:ln w="19050">
              <a:solidFill>
                <a:srgbClr val="034B64"/>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8B1A2A3D-C32E-4785-844C-DD9DBD8D61E1}"/>
                </a:ext>
              </a:extLst>
            </p:cNvPr>
            <p:cNvSpPr/>
            <p:nvPr/>
          </p:nvSpPr>
          <p:spPr>
            <a:xfrm>
              <a:off x="8182143" y="1463896"/>
              <a:ext cx="158450" cy="158451"/>
            </a:xfrm>
            <a:prstGeom prst="ellipse">
              <a:avLst/>
            </a:prstGeom>
            <a:solidFill>
              <a:schemeClr val="bg1"/>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grpSp>
      <p:grpSp>
        <p:nvGrpSpPr>
          <p:cNvPr id="10" name="Group 9">
            <a:extLst>
              <a:ext uri="{FF2B5EF4-FFF2-40B4-BE49-F238E27FC236}">
                <a16:creationId xmlns:a16="http://schemas.microsoft.com/office/drawing/2014/main" id="{BF8319F2-8951-4629-831E-7363394DD839}"/>
              </a:ext>
            </a:extLst>
          </p:cNvPr>
          <p:cNvGrpSpPr/>
          <p:nvPr/>
        </p:nvGrpSpPr>
        <p:grpSpPr>
          <a:xfrm>
            <a:off x="1097470" y="3192723"/>
            <a:ext cx="7060899" cy="1783702"/>
            <a:chOff x="1343358" y="3202451"/>
            <a:chExt cx="7060899" cy="1783702"/>
          </a:xfrm>
        </p:grpSpPr>
        <p:grpSp>
          <p:nvGrpSpPr>
            <p:cNvPr id="21" name="Group 20">
              <a:extLst>
                <a:ext uri="{FF2B5EF4-FFF2-40B4-BE49-F238E27FC236}">
                  <a16:creationId xmlns:a16="http://schemas.microsoft.com/office/drawing/2014/main" id="{A71EA624-D3AC-438E-BC89-CC0125B84C92}"/>
                </a:ext>
              </a:extLst>
            </p:cNvPr>
            <p:cNvGrpSpPr/>
            <p:nvPr/>
          </p:nvGrpSpPr>
          <p:grpSpPr>
            <a:xfrm>
              <a:off x="1343358" y="3202451"/>
              <a:ext cx="7060899" cy="1783702"/>
              <a:chOff x="1343359" y="3146803"/>
              <a:chExt cx="6623926" cy="1783702"/>
            </a:xfrm>
          </p:grpSpPr>
          <p:grpSp>
            <p:nvGrpSpPr>
              <p:cNvPr id="119" name="Group 118">
                <a:extLst>
                  <a:ext uri="{FF2B5EF4-FFF2-40B4-BE49-F238E27FC236}">
                    <a16:creationId xmlns:a16="http://schemas.microsoft.com/office/drawing/2014/main" id="{5939C97F-FDBD-444A-BACB-6A0C6DDAA6BA}"/>
                  </a:ext>
                </a:extLst>
              </p:cNvPr>
              <p:cNvGrpSpPr/>
              <p:nvPr/>
            </p:nvGrpSpPr>
            <p:grpSpPr>
              <a:xfrm>
                <a:off x="1905608" y="3435834"/>
                <a:ext cx="6061677" cy="1494671"/>
                <a:chOff x="2854273" y="1543114"/>
                <a:chExt cx="6061677" cy="1494671"/>
              </a:xfrm>
            </p:grpSpPr>
            <p:sp>
              <p:nvSpPr>
                <p:cNvPr id="125" name="TextBox 124">
                  <a:extLst>
                    <a:ext uri="{FF2B5EF4-FFF2-40B4-BE49-F238E27FC236}">
                      <a16:creationId xmlns:a16="http://schemas.microsoft.com/office/drawing/2014/main" id="{BCE10C6F-2903-4BD6-AC32-13D5D4977FE5}"/>
                    </a:ext>
                  </a:extLst>
                </p:cNvPr>
                <p:cNvSpPr txBox="1"/>
                <p:nvPr/>
              </p:nvSpPr>
              <p:spPr>
                <a:xfrm>
                  <a:off x="2854273" y="1595531"/>
                  <a:ext cx="6061677" cy="1442254"/>
                </a:xfrm>
                <a:prstGeom prst="rect">
                  <a:avLst/>
                </a:prstGeom>
                <a:noFill/>
              </p:spPr>
              <p:txBody>
                <a:bodyPr wrap="square" rtlCol="0">
                  <a:spAutoFit/>
                </a:bodyPr>
                <a:lstStyle/>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Strengthening public sector finances</a:t>
                  </a:r>
                </a:p>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Correcting FX imbalances</a:t>
                  </a:r>
                </a:p>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Controlling inflation</a:t>
                  </a:r>
                </a:p>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Safeguarding financial stability</a:t>
                  </a:r>
                </a:p>
                <a:p>
                  <a:pPr marL="171450" indent="-171450">
                    <a:lnSpc>
                      <a:spcPct val="150000"/>
                    </a:lnSpc>
                    <a:buClr>
                      <a:srgbClr val="034B64"/>
                    </a:buClr>
                    <a:buFont typeface="Wingdings" panose="05000000000000000000" pitchFamily="2" charset="2"/>
                    <a:buChar char="§"/>
                  </a:pPr>
                  <a:r>
                    <a:rPr lang="en-GB" altLang="ko-KR" sz="1200" dirty="0">
                      <a:solidFill>
                        <a:srgbClr val="034B64"/>
                      </a:solidFill>
                      <a:latin typeface="Century Gothic" panose="020B0502020202020204" pitchFamily="34" charset="0"/>
                      <a:cs typeface="Arial" pitchFamily="34" charset="0"/>
                    </a:rPr>
                    <a:t>Improving access to finance and developing capital markets</a:t>
                  </a:r>
                </a:p>
              </p:txBody>
            </p:sp>
            <p:cxnSp>
              <p:nvCxnSpPr>
                <p:cNvPr id="124" name="Straight Connector 123">
                  <a:extLst>
                    <a:ext uri="{FF2B5EF4-FFF2-40B4-BE49-F238E27FC236}">
                      <a16:creationId xmlns:a16="http://schemas.microsoft.com/office/drawing/2014/main" id="{7218AEA4-6657-4920-8428-5AE748B19B49}"/>
                    </a:ext>
                  </a:extLst>
                </p:cNvPr>
                <p:cNvCxnSpPr>
                  <a:cxnSpLocks/>
                </p:cNvCxnSpPr>
                <p:nvPr/>
              </p:nvCxnSpPr>
              <p:spPr>
                <a:xfrm>
                  <a:off x="2972699" y="1543114"/>
                  <a:ext cx="0" cy="1364385"/>
                </a:xfrm>
                <a:prstGeom prst="line">
                  <a:avLst/>
                </a:prstGeom>
                <a:ln w="3175">
                  <a:solidFill>
                    <a:srgbClr val="034B64"/>
                  </a:solidFill>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C3A93E71-72E4-4510-AA5A-DF9E9E5B3346}"/>
                  </a:ext>
                </a:extLst>
              </p:cNvPr>
              <p:cNvSpPr txBox="1"/>
              <p:nvPr/>
            </p:nvSpPr>
            <p:spPr>
              <a:xfrm>
                <a:off x="1343359" y="3146803"/>
                <a:ext cx="3797608" cy="292388"/>
              </a:xfrm>
              <a:prstGeom prst="rect">
                <a:avLst/>
              </a:prstGeom>
              <a:noFill/>
            </p:spPr>
            <p:txBody>
              <a:bodyPr wrap="square" rtlCol="0">
                <a:spAutoFit/>
              </a:bodyPr>
              <a:lstStyle/>
              <a:p>
                <a:pPr algn="r"/>
                <a:r>
                  <a:rPr lang="en-GB" altLang="ko-KR" sz="1300" b="1" i="1" dirty="0">
                    <a:solidFill>
                      <a:schemeClr val="accent4"/>
                    </a:solidFill>
                    <a:latin typeface="Century Gothic" panose="020B0502020202020204" pitchFamily="34" charset="0"/>
                    <a:cs typeface="Arial" pitchFamily="34" charset="0"/>
                  </a:rPr>
                  <a:t>… and macro-financial stability requires:</a:t>
                </a:r>
              </a:p>
            </p:txBody>
          </p:sp>
          <p:cxnSp>
            <p:nvCxnSpPr>
              <p:cNvPr id="122" name="Straight Connector 121">
                <a:extLst>
                  <a:ext uri="{FF2B5EF4-FFF2-40B4-BE49-F238E27FC236}">
                    <a16:creationId xmlns:a16="http://schemas.microsoft.com/office/drawing/2014/main" id="{5FBDFC9C-D37A-42FB-98FC-ABC80227821A}"/>
                  </a:ext>
                </a:extLst>
              </p:cNvPr>
              <p:cNvCxnSpPr>
                <a:cxnSpLocks/>
              </p:cNvCxnSpPr>
              <p:nvPr/>
            </p:nvCxnSpPr>
            <p:spPr>
              <a:xfrm flipH="1">
                <a:off x="1624065" y="3435842"/>
                <a:ext cx="6136528" cy="0"/>
              </a:xfrm>
              <a:prstGeom prst="line">
                <a:avLst/>
              </a:prstGeom>
              <a:ln w="19050">
                <a:solidFill>
                  <a:srgbClr val="034B6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34225CEB-00EB-4D14-8F5A-216267AC1E03}"/>
                </a:ext>
              </a:extLst>
            </p:cNvPr>
            <p:cNvSpPr/>
            <p:nvPr/>
          </p:nvSpPr>
          <p:spPr>
            <a:xfrm>
              <a:off x="1478716" y="3348645"/>
              <a:ext cx="280706" cy="280707"/>
            </a:xfrm>
            <a:prstGeom prst="ellipse">
              <a:avLst/>
            </a:prstGeom>
            <a:solidFill>
              <a:schemeClr val="accent4"/>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sp>
          <p:nvSpPr>
            <p:cNvPr id="37" name="Oval 36">
              <a:extLst>
                <a:ext uri="{FF2B5EF4-FFF2-40B4-BE49-F238E27FC236}">
                  <a16:creationId xmlns:a16="http://schemas.microsoft.com/office/drawing/2014/main" id="{00315DD0-2D19-4424-9C80-A77A93DBC8BF}"/>
                </a:ext>
              </a:extLst>
            </p:cNvPr>
            <p:cNvSpPr/>
            <p:nvPr/>
          </p:nvSpPr>
          <p:spPr>
            <a:xfrm>
              <a:off x="1539844" y="3409772"/>
              <a:ext cx="158450" cy="158451"/>
            </a:xfrm>
            <a:prstGeom prst="ellipse">
              <a:avLst/>
            </a:prstGeom>
            <a:solidFill>
              <a:schemeClr val="bg1"/>
            </a:solidFill>
            <a:ln w="28575">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b="1"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345328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5071574" y="553315"/>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3478115" y="4094244"/>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3710451" y="4250212"/>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5284011" y="1039177"/>
            <a:ext cx="16995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066041" y="230211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5284011" y="2302541"/>
            <a:ext cx="3113353"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Gaps and headwinds against the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027741" y="3591103"/>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065743" y="3629104"/>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1035110" y="2333318"/>
            <a:ext cx="1587264" cy="461665"/>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5284011" y="1710366"/>
            <a:ext cx="298992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5284010" y="2994852"/>
            <a:ext cx="3318537"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An economic reform agenda for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5262085" y="3738118"/>
            <a:ext cx="2840842"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5284010" y="4350824"/>
            <a:ext cx="350128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3700289" y="323454"/>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3738291" y="361456"/>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5284011" y="476065"/>
            <a:ext cx="1005403" cy="307777"/>
          </a:xfrm>
          <a:prstGeom prst="rect">
            <a:avLst/>
          </a:prstGeom>
        </p:spPr>
        <p:txBody>
          <a:bodyPr wrap="none">
            <a:spAutoFit/>
          </a:bodyPr>
          <a:lstStyle/>
          <a:p>
            <a:pPr defTabSz="685800">
              <a:buClrTx/>
              <a:defRPr/>
            </a:pPr>
            <a:r>
              <a:rPr lang="en-US" b="1" kern="1200" dirty="0">
                <a:solidFill>
                  <a:srgbClr val="306E78"/>
                </a:solidFill>
                <a:latin typeface="Century Gothic" panose="020B0502020202020204" pitchFamily="34" charset="0"/>
                <a:ea typeface="+mn-ea"/>
                <a:cs typeface="+mn-cs"/>
              </a:rPr>
              <a:t>Rationale</a:t>
            </a:r>
          </a:p>
        </p:txBody>
      </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52117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7EEBAAB-429E-4B59-9EAE-2EFAAC2F757D}"/>
              </a:ext>
            </a:extLst>
          </p:cNvPr>
          <p:cNvCxnSpPr>
            <a:cxnSpLocks/>
          </p:cNvCxnSpPr>
          <p:nvPr/>
        </p:nvCxnSpPr>
        <p:spPr>
          <a:xfrm>
            <a:off x="1519592" y="1756646"/>
            <a:ext cx="10052" cy="202002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i="1" dirty="0">
                <a:solidFill>
                  <a:schemeClr val="bg1"/>
                </a:solidFill>
                <a:latin typeface="Century Gothic" panose="020B0502020202020204" pitchFamily="34" charset="0"/>
                <a:cs typeface="Segoe UI" panose="020B0502040204020203" pitchFamily="34" charset="0"/>
                <a:sym typeface="Barlow"/>
              </a:rPr>
              <a:t>… macroeconomic reforms (cont’d)</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21</a:t>
            </a:r>
          </a:p>
        </p:txBody>
      </p:sp>
      <p:grpSp>
        <p:nvGrpSpPr>
          <p:cNvPr id="31" name="Group 30">
            <a:extLst>
              <a:ext uri="{FF2B5EF4-FFF2-40B4-BE49-F238E27FC236}">
                <a16:creationId xmlns:a16="http://schemas.microsoft.com/office/drawing/2014/main" id="{26B1B7D4-48A1-4B5F-8AB6-61CC69D27A0C}"/>
              </a:ext>
            </a:extLst>
          </p:cNvPr>
          <p:cNvGrpSpPr/>
          <p:nvPr/>
        </p:nvGrpSpPr>
        <p:grpSpPr>
          <a:xfrm>
            <a:off x="1043373" y="958786"/>
            <a:ext cx="874768" cy="878381"/>
            <a:chOff x="3763122" y="1852064"/>
            <a:chExt cx="4019536" cy="4036137"/>
          </a:xfrm>
        </p:grpSpPr>
        <p:sp>
          <p:nvSpPr>
            <p:cNvPr id="32" name="Freeform 52">
              <a:extLst>
                <a:ext uri="{FF2B5EF4-FFF2-40B4-BE49-F238E27FC236}">
                  <a16:creationId xmlns:a16="http://schemas.microsoft.com/office/drawing/2014/main" id="{913E044C-CC3F-44EF-8B31-477F84B89A07}"/>
                </a:ext>
              </a:extLst>
            </p:cNvPr>
            <p:cNvSpPr>
              <a:spLocks/>
            </p:cNvSpPr>
            <p:nvPr/>
          </p:nvSpPr>
          <p:spPr bwMode="auto">
            <a:xfrm>
              <a:off x="4592007" y="3370652"/>
              <a:ext cx="1199060"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a16="http://schemas.microsoft.com/office/drawing/2014/main" id="{CF184EB6-DF6A-45DB-A623-795AC2A11CA9}"/>
                </a:ext>
              </a:extLst>
            </p:cNvPr>
            <p:cNvGrpSpPr/>
            <p:nvPr/>
          </p:nvGrpSpPr>
          <p:grpSpPr>
            <a:xfrm>
              <a:off x="4310327" y="2607555"/>
              <a:ext cx="2816160" cy="2889781"/>
              <a:chOff x="2983887" y="2297131"/>
              <a:chExt cx="2930416" cy="3007025"/>
            </a:xfrm>
            <a:solidFill>
              <a:srgbClr val="FFFFFF">
                <a:lumMod val="75000"/>
              </a:srgbClr>
            </a:solidFill>
          </p:grpSpPr>
          <p:sp>
            <p:nvSpPr>
              <p:cNvPr id="76" name="Freeform 45">
                <a:extLst>
                  <a:ext uri="{FF2B5EF4-FFF2-40B4-BE49-F238E27FC236}">
                    <a16:creationId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a16="http://schemas.microsoft.com/office/drawing/2014/main" id="{A3B85345-8BD5-40E7-927A-B2FEAE21E1C9}"/>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a16="http://schemas.microsoft.com/office/drawing/2014/main" id="{8D01651B-D66B-4D52-984C-683ED0A36E7A}"/>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a16="http://schemas.microsoft.com/office/drawing/2014/main" id="{38C4FF42-3B3B-4D06-99F0-507C6B088087}"/>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a16="http://schemas.microsoft.com/office/drawing/2014/main" id="{1021D3D5-67E9-4159-B4FA-72422E718981}"/>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a16="http://schemas.microsoft.com/office/drawing/2014/main" id="{93F9EECA-31EA-412B-B4D1-BF31CDD96911}"/>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a16="http://schemas.microsoft.com/office/drawing/2014/main" id="{63835303-7D76-4556-B4D9-CF485708C229}"/>
                </a:ext>
              </a:extLst>
            </p:cNvPr>
            <p:cNvSpPr>
              <a:spLocks/>
            </p:cNvSpPr>
            <p:nvPr/>
          </p:nvSpPr>
          <p:spPr bwMode="auto">
            <a:xfrm>
              <a:off x="5109913" y="2362366"/>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a16="http://schemas.microsoft.com/office/drawing/2014/main" id="{13B69AF8-4966-4506-95D7-6D5074B4D589}"/>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a16="http://schemas.microsoft.com/office/drawing/2014/main" id="{595281CD-DF56-47CA-9276-4D782107D220}"/>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a16="http://schemas.microsoft.com/office/drawing/2014/main" id="{931D05E1-6848-4732-AAA9-4CB7E560AA96}"/>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a16="http://schemas.microsoft.com/office/drawing/2014/main" id="{832ED5B3-202B-4A9C-972A-040CF94D9C69}"/>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a16="http://schemas.microsoft.com/office/drawing/2014/main" id="{0DB23884-4416-489C-B093-E40E74CA1A20}"/>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a16="http://schemas.microsoft.com/office/drawing/2014/main" id="{9AF337BB-4B34-460A-AC6D-C663E1E707AE}"/>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a16="http://schemas.microsoft.com/office/drawing/2014/main" id="{CE2167BF-3E98-4E00-ABC6-74DAED24072B}"/>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a16="http://schemas.microsoft.com/office/drawing/2014/main" id="{67AD81A4-486B-41F1-BBBA-81C181EDB397}"/>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a16="http://schemas.microsoft.com/office/drawing/2014/main" id="{EFDA5B5B-D3D6-4B12-98BD-309B89498D0D}"/>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2" name="Group 51">
              <a:extLst>
                <a:ext uri="{FF2B5EF4-FFF2-40B4-BE49-F238E27FC236}">
                  <a16:creationId xmlns:a16="http://schemas.microsoft.com/office/drawing/2014/main" id="{B61A4E0C-FE8E-46D6-9071-C955C3F03035}"/>
                </a:ext>
              </a:extLst>
            </p:cNvPr>
            <p:cNvGrpSpPr>
              <a:grpSpLocks noChangeAspect="1"/>
            </p:cNvGrpSpPr>
            <p:nvPr/>
          </p:nvGrpSpPr>
          <p:grpSpPr>
            <a:xfrm>
              <a:off x="5727082" y="1852064"/>
              <a:ext cx="219636" cy="219636"/>
              <a:chOff x="6523038" y="1803400"/>
              <a:chExt cx="293688" cy="293688"/>
            </a:xfrm>
            <a:solidFill>
              <a:srgbClr val="FFFFFF"/>
            </a:solidFill>
          </p:grpSpPr>
          <p:sp>
            <p:nvSpPr>
              <p:cNvPr id="72" name="Freeform 94">
                <a:extLst>
                  <a:ext uri="{FF2B5EF4-FFF2-40B4-BE49-F238E27FC236}">
                    <a16:creationId xmlns:a16="http://schemas.microsoft.com/office/drawing/2014/main" id="{D8DDF2D7-0914-4FE3-8EDF-931C8CC7A119}"/>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4" name="Freeform 96">
                <a:extLst>
                  <a:ext uri="{FF2B5EF4-FFF2-40B4-BE49-F238E27FC236}">
                    <a16:creationId xmlns:a16="http://schemas.microsoft.com/office/drawing/2014/main" id="{3B90DC79-277A-4594-A0A4-E297461F1864}"/>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5" name="Freeform 97">
                <a:extLst>
                  <a:ext uri="{FF2B5EF4-FFF2-40B4-BE49-F238E27FC236}">
                    <a16:creationId xmlns:a16="http://schemas.microsoft.com/office/drawing/2014/main" id="{36E2E361-D058-4DF0-A6AF-376CA74DAAFB}"/>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3" name="Group 52">
              <a:extLst>
                <a:ext uri="{FF2B5EF4-FFF2-40B4-BE49-F238E27FC236}">
                  <a16:creationId xmlns:a16="http://schemas.microsoft.com/office/drawing/2014/main" id="{2F6677C1-6E92-4FA1-B80B-3FB4C621435E}"/>
                </a:ext>
              </a:extLst>
            </p:cNvPr>
            <p:cNvGrpSpPr>
              <a:grpSpLocks noChangeAspect="1"/>
            </p:cNvGrpSpPr>
            <p:nvPr/>
          </p:nvGrpSpPr>
          <p:grpSpPr>
            <a:xfrm>
              <a:off x="7504849" y="3350480"/>
              <a:ext cx="277809" cy="277809"/>
              <a:chOff x="3903073" y="3496769"/>
              <a:chExt cx="360000" cy="360000"/>
            </a:xfrm>
          </p:grpSpPr>
          <p:sp>
            <p:nvSpPr>
              <p:cNvPr id="70" name="Freeform 79">
                <a:extLst>
                  <a:ext uri="{FF2B5EF4-FFF2-40B4-BE49-F238E27FC236}">
                    <a16:creationId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a16="http://schemas.microsoft.com/office/drawing/2014/main" id="{ACCF745D-DD77-4CDB-A9EA-B3A0CA001AF0}"/>
                </a:ext>
              </a:extLst>
            </p:cNvPr>
            <p:cNvGrpSpPr>
              <a:grpSpLocks noChangeAspect="1"/>
            </p:cNvGrpSpPr>
            <p:nvPr/>
          </p:nvGrpSpPr>
          <p:grpSpPr>
            <a:xfrm>
              <a:off x="6761396" y="5610392"/>
              <a:ext cx="223197" cy="277809"/>
              <a:chOff x="5653088" y="1797050"/>
              <a:chExt cx="298450" cy="371475"/>
            </a:xfrm>
            <a:solidFill>
              <a:srgbClr val="FFFFFF"/>
            </a:solidFill>
          </p:grpSpPr>
          <p:sp>
            <p:nvSpPr>
              <p:cNvPr id="58" name="Freeform 84">
                <a:extLst>
                  <a:ext uri="{FF2B5EF4-FFF2-40B4-BE49-F238E27FC236}">
                    <a16:creationId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a16="http://schemas.microsoft.com/office/drawing/2014/main" id="{F71F15A3-36D7-4805-9123-C35141A3F9A9}"/>
                </a:ext>
              </a:extLst>
            </p:cNvPr>
            <p:cNvGrpSpPr>
              <a:grpSpLocks noChangeAspect="1"/>
            </p:cNvGrpSpPr>
            <p:nvPr/>
          </p:nvGrpSpPr>
          <p:grpSpPr>
            <a:xfrm>
              <a:off x="4414827" y="5477869"/>
              <a:ext cx="266393" cy="266392"/>
              <a:chOff x="2182813" y="2376488"/>
              <a:chExt cx="371476" cy="371475"/>
            </a:xfrm>
            <a:solidFill>
              <a:srgbClr val="FFFFFF"/>
            </a:solidFill>
          </p:grpSpPr>
          <p:sp>
            <p:nvSpPr>
              <p:cNvPr id="56" name="Freeform 101">
                <a:extLst>
                  <a:ext uri="{FF2B5EF4-FFF2-40B4-BE49-F238E27FC236}">
                    <a16:creationId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5" name="Rectangle 4">
            <a:extLst>
              <a:ext uri="{FF2B5EF4-FFF2-40B4-BE49-F238E27FC236}">
                <a16:creationId xmlns:a16="http://schemas.microsoft.com/office/drawing/2014/main" id="{FB313EE5-5DCB-461B-8BD8-F86100A5BF23}"/>
              </a:ext>
            </a:extLst>
          </p:cNvPr>
          <p:cNvSpPr/>
          <p:nvPr/>
        </p:nvSpPr>
        <p:spPr>
          <a:xfrm>
            <a:off x="1393109" y="1728068"/>
            <a:ext cx="7337523" cy="2092881"/>
          </a:xfrm>
          <a:prstGeom prst="rect">
            <a:avLst/>
          </a:prstGeom>
        </p:spPr>
        <p:txBody>
          <a:bodyPr wrap="square">
            <a:spAutoFit/>
          </a:bodyPr>
          <a:lstStyle/>
          <a:p>
            <a:pPr marL="449263" indent="-449263">
              <a:lnSpc>
                <a:spcPct val="150000"/>
              </a:lnSpc>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Maintaining a prudent fiscal policy stance</a:t>
            </a:r>
          </a:p>
          <a:p>
            <a:pPr marL="449263" indent="-449263">
              <a:lnSpc>
                <a:spcPct val="150000"/>
              </a:lnSpc>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Improving domestic revenue mobilization</a:t>
            </a:r>
          </a:p>
          <a:p>
            <a:pPr marL="449263" indent="-449263">
              <a:lnSpc>
                <a:spcPct val="150000"/>
              </a:lnSpc>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Finalizing ongoing public projects</a:t>
            </a:r>
          </a:p>
          <a:p>
            <a:pPr marL="449263" indent="-449263">
              <a:lnSpc>
                <a:spcPct val="150000"/>
              </a:lnSpc>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Enhancing efficiency of public investment</a:t>
            </a:r>
          </a:p>
          <a:p>
            <a:pPr marL="449263" indent="-449263">
              <a:lnSpc>
                <a:spcPct val="150000"/>
              </a:lnSpc>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Enhancing operational efficiency, transparency, and governance of SOEs</a:t>
            </a:r>
          </a:p>
          <a:p>
            <a:pPr marL="449263" indent="-449263">
              <a:lnSpc>
                <a:spcPct val="150000"/>
              </a:lnSpc>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Implementing the privatization plan </a:t>
            </a:r>
          </a:p>
          <a:p>
            <a:endParaRPr lang="en-US" sz="1300" dirty="0">
              <a:solidFill>
                <a:srgbClr val="034B64"/>
              </a:solidFill>
              <a:latin typeface="Century Gothic" panose="020B050202020202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62C06062-01F2-48A4-8075-0D3D0D912C62}"/>
              </a:ext>
            </a:extLst>
          </p:cNvPr>
          <p:cNvSpPr/>
          <p:nvPr/>
        </p:nvSpPr>
        <p:spPr>
          <a:xfrm>
            <a:off x="1806345" y="1274561"/>
            <a:ext cx="6796928" cy="373436"/>
          </a:xfrm>
          <a:prstGeom prst="rect">
            <a:avLst/>
          </a:prstGeom>
        </p:spPr>
        <p:txBody>
          <a:bodyPr wrap="square">
            <a:spAutoFit/>
          </a:bodyPr>
          <a:lstStyle/>
          <a:p>
            <a:pPr>
              <a:lnSpc>
                <a:spcPct val="150000"/>
              </a:lnSpc>
            </a:pPr>
            <a:r>
              <a:rPr lang="en-US" b="1" i="1" dirty="0">
                <a:solidFill>
                  <a:srgbClr val="034B64"/>
                </a:solidFill>
                <a:latin typeface="Century Gothic" panose="020B0502020202020204" pitchFamily="34" charset="0"/>
                <a:cs typeface="Segoe UI" panose="020B0502040204020203" pitchFamily="34" charset="0"/>
              </a:rPr>
              <a:t>Strengthen public sector finances through:</a:t>
            </a:r>
          </a:p>
        </p:txBody>
      </p:sp>
      <p:sp>
        <p:nvSpPr>
          <p:cNvPr id="8" name="Rectangle: Rounded Corners 7">
            <a:extLst>
              <a:ext uri="{FF2B5EF4-FFF2-40B4-BE49-F238E27FC236}">
                <a16:creationId xmlns:a16="http://schemas.microsoft.com/office/drawing/2014/main" id="{B42D3C3A-CF22-41ED-B4E5-A2B34E9352EE}"/>
              </a:ext>
            </a:extLst>
          </p:cNvPr>
          <p:cNvSpPr/>
          <p:nvPr/>
        </p:nvSpPr>
        <p:spPr>
          <a:xfrm>
            <a:off x="1366985" y="3884774"/>
            <a:ext cx="7479518" cy="475059"/>
          </a:xfrm>
          <a:prstGeom prst="roundRect">
            <a:avLst>
              <a:gd name="adj" fmla="val 5221"/>
            </a:avLst>
          </a:prstGeom>
          <a:ln>
            <a:solidFill>
              <a:srgbClr val="034B64"/>
            </a:solidFill>
          </a:ln>
        </p:spPr>
        <p:txBody>
          <a:bodyPr wrap="square" anchor="ctr">
            <a:spAutoFit/>
          </a:bodyPr>
          <a:lstStyle/>
          <a:p>
            <a:r>
              <a:rPr lang="en-US" sz="1200" b="1" i="1" dirty="0">
                <a:solidFill>
                  <a:schemeClr val="accent4"/>
                </a:solidFill>
                <a:latin typeface="Century Gothic" panose="020B0502020202020204" pitchFamily="34" charset="0"/>
                <a:cs typeface="Segoe UI" panose="020B0502040204020203" pitchFamily="34" charset="0"/>
              </a:rPr>
              <a:t>Fiscal policy will focus on supporting high quality growth and ensuring debt sustainability through revenue mobilization and improving efficiency of public spending. </a:t>
            </a:r>
          </a:p>
        </p:txBody>
      </p:sp>
      <p:sp>
        <p:nvSpPr>
          <p:cNvPr id="73" name="TextBox 72">
            <a:extLst>
              <a:ext uri="{FF2B5EF4-FFF2-40B4-BE49-F238E27FC236}">
                <a16:creationId xmlns:a16="http://schemas.microsoft.com/office/drawing/2014/main" id="{DF8ED7DF-2124-43F8-9BD2-C79873FCBD0F}"/>
              </a:ext>
            </a:extLst>
          </p:cNvPr>
          <p:cNvSpPr txBox="1"/>
          <p:nvPr/>
        </p:nvSpPr>
        <p:spPr>
          <a:xfrm>
            <a:off x="1355592" y="1297356"/>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1</a:t>
            </a:r>
          </a:p>
        </p:txBody>
      </p:sp>
      <p:grpSp>
        <p:nvGrpSpPr>
          <p:cNvPr id="77" name="Group 76">
            <a:extLst>
              <a:ext uri="{FF2B5EF4-FFF2-40B4-BE49-F238E27FC236}">
                <a16:creationId xmlns:a16="http://schemas.microsoft.com/office/drawing/2014/main" id="{638EB4E3-8EDE-43E6-8160-CA28620D88CB}"/>
              </a:ext>
            </a:extLst>
          </p:cNvPr>
          <p:cNvGrpSpPr/>
          <p:nvPr/>
        </p:nvGrpSpPr>
        <p:grpSpPr>
          <a:xfrm>
            <a:off x="8563755" y="318903"/>
            <a:ext cx="420428" cy="366088"/>
            <a:chOff x="8563755" y="318903"/>
            <a:chExt cx="420428" cy="366088"/>
          </a:xfrm>
        </p:grpSpPr>
        <p:sp>
          <p:nvSpPr>
            <p:cNvPr id="78" name="Rectangle: Rounded Corners 10">
              <a:extLst>
                <a:ext uri="{FF2B5EF4-FFF2-40B4-BE49-F238E27FC236}">
                  <a16:creationId xmlns:a16="http://schemas.microsoft.com/office/drawing/2014/main" id="{10D730B0-1C8B-4DA2-974B-B7054E27DE6D}"/>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79" name="Rectangle: Rounded Corners 11">
              <a:extLst>
                <a:ext uri="{FF2B5EF4-FFF2-40B4-BE49-F238E27FC236}">
                  <a16:creationId xmlns:a16="http://schemas.microsoft.com/office/drawing/2014/main" id="{58BCF02D-0262-43A0-8CA1-E6BFA7136E1B}"/>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81" name="Group 80">
              <a:extLst>
                <a:ext uri="{FF2B5EF4-FFF2-40B4-BE49-F238E27FC236}">
                  <a16:creationId xmlns:a16="http://schemas.microsoft.com/office/drawing/2014/main" id="{83D684E6-2A4A-4BDC-8BD6-8B3D23BEFBBA}"/>
                </a:ext>
              </a:extLst>
            </p:cNvPr>
            <p:cNvGrpSpPr/>
            <p:nvPr/>
          </p:nvGrpSpPr>
          <p:grpSpPr>
            <a:xfrm>
              <a:off x="8715521" y="415630"/>
              <a:ext cx="166991" cy="155987"/>
              <a:chOff x="4141788" y="3251201"/>
              <a:chExt cx="346075" cy="355600"/>
            </a:xfrm>
          </p:grpSpPr>
          <p:sp>
            <p:nvSpPr>
              <p:cNvPr id="85" name="Rectangle 84">
                <a:extLst>
                  <a:ext uri="{FF2B5EF4-FFF2-40B4-BE49-F238E27FC236}">
                    <a16:creationId xmlns:a16="http://schemas.microsoft.com/office/drawing/2014/main" id="{C509ECC3-4D0D-40FE-9B7B-6553F728E6FB}"/>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6" name="Rectangle 85">
                <a:extLst>
                  <a:ext uri="{FF2B5EF4-FFF2-40B4-BE49-F238E27FC236}">
                    <a16:creationId xmlns:a16="http://schemas.microsoft.com/office/drawing/2014/main" id="{22BBCC17-B55B-40D1-8CBE-1F16E089F77D}"/>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Rectangle 86">
                <a:extLst>
                  <a:ext uri="{FF2B5EF4-FFF2-40B4-BE49-F238E27FC236}">
                    <a16:creationId xmlns:a16="http://schemas.microsoft.com/office/drawing/2014/main" id="{BEEE0502-E81A-4ED3-91AA-9E547DD8E2C1}"/>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Line 21">
                <a:extLst>
                  <a:ext uri="{FF2B5EF4-FFF2-40B4-BE49-F238E27FC236}">
                    <a16:creationId xmlns:a16="http://schemas.microsoft.com/office/drawing/2014/main" id="{13840F26-31DF-4938-AC62-7BBE581A55B0}"/>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Freeform 213">
                <a:extLst>
                  <a:ext uri="{FF2B5EF4-FFF2-40B4-BE49-F238E27FC236}">
                    <a16:creationId xmlns:a16="http://schemas.microsoft.com/office/drawing/2014/main" id="{E4A4CCFE-1A72-430C-B8C0-53D9378F50A1}"/>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635597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7EEBAAB-429E-4B59-9EAE-2EFAAC2F757D}"/>
              </a:ext>
            </a:extLst>
          </p:cNvPr>
          <p:cNvCxnSpPr>
            <a:cxnSpLocks/>
            <a:stCxn id="77" idx="2"/>
          </p:cNvCxnSpPr>
          <p:nvPr/>
        </p:nvCxnSpPr>
        <p:spPr>
          <a:xfrm>
            <a:off x="1498420" y="1605133"/>
            <a:ext cx="0" cy="239821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313EE5-5DCB-461B-8BD8-F86100A5BF23}"/>
              </a:ext>
            </a:extLst>
          </p:cNvPr>
          <p:cNvSpPr/>
          <p:nvPr/>
        </p:nvSpPr>
        <p:spPr>
          <a:xfrm>
            <a:off x="1366985" y="1758413"/>
            <a:ext cx="7175236" cy="2454967"/>
          </a:xfrm>
          <a:prstGeom prst="rect">
            <a:avLst/>
          </a:prstGeom>
        </p:spPr>
        <p:txBody>
          <a:bodyPr wrap="square">
            <a:spAutoFit/>
          </a:bodyPr>
          <a:lstStyle/>
          <a:p>
            <a:pPr marL="285750" indent="-285750">
              <a:lnSpc>
                <a:spcPct val="150000"/>
              </a:lnSpc>
              <a:buClr>
                <a:srgbClr val="034B64"/>
              </a:buClr>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Mobilizing FX through privatization and concessional borrowing</a:t>
            </a:r>
          </a:p>
          <a:p>
            <a:pPr marL="285750" indent="-285750">
              <a:lnSpc>
                <a:spcPct val="150000"/>
              </a:lnSpc>
              <a:buClr>
                <a:srgbClr val="034B64"/>
              </a:buClr>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Implementing a comprehensive </a:t>
            </a:r>
            <a:r>
              <a:rPr lang="en-US" sz="1300">
                <a:solidFill>
                  <a:srgbClr val="034B64"/>
                </a:solidFill>
                <a:latin typeface="Century Gothic" panose="020B0502020202020204" pitchFamily="34" charset="0"/>
                <a:cs typeface="Segoe UI" panose="020B0502040204020203" pitchFamily="34" charset="0"/>
              </a:rPr>
              <a:t>remittance strategy</a:t>
            </a:r>
            <a:endParaRPr lang="en-US" sz="1300" dirty="0">
              <a:solidFill>
                <a:srgbClr val="034B64"/>
              </a:solidFill>
              <a:latin typeface="Century Gothic" panose="020B0502020202020204" pitchFamily="34" charset="0"/>
              <a:cs typeface="Segoe UI" panose="020B0502040204020203" pitchFamily="34" charset="0"/>
            </a:endParaRPr>
          </a:p>
          <a:p>
            <a:pPr marL="285750" indent="-285750">
              <a:lnSpc>
                <a:spcPct val="150000"/>
              </a:lnSpc>
              <a:buClr>
                <a:srgbClr val="034B64"/>
              </a:buClr>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Improving the incentive structure for diaspora savings by facilitating creation of longer-term saving instruments and allowing banks to pay competitive interest rates</a:t>
            </a:r>
          </a:p>
          <a:p>
            <a:pPr marL="285750" indent="-285750">
              <a:lnSpc>
                <a:spcPct val="150000"/>
              </a:lnSpc>
              <a:buClr>
                <a:srgbClr val="034B64"/>
              </a:buClr>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Promoting exports, tourism, and FDI through macroeconomic and structural reforms</a:t>
            </a:r>
          </a:p>
          <a:p>
            <a:pPr marL="285750" indent="-285750">
              <a:lnSpc>
                <a:spcPct val="150000"/>
              </a:lnSpc>
              <a:buClr>
                <a:srgbClr val="034B64"/>
              </a:buClr>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Easing controls on FX sales to private sector importers</a:t>
            </a:r>
          </a:p>
          <a:p>
            <a:pPr marL="285750" indent="-285750">
              <a:lnSpc>
                <a:spcPct val="150000"/>
              </a:lnSpc>
              <a:buClr>
                <a:srgbClr val="034B64"/>
              </a:buClr>
              <a:buFont typeface="Wingdings" panose="05000000000000000000" pitchFamily="2" charset="2"/>
              <a:buChar char="§"/>
            </a:pPr>
            <a:r>
              <a:rPr lang="en-US" sz="1300" dirty="0">
                <a:solidFill>
                  <a:srgbClr val="034B64"/>
                </a:solidFill>
                <a:latin typeface="Century Gothic" panose="020B0502020202020204" pitchFamily="34" charset="0"/>
                <a:cs typeface="Segoe UI" panose="020B0502040204020203" pitchFamily="34" charset="0"/>
              </a:rPr>
              <a:t>Improving the FX management and functioning of the interbank market based on further study</a:t>
            </a:r>
          </a:p>
        </p:txBody>
      </p:sp>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i="1" dirty="0">
                <a:solidFill>
                  <a:schemeClr val="bg1"/>
                </a:solidFill>
                <a:latin typeface="Century Gothic" panose="020B0502020202020204" pitchFamily="34" charset="0"/>
                <a:cs typeface="Segoe UI" panose="020B0502040204020203" pitchFamily="34" charset="0"/>
                <a:sym typeface="Barlow"/>
              </a:rPr>
              <a:t>… macroeconomic reforms (cont’d)</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22</a:t>
            </a:r>
          </a:p>
        </p:txBody>
      </p:sp>
      <p:grpSp>
        <p:nvGrpSpPr>
          <p:cNvPr id="31" name="Group 30">
            <a:extLst>
              <a:ext uri="{FF2B5EF4-FFF2-40B4-BE49-F238E27FC236}">
                <a16:creationId xmlns:a16="http://schemas.microsoft.com/office/drawing/2014/main" id="{26B1B7D4-48A1-4B5F-8AB6-61CC69D27A0C}"/>
              </a:ext>
            </a:extLst>
          </p:cNvPr>
          <p:cNvGrpSpPr/>
          <p:nvPr/>
        </p:nvGrpSpPr>
        <p:grpSpPr>
          <a:xfrm>
            <a:off x="1043373" y="958786"/>
            <a:ext cx="874768" cy="878381"/>
            <a:chOff x="3763122" y="1852064"/>
            <a:chExt cx="4019536" cy="4036137"/>
          </a:xfrm>
        </p:grpSpPr>
        <p:sp>
          <p:nvSpPr>
            <p:cNvPr id="32" name="Freeform 52">
              <a:extLst>
                <a:ext uri="{FF2B5EF4-FFF2-40B4-BE49-F238E27FC236}">
                  <a16:creationId xmlns:a16="http://schemas.microsoft.com/office/drawing/2014/main" id="{913E044C-CC3F-44EF-8B31-477F84B89A07}"/>
                </a:ext>
              </a:extLst>
            </p:cNvPr>
            <p:cNvSpPr>
              <a:spLocks/>
            </p:cNvSpPr>
            <p:nvPr/>
          </p:nvSpPr>
          <p:spPr bwMode="auto">
            <a:xfrm>
              <a:off x="4592007" y="3370652"/>
              <a:ext cx="1199060"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a16="http://schemas.microsoft.com/office/drawing/2014/main" id="{CF184EB6-DF6A-45DB-A623-795AC2A11CA9}"/>
                </a:ext>
              </a:extLst>
            </p:cNvPr>
            <p:cNvGrpSpPr/>
            <p:nvPr/>
          </p:nvGrpSpPr>
          <p:grpSpPr>
            <a:xfrm>
              <a:off x="4310327" y="2607555"/>
              <a:ext cx="2816160" cy="2889781"/>
              <a:chOff x="2983887" y="2297131"/>
              <a:chExt cx="2930416" cy="3007025"/>
            </a:xfrm>
            <a:solidFill>
              <a:srgbClr val="FFFFFF">
                <a:lumMod val="75000"/>
              </a:srgbClr>
            </a:solidFill>
          </p:grpSpPr>
          <p:sp>
            <p:nvSpPr>
              <p:cNvPr id="76" name="Freeform 45">
                <a:extLst>
                  <a:ext uri="{FF2B5EF4-FFF2-40B4-BE49-F238E27FC236}">
                    <a16:creationId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a16="http://schemas.microsoft.com/office/drawing/2014/main" id="{A3B85345-8BD5-40E7-927A-B2FEAE21E1C9}"/>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a16="http://schemas.microsoft.com/office/drawing/2014/main" id="{8D01651B-D66B-4D52-984C-683ED0A36E7A}"/>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a16="http://schemas.microsoft.com/office/drawing/2014/main" id="{38C4FF42-3B3B-4D06-99F0-507C6B088087}"/>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a16="http://schemas.microsoft.com/office/drawing/2014/main" id="{1021D3D5-67E9-4159-B4FA-72422E718981}"/>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a16="http://schemas.microsoft.com/office/drawing/2014/main" id="{93F9EECA-31EA-412B-B4D1-BF31CDD96911}"/>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a16="http://schemas.microsoft.com/office/drawing/2014/main" id="{63835303-7D76-4556-B4D9-CF485708C229}"/>
                </a:ext>
              </a:extLst>
            </p:cNvPr>
            <p:cNvSpPr>
              <a:spLocks/>
            </p:cNvSpPr>
            <p:nvPr/>
          </p:nvSpPr>
          <p:spPr bwMode="auto">
            <a:xfrm>
              <a:off x="5109913" y="2362366"/>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a16="http://schemas.microsoft.com/office/drawing/2014/main" id="{13B69AF8-4966-4506-95D7-6D5074B4D589}"/>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a16="http://schemas.microsoft.com/office/drawing/2014/main" id="{595281CD-DF56-47CA-9276-4D782107D220}"/>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a16="http://schemas.microsoft.com/office/drawing/2014/main" id="{931D05E1-6848-4732-AAA9-4CB7E560AA96}"/>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a16="http://schemas.microsoft.com/office/drawing/2014/main" id="{832ED5B3-202B-4A9C-972A-040CF94D9C69}"/>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a16="http://schemas.microsoft.com/office/drawing/2014/main" id="{0DB23884-4416-489C-B093-E40E74CA1A20}"/>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a16="http://schemas.microsoft.com/office/drawing/2014/main" id="{9AF337BB-4B34-460A-AC6D-C663E1E707AE}"/>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a16="http://schemas.microsoft.com/office/drawing/2014/main" id="{CE2167BF-3E98-4E00-ABC6-74DAED24072B}"/>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a16="http://schemas.microsoft.com/office/drawing/2014/main" id="{67AD81A4-486B-41F1-BBBA-81C181EDB397}"/>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a16="http://schemas.microsoft.com/office/drawing/2014/main" id="{EFDA5B5B-D3D6-4B12-98BD-309B89498D0D}"/>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2" name="Group 51">
              <a:extLst>
                <a:ext uri="{FF2B5EF4-FFF2-40B4-BE49-F238E27FC236}">
                  <a16:creationId xmlns:a16="http://schemas.microsoft.com/office/drawing/2014/main" id="{B61A4E0C-FE8E-46D6-9071-C955C3F03035}"/>
                </a:ext>
              </a:extLst>
            </p:cNvPr>
            <p:cNvGrpSpPr>
              <a:grpSpLocks noChangeAspect="1"/>
            </p:cNvGrpSpPr>
            <p:nvPr/>
          </p:nvGrpSpPr>
          <p:grpSpPr>
            <a:xfrm>
              <a:off x="5727082" y="1852064"/>
              <a:ext cx="219636" cy="219636"/>
              <a:chOff x="6523038" y="1803400"/>
              <a:chExt cx="293688" cy="293688"/>
            </a:xfrm>
            <a:solidFill>
              <a:srgbClr val="FFFFFF"/>
            </a:solidFill>
          </p:grpSpPr>
          <p:sp>
            <p:nvSpPr>
              <p:cNvPr id="72" name="Freeform 94">
                <a:extLst>
                  <a:ext uri="{FF2B5EF4-FFF2-40B4-BE49-F238E27FC236}">
                    <a16:creationId xmlns:a16="http://schemas.microsoft.com/office/drawing/2014/main" id="{D8DDF2D7-0914-4FE3-8EDF-931C8CC7A119}"/>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4" name="Freeform 96">
                <a:extLst>
                  <a:ext uri="{FF2B5EF4-FFF2-40B4-BE49-F238E27FC236}">
                    <a16:creationId xmlns:a16="http://schemas.microsoft.com/office/drawing/2014/main" id="{3B90DC79-277A-4594-A0A4-E297461F1864}"/>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5" name="Freeform 97">
                <a:extLst>
                  <a:ext uri="{FF2B5EF4-FFF2-40B4-BE49-F238E27FC236}">
                    <a16:creationId xmlns:a16="http://schemas.microsoft.com/office/drawing/2014/main" id="{36E2E361-D058-4DF0-A6AF-376CA74DAAFB}"/>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3" name="Group 52">
              <a:extLst>
                <a:ext uri="{FF2B5EF4-FFF2-40B4-BE49-F238E27FC236}">
                  <a16:creationId xmlns:a16="http://schemas.microsoft.com/office/drawing/2014/main" id="{2F6677C1-6E92-4FA1-B80B-3FB4C621435E}"/>
                </a:ext>
              </a:extLst>
            </p:cNvPr>
            <p:cNvGrpSpPr>
              <a:grpSpLocks noChangeAspect="1"/>
            </p:cNvGrpSpPr>
            <p:nvPr/>
          </p:nvGrpSpPr>
          <p:grpSpPr>
            <a:xfrm>
              <a:off x="7504849" y="3350480"/>
              <a:ext cx="277809" cy="277809"/>
              <a:chOff x="3903073" y="3496769"/>
              <a:chExt cx="360000" cy="360000"/>
            </a:xfrm>
          </p:grpSpPr>
          <p:sp>
            <p:nvSpPr>
              <p:cNvPr id="70" name="Freeform 79">
                <a:extLst>
                  <a:ext uri="{FF2B5EF4-FFF2-40B4-BE49-F238E27FC236}">
                    <a16:creationId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a16="http://schemas.microsoft.com/office/drawing/2014/main" id="{ACCF745D-DD77-4CDB-A9EA-B3A0CA001AF0}"/>
                </a:ext>
              </a:extLst>
            </p:cNvPr>
            <p:cNvGrpSpPr>
              <a:grpSpLocks noChangeAspect="1"/>
            </p:cNvGrpSpPr>
            <p:nvPr/>
          </p:nvGrpSpPr>
          <p:grpSpPr>
            <a:xfrm>
              <a:off x="6761396" y="5610392"/>
              <a:ext cx="223197" cy="277809"/>
              <a:chOff x="5653088" y="1797050"/>
              <a:chExt cx="298450" cy="371475"/>
            </a:xfrm>
            <a:solidFill>
              <a:srgbClr val="FFFFFF"/>
            </a:solidFill>
          </p:grpSpPr>
          <p:sp>
            <p:nvSpPr>
              <p:cNvPr id="58" name="Freeform 84">
                <a:extLst>
                  <a:ext uri="{FF2B5EF4-FFF2-40B4-BE49-F238E27FC236}">
                    <a16:creationId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a16="http://schemas.microsoft.com/office/drawing/2014/main" id="{F71F15A3-36D7-4805-9123-C35141A3F9A9}"/>
                </a:ext>
              </a:extLst>
            </p:cNvPr>
            <p:cNvGrpSpPr>
              <a:grpSpLocks noChangeAspect="1"/>
            </p:cNvGrpSpPr>
            <p:nvPr/>
          </p:nvGrpSpPr>
          <p:grpSpPr>
            <a:xfrm>
              <a:off x="4414827" y="5477869"/>
              <a:ext cx="266393" cy="266392"/>
              <a:chOff x="2182813" y="2376488"/>
              <a:chExt cx="371476" cy="371475"/>
            </a:xfrm>
            <a:solidFill>
              <a:srgbClr val="FFFFFF"/>
            </a:solidFill>
          </p:grpSpPr>
          <p:sp>
            <p:nvSpPr>
              <p:cNvPr id="56" name="Freeform 101">
                <a:extLst>
                  <a:ext uri="{FF2B5EF4-FFF2-40B4-BE49-F238E27FC236}">
                    <a16:creationId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7" name="Rectangle 6">
            <a:extLst>
              <a:ext uri="{FF2B5EF4-FFF2-40B4-BE49-F238E27FC236}">
                <a16:creationId xmlns:a16="http://schemas.microsoft.com/office/drawing/2014/main" id="{62C06062-01F2-48A4-8075-0D3D0D912C62}"/>
              </a:ext>
            </a:extLst>
          </p:cNvPr>
          <p:cNvSpPr/>
          <p:nvPr/>
        </p:nvSpPr>
        <p:spPr>
          <a:xfrm>
            <a:off x="1909063" y="1260467"/>
            <a:ext cx="6011175" cy="373436"/>
          </a:xfrm>
          <a:prstGeom prst="rect">
            <a:avLst/>
          </a:prstGeom>
        </p:spPr>
        <p:txBody>
          <a:bodyPr wrap="square">
            <a:spAutoFit/>
          </a:bodyPr>
          <a:lstStyle/>
          <a:p>
            <a:pPr>
              <a:lnSpc>
                <a:spcPct val="150000"/>
              </a:lnSpc>
            </a:pPr>
            <a:r>
              <a:rPr lang="en-GB" b="1" i="1" dirty="0">
                <a:solidFill>
                  <a:srgbClr val="034B64"/>
                </a:solidFill>
                <a:latin typeface="Century Gothic" panose="020B0502020202020204" pitchFamily="34" charset="0"/>
                <a:cs typeface="Segoe UI" panose="020B0502040204020203" pitchFamily="34" charset="0"/>
              </a:rPr>
              <a:t>Correct FX imbalances through:</a:t>
            </a:r>
            <a:endParaRPr lang="en-US" b="1" i="1" dirty="0">
              <a:solidFill>
                <a:srgbClr val="034B64"/>
              </a:solidFill>
              <a:latin typeface="Century Gothic" panose="020B0502020202020204" pitchFamily="34" charset="0"/>
              <a:cs typeface="Segoe UI" panose="020B0502040204020203" pitchFamily="34" charset="0"/>
            </a:endParaRPr>
          </a:p>
        </p:txBody>
      </p:sp>
      <p:sp>
        <p:nvSpPr>
          <p:cNvPr id="77" name="TextBox 76">
            <a:extLst>
              <a:ext uri="{FF2B5EF4-FFF2-40B4-BE49-F238E27FC236}">
                <a16:creationId xmlns:a16="http://schemas.microsoft.com/office/drawing/2014/main" id="{CE1CC38F-F25A-4ED1-A906-43443E5D7504}"/>
              </a:ext>
            </a:extLst>
          </p:cNvPr>
          <p:cNvSpPr txBox="1"/>
          <p:nvPr/>
        </p:nvSpPr>
        <p:spPr>
          <a:xfrm>
            <a:off x="1355592" y="1297356"/>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2</a:t>
            </a:r>
          </a:p>
        </p:txBody>
      </p:sp>
      <p:grpSp>
        <p:nvGrpSpPr>
          <p:cNvPr id="78" name="Group 77">
            <a:extLst>
              <a:ext uri="{FF2B5EF4-FFF2-40B4-BE49-F238E27FC236}">
                <a16:creationId xmlns:a16="http://schemas.microsoft.com/office/drawing/2014/main" id="{FDD8681A-9130-4A17-8894-4454657D0FB9}"/>
              </a:ext>
            </a:extLst>
          </p:cNvPr>
          <p:cNvGrpSpPr/>
          <p:nvPr/>
        </p:nvGrpSpPr>
        <p:grpSpPr>
          <a:xfrm>
            <a:off x="8563755" y="318903"/>
            <a:ext cx="420428" cy="366088"/>
            <a:chOff x="8563755" y="318903"/>
            <a:chExt cx="420428" cy="366088"/>
          </a:xfrm>
        </p:grpSpPr>
        <p:sp>
          <p:nvSpPr>
            <p:cNvPr id="79" name="Rectangle: Rounded Corners 10">
              <a:extLst>
                <a:ext uri="{FF2B5EF4-FFF2-40B4-BE49-F238E27FC236}">
                  <a16:creationId xmlns:a16="http://schemas.microsoft.com/office/drawing/2014/main" id="{9DC2534E-6671-4C7E-8AA6-45873334A942}"/>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1">
              <a:extLst>
                <a:ext uri="{FF2B5EF4-FFF2-40B4-BE49-F238E27FC236}">
                  <a16:creationId xmlns:a16="http://schemas.microsoft.com/office/drawing/2014/main" id="{CBCAFFF9-B171-4581-A17E-E4B95E244B0A}"/>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85" name="Group 84">
              <a:extLst>
                <a:ext uri="{FF2B5EF4-FFF2-40B4-BE49-F238E27FC236}">
                  <a16:creationId xmlns:a16="http://schemas.microsoft.com/office/drawing/2014/main" id="{C94C4F47-F888-42D4-BC9D-DBB168743122}"/>
                </a:ext>
              </a:extLst>
            </p:cNvPr>
            <p:cNvGrpSpPr/>
            <p:nvPr/>
          </p:nvGrpSpPr>
          <p:grpSpPr>
            <a:xfrm>
              <a:off x="8715521" y="415630"/>
              <a:ext cx="166991" cy="155987"/>
              <a:chOff x="4141788" y="3251201"/>
              <a:chExt cx="346075" cy="355600"/>
            </a:xfrm>
          </p:grpSpPr>
          <p:sp>
            <p:nvSpPr>
              <p:cNvPr id="86" name="Rectangle 85">
                <a:extLst>
                  <a:ext uri="{FF2B5EF4-FFF2-40B4-BE49-F238E27FC236}">
                    <a16:creationId xmlns:a16="http://schemas.microsoft.com/office/drawing/2014/main" id="{154A5A65-453A-4A38-A5B5-34CD5C97E7E0}"/>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Rectangle 86">
                <a:extLst>
                  <a:ext uri="{FF2B5EF4-FFF2-40B4-BE49-F238E27FC236}">
                    <a16:creationId xmlns:a16="http://schemas.microsoft.com/office/drawing/2014/main" id="{B68E5593-E4FD-44FA-90DD-BE29C669F48B}"/>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Rectangle 87">
                <a:extLst>
                  <a:ext uri="{FF2B5EF4-FFF2-40B4-BE49-F238E27FC236}">
                    <a16:creationId xmlns:a16="http://schemas.microsoft.com/office/drawing/2014/main" id="{18F93A27-7CA2-4BB0-A263-474547523DB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Line 21">
                <a:extLst>
                  <a:ext uri="{FF2B5EF4-FFF2-40B4-BE49-F238E27FC236}">
                    <a16:creationId xmlns:a16="http://schemas.microsoft.com/office/drawing/2014/main" id="{401E9467-BB1B-45EE-9EF7-CDDF53A9CF81}"/>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Freeform 213">
                <a:extLst>
                  <a:ext uri="{FF2B5EF4-FFF2-40B4-BE49-F238E27FC236}">
                    <a16:creationId xmlns:a16="http://schemas.microsoft.com/office/drawing/2014/main" id="{C57FA51B-BCC5-4EC5-9225-88B4475672E3}"/>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809196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i="1" dirty="0">
                <a:solidFill>
                  <a:schemeClr val="bg1"/>
                </a:solidFill>
                <a:latin typeface="Century Gothic" panose="020B0502020202020204" pitchFamily="34" charset="0"/>
                <a:cs typeface="Segoe UI" panose="020B0502040204020203" pitchFamily="34" charset="0"/>
                <a:sym typeface="Barlow"/>
              </a:rPr>
              <a:t>… macroeconomic reforms (cont’d)</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23</a:t>
            </a:r>
          </a:p>
        </p:txBody>
      </p:sp>
      <p:grpSp>
        <p:nvGrpSpPr>
          <p:cNvPr id="4" name="Group 3">
            <a:extLst>
              <a:ext uri="{FF2B5EF4-FFF2-40B4-BE49-F238E27FC236}">
                <a16:creationId xmlns:a16="http://schemas.microsoft.com/office/drawing/2014/main" id="{074B40A4-0DD0-42AE-A149-F4FFD55B2013}"/>
              </a:ext>
            </a:extLst>
          </p:cNvPr>
          <p:cNvGrpSpPr/>
          <p:nvPr/>
        </p:nvGrpSpPr>
        <p:grpSpPr>
          <a:xfrm>
            <a:off x="1318573" y="990936"/>
            <a:ext cx="7127704" cy="2194549"/>
            <a:chOff x="1409124" y="1265977"/>
            <a:chExt cx="7127704" cy="2194549"/>
          </a:xfrm>
        </p:grpSpPr>
        <p:cxnSp>
          <p:nvCxnSpPr>
            <p:cNvPr id="16" name="Straight Connector 15">
              <a:extLst>
                <a:ext uri="{FF2B5EF4-FFF2-40B4-BE49-F238E27FC236}">
                  <a16:creationId xmlns:a16="http://schemas.microsoft.com/office/drawing/2014/main" id="{27EEBAAB-429E-4B59-9EAE-2EFAAC2F757D}"/>
                </a:ext>
              </a:extLst>
            </p:cNvPr>
            <p:cNvCxnSpPr>
              <a:cxnSpLocks/>
            </p:cNvCxnSpPr>
            <p:nvPr/>
          </p:nvCxnSpPr>
          <p:spPr>
            <a:xfrm>
              <a:off x="1533017" y="1672601"/>
              <a:ext cx="0" cy="153446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313EE5-5DCB-461B-8BD8-F86100A5BF23}"/>
                </a:ext>
              </a:extLst>
            </p:cNvPr>
            <p:cNvSpPr/>
            <p:nvPr/>
          </p:nvSpPr>
          <p:spPr>
            <a:xfrm>
              <a:off x="1409124" y="1605723"/>
              <a:ext cx="7127704" cy="1854803"/>
            </a:xfrm>
            <a:prstGeom prst="rect">
              <a:avLst/>
            </a:prstGeom>
          </p:spPr>
          <p:txBody>
            <a:bodyPr wrap="square">
              <a:spAutoFit/>
            </a:bodyPr>
            <a:lstStyle/>
            <a:p>
              <a:pPr marL="285750" lvl="0" indent="-285750">
                <a:lnSpc>
                  <a:spcPct val="150000"/>
                </a:lnSpc>
                <a:buClr>
                  <a:srgbClr val="034B64"/>
                </a:buClr>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Containing the growth of reserve money, including by gradually reducing direct advances to the budget</a:t>
              </a:r>
            </a:p>
            <a:p>
              <a:pPr marL="285750" lvl="0" indent="-285750">
                <a:lnSpc>
                  <a:spcPct val="150000"/>
                </a:lnSpc>
                <a:buClr>
                  <a:srgbClr val="034B64"/>
                </a:buClr>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Introducing effective monetary policy and liquidity management instruments</a:t>
              </a:r>
            </a:p>
            <a:p>
              <a:pPr marL="285750" lvl="0" indent="-285750">
                <a:lnSpc>
                  <a:spcPct val="150000"/>
                </a:lnSpc>
                <a:buClr>
                  <a:srgbClr val="034B64"/>
                </a:buClr>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Strengthening the NBE’s analytical capacity</a:t>
              </a:r>
            </a:p>
            <a:p>
              <a:pPr marL="285750" indent="-285750">
                <a:lnSpc>
                  <a:spcPct val="150000"/>
                </a:lnSpc>
                <a:buClr>
                  <a:srgbClr val="034B64"/>
                </a:buClr>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Improving the efficiency of the supply chain and domestic commodity markets</a:t>
              </a:r>
            </a:p>
            <a:p>
              <a:pPr lvl="0">
                <a:lnSpc>
                  <a:spcPct val="150000"/>
                </a:lnSpc>
                <a:buClr>
                  <a:srgbClr val="034B64"/>
                </a:buClr>
              </a:pPr>
              <a:endParaRPr lang="en-GB" sz="1300" dirty="0">
                <a:solidFill>
                  <a:srgbClr val="034B64"/>
                </a:solidFill>
                <a:latin typeface="Century Gothic" panose="020B050202020202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62C06062-01F2-48A4-8075-0D3D0D912C62}"/>
                </a:ext>
              </a:extLst>
            </p:cNvPr>
            <p:cNvSpPr/>
            <p:nvPr/>
          </p:nvSpPr>
          <p:spPr>
            <a:xfrm>
              <a:off x="1934677" y="1265977"/>
              <a:ext cx="6465628" cy="353366"/>
            </a:xfrm>
            <a:prstGeom prst="rect">
              <a:avLst/>
            </a:prstGeom>
          </p:spPr>
          <p:txBody>
            <a:bodyPr wrap="square">
              <a:spAutoFit/>
            </a:bodyPr>
            <a:lstStyle/>
            <a:p>
              <a:pPr>
                <a:lnSpc>
                  <a:spcPct val="150000"/>
                </a:lnSpc>
              </a:pPr>
              <a:r>
                <a:rPr lang="en-GB" sz="1300" b="1" i="1" dirty="0">
                  <a:solidFill>
                    <a:srgbClr val="034B64"/>
                  </a:solidFill>
                  <a:latin typeface="Century Gothic" panose="020B0502020202020204" pitchFamily="34" charset="0"/>
                  <a:cs typeface="Segoe UI" panose="020B0502040204020203" pitchFamily="34" charset="0"/>
                </a:rPr>
                <a:t>Controlling inflation through:</a:t>
              </a:r>
              <a:endParaRPr lang="en-US" sz="1300" b="1" i="1" dirty="0">
                <a:solidFill>
                  <a:srgbClr val="034B64"/>
                </a:solidFill>
                <a:latin typeface="Century Gothic" panose="020B0502020202020204" pitchFamily="34" charset="0"/>
                <a:cs typeface="Segoe UI" panose="020B0502040204020203" pitchFamily="34" charset="0"/>
              </a:endParaRPr>
            </a:p>
          </p:txBody>
        </p:sp>
      </p:grpSp>
      <p:grpSp>
        <p:nvGrpSpPr>
          <p:cNvPr id="3" name="Group 2">
            <a:extLst>
              <a:ext uri="{FF2B5EF4-FFF2-40B4-BE49-F238E27FC236}">
                <a16:creationId xmlns:a16="http://schemas.microsoft.com/office/drawing/2014/main" id="{EDAEC21C-F6C3-49FB-9789-9F3DBF33FC86}"/>
              </a:ext>
            </a:extLst>
          </p:cNvPr>
          <p:cNvGrpSpPr/>
          <p:nvPr/>
        </p:nvGrpSpPr>
        <p:grpSpPr>
          <a:xfrm>
            <a:off x="1000635" y="837541"/>
            <a:ext cx="894671" cy="690788"/>
            <a:chOff x="1038735" y="837541"/>
            <a:chExt cx="894671" cy="690788"/>
          </a:xfrm>
        </p:grpSpPr>
        <p:sp>
          <p:nvSpPr>
            <p:cNvPr id="32" name="Freeform 52">
              <a:extLst>
                <a:ext uri="{FF2B5EF4-FFF2-40B4-BE49-F238E27FC236}">
                  <a16:creationId xmlns:a16="http://schemas.microsoft.com/office/drawing/2014/main" id="{913E044C-CC3F-44EF-8B31-477F84B89A07}"/>
                </a:ext>
              </a:extLst>
            </p:cNvPr>
            <p:cNvSpPr>
              <a:spLocks/>
            </p:cNvSpPr>
            <p:nvPr/>
          </p:nvSpPr>
          <p:spPr bwMode="auto">
            <a:xfrm>
              <a:off x="1223229" y="1035086"/>
              <a:ext cx="266888" cy="437108"/>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a16="http://schemas.microsoft.com/office/drawing/2014/main" id="{CF184EB6-DF6A-45DB-A623-795AC2A11CA9}"/>
                </a:ext>
              </a:extLst>
            </p:cNvPr>
            <p:cNvGrpSpPr/>
            <p:nvPr/>
          </p:nvGrpSpPr>
          <p:grpSpPr>
            <a:xfrm>
              <a:off x="1160532" y="885579"/>
              <a:ext cx="626823" cy="566171"/>
              <a:chOff x="2983887" y="2297131"/>
              <a:chExt cx="2930416" cy="3007025"/>
            </a:xfrm>
            <a:solidFill>
              <a:srgbClr val="FFFFFF">
                <a:lumMod val="75000"/>
              </a:srgbClr>
            </a:solidFill>
          </p:grpSpPr>
          <p:sp>
            <p:nvSpPr>
              <p:cNvPr id="76" name="Freeform 45">
                <a:extLst>
                  <a:ext uri="{FF2B5EF4-FFF2-40B4-BE49-F238E27FC236}">
                    <a16:creationId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a16="http://schemas.microsoft.com/office/drawing/2014/main" id="{A3B85345-8BD5-40E7-927A-B2FEAE21E1C9}"/>
                </a:ext>
              </a:extLst>
            </p:cNvPr>
            <p:cNvSpPr>
              <a:spLocks/>
            </p:cNvSpPr>
            <p:nvPr/>
          </p:nvSpPr>
          <p:spPr bwMode="auto">
            <a:xfrm>
              <a:off x="1118497" y="953183"/>
              <a:ext cx="502427" cy="296882"/>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a16="http://schemas.microsoft.com/office/drawing/2014/main" id="{8D01651B-D66B-4D52-984C-683ED0A36E7A}"/>
                </a:ext>
              </a:extLst>
            </p:cNvPr>
            <p:cNvSpPr>
              <a:spLocks noChangeShapeType="1"/>
            </p:cNvSpPr>
            <p:nvPr/>
          </p:nvSpPr>
          <p:spPr bwMode="auto">
            <a:xfrm>
              <a:off x="1598980" y="1249188"/>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a16="http://schemas.microsoft.com/office/drawing/2014/main" id="{38C4FF42-3B3B-4D06-99F0-507C6B088087}"/>
                </a:ext>
              </a:extLst>
            </p:cNvPr>
            <p:cNvSpPr>
              <a:spLocks noChangeShapeType="1"/>
            </p:cNvSpPr>
            <p:nvPr/>
          </p:nvSpPr>
          <p:spPr bwMode="auto">
            <a:xfrm>
              <a:off x="1367858" y="117681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a16="http://schemas.microsoft.com/office/drawing/2014/main" id="{1021D3D5-67E9-4159-B4FA-72422E718981}"/>
                </a:ext>
              </a:extLst>
            </p:cNvPr>
            <p:cNvSpPr>
              <a:spLocks/>
            </p:cNvSpPr>
            <p:nvPr/>
          </p:nvSpPr>
          <p:spPr bwMode="auto">
            <a:xfrm>
              <a:off x="1300032" y="1194627"/>
              <a:ext cx="472076" cy="250224"/>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a16="http://schemas.microsoft.com/office/drawing/2014/main" id="{93F9EECA-31EA-412B-B4D1-BF31CDD96911}"/>
                </a:ext>
              </a:extLst>
            </p:cNvPr>
            <p:cNvSpPr>
              <a:spLocks/>
            </p:cNvSpPr>
            <p:nvPr/>
          </p:nvSpPr>
          <p:spPr bwMode="auto">
            <a:xfrm>
              <a:off x="1468885" y="981906"/>
              <a:ext cx="382734" cy="403369"/>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a16="http://schemas.microsoft.com/office/drawing/2014/main" id="{63835303-7D76-4556-B4D9-CF485708C229}"/>
                </a:ext>
              </a:extLst>
            </p:cNvPr>
            <p:cNvSpPr>
              <a:spLocks/>
            </p:cNvSpPr>
            <p:nvPr/>
          </p:nvSpPr>
          <p:spPr bwMode="auto">
            <a:xfrm>
              <a:off x="1338505" y="837541"/>
              <a:ext cx="411802" cy="412525"/>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a16="http://schemas.microsoft.com/office/drawing/2014/main" id="{13B69AF8-4966-4506-95D7-6D5074B4D589}"/>
                </a:ext>
              </a:extLst>
            </p:cNvPr>
            <p:cNvSpPr>
              <a:spLocks noEditPoints="1"/>
            </p:cNvSpPr>
            <p:nvPr/>
          </p:nvSpPr>
          <p:spPr bwMode="auto">
            <a:xfrm>
              <a:off x="1038735" y="1001237"/>
              <a:ext cx="69855" cy="48875"/>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a16="http://schemas.microsoft.com/office/drawing/2014/main" id="{595281CD-DF56-47CA-9276-4D782107D220}"/>
                </a:ext>
              </a:extLst>
            </p:cNvPr>
            <p:cNvSpPr>
              <a:spLocks/>
            </p:cNvSpPr>
            <p:nvPr/>
          </p:nvSpPr>
          <p:spPr bwMode="auto">
            <a:xfrm>
              <a:off x="1051870" y="1052740"/>
              <a:ext cx="43585" cy="2628"/>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a16="http://schemas.microsoft.com/office/drawing/2014/main" id="{931D05E1-6848-4732-AAA9-4CB7E560AA96}"/>
                </a:ext>
              </a:extLst>
            </p:cNvPr>
            <p:cNvSpPr>
              <a:spLocks/>
            </p:cNvSpPr>
            <p:nvPr/>
          </p:nvSpPr>
          <p:spPr bwMode="auto">
            <a:xfrm>
              <a:off x="1070677" y="1047484"/>
              <a:ext cx="2985" cy="7883"/>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a16="http://schemas.microsoft.com/office/drawing/2014/main" id="{832ED5B3-202B-4A9C-972A-040CF94D9C69}"/>
                </a:ext>
              </a:extLst>
            </p:cNvPr>
            <p:cNvSpPr>
              <a:spLocks noChangeArrowheads="1"/>
            </p:cNvSpPr>
            <p:nvPr/>
          </p:nvSpPr>
          <p:spPr bwMode="auto">
            <a:xfrm>
              <a:off x="1070677" y="1041177"/>
              <a:ext cx="5971" cy="499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a16="http://schemas.microsoft.com/office/drawing/2014/main" id="{0DB23884-4416-489C-B093-E40E74CA1A20}"/>
                </a:ext>
              </a:extLst>
            </p:cNvPr>
            <p:cNvSpPr>
              <a:spLocks noChangeArrowheads="1"/>
            </p:cNvSpPr>
            <p:nvPr/>
          </p:nvSpPr>
          <p:spPr bwMode="auto">
            <a:xfrm>
              <a:off x="1040228" y="1037236"/>
              <a:ext cx="66870" cy="26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a16="http://schemas.microsoft.com/office/drawing/2014/main" id="{9AF337BB-4B34-460A-AC6D-C663E1E707AE}"/>
                </a:ext>
              </a:extLst>
            </p:cNvPr>
            <p:cNvSpPr>
              <a:spLocks noEditPoints="1"/>
            </p:cNvSpPr>
            <p:nvPr/>
          </p:nvSpPr>
          <p:spPr bwMode="auto">
            <a:xfrm>
              <a:off x="1056348" y="1021733"/>
              <a:ext cx="11643" cy="12876"/>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a16="http://schemas.microsoft.com/office/drawing/2014/main" id="{CE2167BF-3E98-4E00-ABC6-74DAED24072B}"/>
                </a:ext>
              </a:extLst>
            </p:cNvPr>
            <p:cNvSpPr>
              <a:spLocks noEditPoints="1"/>
            </p:cNvSpPr>
            <p:nvPr/>
          </p:nvSpPr>
          <p:spPr bwMode="auto">
            <a:xfrm>
              <a:off x="1070677" y="1014112"/>
              <a:ext cx="11643" cy="20496"/>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a16="http://schemas.microsoft.com/office/drawing/2014/main" id="{67AD81A4-486B-41F1-BBBA-81C181EDB397}"/>
                </a:ext>
              </a:extLst>
            </p:cNvPr>
            <p:cNvSpPr>
              <a:spLocks noEditPoints="1"/>
            </p:cNvSpPr>
            <p:nvPr/>
          </p:nvSpPr>
          <p:spPr bwMode="auto">
            <a:xfrm>
              <a:off x="1085305" y="1008857"/>
              <a:ext cx="11643" cy="25751"/>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a16="http://schemas.microsoft.com/office/drawing/2014/main" id="{EFDA5B5B-D3D6-4B12-98BD-309B89498D0D}"/>
                </a:ext>
              </a:extLst>
            </p:cNvPr>
            <p:cNvSpPr>
              <a:spLocks noChangeArrowheads="1"/>
            </p:cNvSpPr>
            <p:nvPr/>
          </p:nvSpPr>
          <p:spPr bwMode="auto">
            <a:xfrm>
              <a:off x="1050377" y="1008857"/>
              <a:ext cx="2985" cy="2575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3" name="Group 52">
              <a:extLst>
                <a:ext uri="{FF2B5EF4-FFF2-40B4-BE49-F238E27FC236}">
                  <a16:creationId xmlns:a16="http://schemas.microsoft.com/office/drawing/2014/main" id="{2F6677C1-6E92-4FA1-B80B-3FB4C621435E}"/>
                </a:ext>
              </a:extLst>
            </p:cNvPr>
            <p:cNvGrpSpPr>
              <a:grpSpLocks noChangeAspect="1"/>
            </p:cNvGrpSpPr>
            <p:nvPr/>
          </p:nvGrpSpPr>
          <p:grpSpPr>
            <a:xfrm>
              <a:off x="1871571" y="1031134"/>
              <a:ext cx="61835" cy="54429"/>
              <a:chOff x="3903073" y="3496769"/>
              <a:chExt cx="360000" cy="360000"/>
            </a:xfrm>
          </p:grpSpPr>
          <p:sp>
            <p:nvSpPr>
              <p:cNvPr id="70" name="Freeform 79">
                <a:extLst>
                  <a:ext uri="{FF2B5EF4-FFF2-40B4-BE49-F238E27FC236}">
                    <a16:creationId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a16="http://schemas.microsoft.com/office/drawing/2014/main" id="{ACCF745D-DD77-4CDB-A9EA-B3A0CA001AF0}"/>
                </a:ext>
              </a:extLst>
            </p:cNvPr>
            <p:cNvGrpSpPr>
              <a:grpSpLocks noChangeAspect="1"/>
            </p:cNvGrpSpPr>
            <p:nvPr/>
          </p:nvGrpSpPr>
          <p:grpSpPr>
            <a:xfrm>
              <a:off x="1706093" y="1473900"/>
              <a:ext cx="49679" cy="54429"/>
              <a:chOff x="5653088" y="1797050"/>
              <a:chExt cx="298450" cy="371475"/>
            </a:xfrm>
            <a:solidFill>
              <a:srgbClr val="FFFFFF"/>
            </a:solidFill>
          </p:grpSpPr>
          <p:sp>
            <p:nvSpPr>
              <p:cNvPr id="58" name="Freeform 84">
                <a:extLst>
                  <a:ext uri="{FF2B5EF4-FFF2-40B4-BE49-F238E27FC236}">
                    <a16:creationId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a16="http://schemas.microsoft.com/office/drawing/2014/main" id="{F71F15A3-36D7-4805-9123-C35141A3F9A9}"/>
                </a:ext>
              </a:extLst>
            </p:cNvPr>
            <p:cNvGrpSpPr>
              <a:grpSpLocks noChangeAspect="1"/>
            </p:cNvGrpSpPr>
            <p:nvPr/>
          </p:nvGrpSpPr>
          <p:grpSpPr>
            <a:xfrm>
              <a:off x="1183792" y="1447936"/>
              <a:ext cx="59294" cy="52192"/>
              <a:chOff x="2182813" y="2376488"/>
              <a:chExt cx="371476" cy="371475"/>
            </a:xfrm>
            <a:solidFill>
              <a:srgbClr val="FFFFFF"/>
            </a:solidFill>
          </p:grpSpPr>
          <p:sp>
            <p:nvSpPr>
              <p:cNvPr id="56" name="Freeform 101">
                <a:extLst>
                  <a:ext uri="{FF2B5EF4-FFF2-40B4-BE49-F238E27FC236}">
                    <a16:creationId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sp>
          <p:nvSpPr>
            <p:cNvPr id="143" name="TextBox 142">
              <a:extLst>
                <a:ext uri="{FF2B5EF4-FFF2-40B4-BE49-F238E27FC236}">
                  <a16:creationId xmlns:a16="http://schemas.microsoft.com/office/drawing/2014/main" id="{EF168DD6-9364-481A-B594-C92ACC909743}"/>
                </a:ext>
              </a:extLst>
            </p:cNvPr>
            <p:cNvSpPr txBox="1"/>
            <p:nvPr/>
          </p:nvSpPr>
          <p:spPr>
            <a:xfrm>
              <a:off x="1361555" y="1013194"/>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3</a:t>
              </a:r>
            </a:p>
          </p:txBody>
        </p:sp>
      </p:grpSp>
      <p:grpSp>
        <p:nvGrpSpPr>
          <p:cNvPr id="89" name="Group 88">
            <a:extLst>
              <a:ext uri="{FF2B5EF4-FFF2-40B4-BE49-F238E27FC236}">
                <a16:creationId xmlns:a16="http://schemas.microsoft.com/office/drawing/2014/main" id="{511E13B5-36B1-4947-A033-9A4B27FBE308}"/>
              </a:ext>
            </a:extLst>
          </p:cNvPr>
          <p:cNvGrpSpPr/>
          <p:nvPr/>
        </p:nvGrpSpPr>
        <p:grpSpPr>
          <a:xfrm>
            <a:off x="1352611" y="3223453"/>
            <a:ext cx="7632818" cy="1436998"/>
            <a:chOff x="1252494" y="358134"/>
            <a:chExt cx="7632818" cy="1298445"/>
          </a:xfrm>
        </p:grpSpPr>
        <p:cxnSp>
          <p:nvCxnSpPr>
            <p:cNvPr id="90" name="Straight Connector 89">
              <a:extLst>
                <a:ext uri="{FF2B5EF4-FFF2-40B4-BE49-F238E27FC236}">
                  <a16:creationId xmlns:a16="http://schemas.microsoft.com/office/drawing/2014/main" id="{47C9E390-46CD-4558-A1A7-FF23204462E4}"/>
                </a:ext>
              </a:extLst>
            </p:cNvPr>
            <p:cNvCxnSpPr>
              <a:cxnSpLocks/>
            </p:cNvCxnSpPr>
            <p:nvPr/>
          </p:nvCxnSpPr>
          <p:spPr>
            <a:xfrm>
              <a:off x="1378048" y="760397"/>
              <a:ext cx="3159" cy="789421"/>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AA83DAA8-59AE-460F-9928-B3E9A9E5A653}"/>
                </a:ext>
              </a:extLst>
            </p:cNvPr>
            <p:cNvSpPr/>
            <p:nvPr/>
          </p:nvSpPr>
          <p:spPr>
            <a:xfrm>
              <a:off x="1252494" y="768323"/>
              <a:ext cx="7127704" cy="888256"/>
            </a:xfrm>
            <a:prstGeom prst="rect">
              <a:avLst/>
            </a:prstGeom>
          </p:spPr>
          <p:txBody>
            <a:bodyPr wrap="square">
              <a:spAutoFit/>
            </a:bodyPr>
            <a:lstStyle/>
            <a:p>
              <a:pPr marL="285750" indent="-285750">
                <a:lnSpc>
                  <a:spcPct val="150000"/>
                </a:lnSpc>
                <a:buClr>
                  <a:srgbClr val="034B64"/>
                </a:buClr>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Modernizing the operations of CBE and DBE to the level of industry best practices</a:t>
              </a:r>
            </a:p>
            <a:p>
              <a:pPr marL="285750" lvl="0" indent="-285750">
                <a:lnSpc>
                  <a:spcPct val="150000"/>
                </a:lnSpc>
                <a:buClr>
                  <a:srgbClr val="034B64"/>
                </a:buClr>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Upgrading NBE’s financial regulatory framework to international standards </a:t>
              </a:r>
            </a:p>
            <a:p>
              <a:pPr marL="285750" lvl="0" indent="-285750">
                <a:lnSpc>
                  <a:spcPct val="150000"/>
                </a:lnSpc>
                <a:buClr>
                  <a:srgbClr val="034B64"/>
                </a:buClr>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Enforcing the regulatory rules uniformly across banks</a:t>
              </a:r>
            </a:p>
          </p:txBody>
        </p:sp>
        <p:sp>
          <p:nvSpPr>
            <p:cNvPr id="91" name="Freeform 64">
              <a:extLst>
                <a:ext uri="{FF2B5EF4-FFF2-40B4-BE49-F238E27FC236}">
                  <a16:creationId xmlns:a16="http://schemas.microsoft.com/office/drawing/2014/main" id="{0B61787B-1FF7-4EE6-BA71-875872BAB26B}"/>
                </a:ext>
              </a:extLst>
            </p:cNvPr>
            <p:cNvSpPr>
              <a:spLocks noEditPoints="1"/>
            </p:cNvSpPr>
            <p:nvPr/>
          </p:nvSpPr>
          <p:spPr bwMode="auto">
            <a:xfrm>
              <a:off x="8724310" y="393899"/>
              <a:ext cx="161002" cy="207309"/>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Rectangle 91">
              <a:extLst>
                <a:ext uri="{FF2B5EF4-FFF2-40B4-BE49-F238E27FC236}">
                  <a16:creationId xmlns:a16="http://schemas.microsoft.com/office/drawing/2014/main" id="{A123785D-B88C-4679-9CF1-61F8FAD1D77F}"/>
                </a:ext>
              </a:extLst>
            </p:cNvPr>
            <p:cNvSpPr/>
            <p:nvPr/>
          </p:nvSpPr>
          <p:spPr>
            <a:xfrm>
              <a:off x="1683503" y="358134"/>
              <a:ext cx="6322453" cy="353366"/>
            </a:xfrm>
            <a:prstGeom prst="rect">
              <a:avLst/>
            </a:prstGeom>
          </p:spPr>
          <p:txBody>
            <a:bodyPr wrap="square">
              <a:spAutoFit/>
            </a:bodyPr>
            <a:lstStyle/>
            <a:p>
              <a:pPr>
                <a:lnSpc>
                  <a:spcPct val="150000"/>
                </a:lnSpc>
              </a:pPr>
              <a:r>
                <a:rPr lang="en-GB" sz="1300" b="1" i="1" dirty="0">
                  <a:solidFill>
                    <a:srgbClr val="034B64"/>
                  </a:solidFill>
                  <a:latin typeface="Century Gothic" panose="020B0502020202020204" pitchFamily="34" charset="0"/>
                  <a:cs typeface="Segoe UI" panose="020B0502040204020203" pitchFamily="34" charset="0"/>
                </a:rPr>
                <a:t>Safeguarding financial stability through:</a:t>
              </a:r>
            </a:p>
          </p:txBody>
        </p:sp>
      </p:grpSp>
      <p:grpSp>
        <p:nvGrpSpPr>
          <p:cNvPr id="8" name="Group 7">
            <a:extLst>
              <a:ext uri="{FF2B5EF4-FFF2-40B4-BE49-F238E27FC236}">
                <a16:creationId xmlns:a16="http://schemas.microsoft.com/office/drawing/2014/main" id="{01F90713-46AC-4805-8D77-CE4815503257}"/>
              </a:ext>
            </a:extLst>
          </p:cNvPr>
          <p:cNvGrpSpPr/>
          <p:nvPr/>
        </p:nvGrpSpPr>
        <p:grpSpPr>
          <a:xfrm>
            <a:off x="1016823" y="2960258"/>
            <a:ext cx="874768" cy="878381"/>
            <a:chOff x="1017019" y="3178460"/>
            <a:chExt cx="874768" cy="878381"/>
          </a:xfrm>
        </p:grpSpPr>
        <p:grpSp>
          <p:nvGrpSpPr>
            <p:cNvPr id="88" name="Group 87">
              <a:extLst>
                <a:ext uri="{FF2B5EF4-FFF2-40B4-BE49-F238E27FC236}">
                  <a16:creationId xmlns:a16="http://schemas.microsoft.com/office/drawing/2014/main" id="{BB9ECB1A-40C0-4157-A50C-07DBAC04233F}"/>
                </a:ext>
              </a:extLst>
            </p:cNvPr>
            <p:cNvGrpSpPr/>
            <p:nvPr/>
          </p:nvGrpSpPr>
          <p:grpSpPr>
            <a:xfrm>
              <a:off x="1017019" y="3178460"/>
              <a:ext cx="874768" cy="878381"/>
              <a:chOff x="3763122" y="1852064"/>
              <a:chExt cx="4019536" cy="4036137"/>
            </a:xfrm>
          </p:grpSpPr>
          <p:sp>
            <p:nvSpPr>
              <p:cNvPr id="95" name="Freeform 52">
                <a:extLst>
                  <a:ext uri="{FF2B5EF4-FFF2-40B4-BE49-F238E27FC236}">
                    <a16:creationId xmlns:a16="http://schemas.microsoft.com/office/drawing/2014/main" id="{F78A5BCC-57D9-45EB-8A3E-3AEB9DC6372C}"/>
                  </a:ext>
                </a:extLst>
              </p:cNvPr>
              <p:cNvSpPr>
                <a:spLocks/>
              </p:cNvSpPr>
              <p:nvPr/>
            </p:nvSpPr>
            <p:spPr bwMode="auto">
              <a:xfrm>
                <a:off x="4592005" y="3370652"/>
                <a:ext cx="1199058"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accent4"/>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96" name="Group 95">
                <a:extLst>
                  <a:ext uri="{FF2B5EF4-FFF2-40B4-BE49-F238E27FC236}">
                    <a16:creationId xmlns:a16="http://schemas.microsoft.com/office/drawing/2014/main" id="{E123FD08-A0F0-4628-A906-150DFC6635DA}"/>
                  </a:ext>
                </a:extLst>
              </p:cNvPr>
              <p:cNvGrpSpPr/>
              <p:nvPr/>
            </p:nvGrpSpPr>
            <p:grpSpPr>
              <a:xfrm>
                <a:off x="4310327" y="2607555"/>
                <a:ext cx="2816160" cy="2889781"/>
                <a:chOff x="2983887" y="2297131"/>
                <a:chExt cx="2930416" cy="3007025"/>
              </a:xfrm>
              <a:solidFill>
                <a:srgbClr val="FFFFFF">
                  <a:lumMod val="75000"/>
                </a:srgbClr>
              </a:solidFill>
            </p:grpSpPr>
            <p:sp>
              <p:nvSpPr>
                <p:cNvPr id="137" name="Freeform 45">
                  <a:extLst>
                    <a:ext uri="{FF2B5EF4-FFF2-40B4-BE49-F238E27FC236}">
                      <a16:creationId xmlns:a16="http://schemas.microsoft.com/office/drawing/2014/main" id="{68CE773E-53F8-44F0-98C8-09F872152144}"/>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38" name="Freeform 46">
                  <a:extLst>
                    <a:ext uri="{FF2B5EF4-FFF2-40B4-BE49-F238E27FC236}">
                      <a16:creationId xmlns:a16="http://schemas.microsoft.com/office/drawing/2014/main" id="{E8E51902-489E-46E1-BF57-6990C3599BDA}"/>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39" name="Freeform 47">
                  <a:extLst>
                    <a:ext uri="{FF2B5EF4-FFF2-40B4-BE49-F238E27FC236}">
                      <a16:creationId xmlns:a16="http://schemas.microsoft.com/office/drawing/2014/main" id="{258068F0-F47A-411C-8EB8-0E56BF325A80}"/>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40" name="Freeform 48">
                  <a:extLst>
                    <a:ext uri="{FF2B5EF4-FFF2-40B4-BE49-F238E27FC236}">
                      <a16:creationId xmlns:a16="http://schemas.microsoft.com/office/drawing/2014/main" id="{E1C20E3E-B5AB-4EF9-934C-60C4681F8106}"/>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41" name="Freeform 49">
                  <a:extLst>
                    <a:ext uri="{FF2B5EF4-FFF2-40B4-BE49-F238E27FC236}">
                      <a16:creationId xmlns:a16="http://schemas.microsoft.com/office/drawing/2014/main" id="{614F36D8-BEA4-45A0-BC8A-8E1CBCE7DD1C}"/>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97" name="Freeform 51">
                <a:extLst>
                  <a:ext uri="{FF2B5EF4-FFF2-40B4-BE49-F238E27FC236}">
                    <a16:creationId xmlns:a16="http://schemas.microsoft.com/office/drawing/2014/main" id="{4BAADEE5-97CA-46C8-B2CA-0EA4BFD3481D}"/>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98" name="Line 50">
                <a:extLst>
                  <a:ext uri="{FF2B5EF4-FFF2-40B4-BE49-F238E27FC236}">
                    <a16:creationId xmlns:a16="http://schemas.microsoft.com/office/drawing/2014/main" id="{C5AD2372-0343-40A3-A00C-E3382EF9836D}"/>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99" name="Line 54">
                <a:extLst>
                  <a:ext uri="{FF2B5EF4-FFF2-40B4-BE49-F238E27FC236}">
                    <a16:creationId xmlns:a16="http://schemas.microsoft.com/office/drawing/2014/main" id="{20B974B2-1A0F-452E-AB58-4FD5FF185ACB}"/>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0" name="Freeform 56">
                <a:extLst>
                  <a:ext uri="{FF2B5EF4-FFF2-40B4-BE49-F238E27FC236}">
                    <a16:creationId xmlns:a16="http://schemas.microsoft.com/office/drawing/2014/main" id="{AF9FF7DB-9A3D-4608-8AFF-69E5871C8E70}"/>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1" name="Freeform 55">
                <a:extLst>
                  <a:ext uri="{FF2B5EF4-FFF2-40B4-BE49-F238E27FC236}">
                    <a16:creationId xmlns:a16="http://schemas.microsoft.com/office/drawing/2014/main" id="{37A70A35-E7B9-4053-BF71-84E7CBB0D334}"/>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4" name="Freeform 53">
                <a:extLst>
                  <a:ext uri="{FF2B5EF4-FFF2-40B4-BE49-F238E27FC236}">
                    <a16:creationId xmlns:a16="http://schemas.microsoft.com/office/drawing/2014/main" id="{39A27AE6-F187-4489-8896-E83A71DAD1E4}"/>
                  </a:ext>
                </a:extLst>
              </p:cNvPr>
              <p:cNvSpPr>
                <a:spLocks/>
              </p:cNvSpPr>
              <p:nvPr/>
            </p:nvSpPr>
            <p:spPr bwMode="auto">
              <a:xfrm>
                <a:off x="5109913" y="2362368"/>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105" name="Freeform 74">
                <a:extLst>
                  <a:ext uri="{FF2B5EF4-FFF2-40B4-BE49-F238E27FC236}">
                    <a16:creationId xmlns:a16="http://schemas.microsoft.com/office/drawing/2014/main" id="{C4686AEA-0266-4772-AA97-BD40CAD0E35C}"/>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6" name="Freeform 75">
                <a:extLst>
                  <a:ext uri="{FF2B5EF4-FFF2-40B4-BE49-F238E27FC236}">
                    <a16:creationId xmlns:a16="http://schemas.microsoft.com/office/drawing/2014/main" id="{AD05A369-1CA5-47C4-BCE8-4242363A17F6}"/>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7" name="Freeform 76">
                <a:extLst>
                  <a:ext uri="{FF2B5EF4-FFF2-40B4-BE49-F238E27FC236}">
                    <a16:creationId xmlns:a16="http://schemas.microsoft.com/office/drawing/2014/main" id="{9E6EE3CF-99AE-405D-9615-1EA725E6D20C}"/>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8" name="Oval 77">
                <a:extLst>
                  <a:ext uri="{FF2B5EF4-FFF2-40B4-BE49-F238E27FC236}">
                    <a16:creationId xmlns:a16="http://schemas.microsoft.com/office/drawing/2014/main" id="{87F08387-A7F7-46CE-99D2-14BE0140E44B}"/>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09" name="Rectangle 78">
                <a:extLst>
                  <a:ext uri="{FF2B5EF4-FFF2-40B4-BE49-F238E27FC236}">
                    <a16:creationId xmlns:a16="http://schemas.microsoft.com/office/drawing/2014/main" id="{881264E4-85ED-4B48-B62A-0D951FF35E3F}"/>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0" name="Freeform 79">
                <a:extLst>
                  <a:ext uri="{FF2B5EF4-FFF2-40B4-BE49-F238E27FC236}">
                    <a16:creationId xmlns:a16="http://schemas.microsoft.com/office/drawing/2014/main" id="{A9D78E4E-9F06-4B06-AE9B-149A1CEC9409}"/>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1" name="Freeform 80">
                <a:extLst>
                  <a:ext uri="{FF2B5EF4-FFF2-40B4-BE49-F238E27FC236}">
                    <a16:creationId xmlns:a16="http://schemas.microsoft.com/office/drawing/2014/main" id="{866C1E16-8FB5-41A6-AD06-FFD6187CE6D6}"/>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2" name="Freeform 81">
                <a:extLst>
                  <a:ext uri="{FF2B5EF4-FFF2-40B4-BE49-F238E27FC236}">
                    <a16:creationId xmlns:a16="http://schemas.microsoft.com/office/drawing/2014/main" id="{85FA0F0B-65AC-4F6E-8762-60CC45942A8A}"/>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3" name="Rectangle 82">
                <a:extLst>
                  <a:ext uri="{FF2B5EF4-FFF2-40B4-BE49-F238E27FC236}">
                    <a16:creationId xmlns:a16="http://schemas.microsoft.com/office/drawing/2014/main" id="{903CB7B6-93A8-4B63-B583-F44573C71D80}"/>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114" name="Group 113">
                <a:extLst>
                  <a:ext uri="{FF2B5EF4-FFF2-40B4-BE49-F238E27FC236}">
                    <a16:creationId xmlns:a16="http://schemas.microsoft.com/office/drawing/2014/main" id="{B3797B7B-165D-4208-A8F4-ADF1C16B4FD2}"/>
                  </a:ext>
                </a:extLst>
              </p:cNvPr>
              <p:cNvGrpSpPr>
                <a:grpSpLocks noChangeAspect="1"/>
              </p:cNvGrpSpPr>
              <p:nvPr/>
            </p:nvGrpSpPr>
            <p:grpSpPr>
              <a:xfrm>
                <a:off x="5727082" y="1852064"/>
                <a:ext cx="219636" cy="219636"/>
                <a:chOff x="6523038" y="1803400"/>
                <a:chExt cx="293688" cy="293688"/>
              </a:xfrm>
              <a:solidFill>
                <a:srgbClr val="FFFFFF"/>
              </a:solidFill>
            </p:grpSpPr>
            <p:sp>
              <p:nvSpPr>
                <p:cNvPr id="134" name="Freeform 94">
                  <a:extLst>
                    <a:ext uri="{FF2B5EF4-FFF2-40B4-BE49-F238E27FC236}">
                      <a16:creationId xmlns:a16="http://schemas.microsoft.com/office/drawing/2014/main" id="{16B0D22B-D10F-4FCB-ADFD-B21F58CF15DC}"/>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5" name="Freeform 96">
                  <a:extLst>
                    <a:ext uri="{FF2B5EF4-FFF2-40B4-BE49-F238E27FC236}">
                      <a16:creationId xmlns:a16="http://schemas.microsoft.com/office/drawing/2014/main" id="{F3263202-5283-4D07-B76B-70A0D54CDC2E}"/>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6" name="Freeform 97">
                  <a:extLst>
                    <a:ext uri="{FF2B5EF4-FFF2-40B4-BE49-F238E27FC236}">
                      <a16:creationId xmlns:a16="http://schemas.microsoft.com/office/drawing/2014/main" id="{65C78AFE-5227-4AB8-9130-E1A9DF585B97}"/>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115" name="Group 114">
                <a:extLst>
                  <a:ext uri="{FF2B5EF4-FFF2-40B4-BE49-F238E27FC236}">
                    <a16:creationId xmlns:a16="http://schemas.microsoft.com/office/drawing/2014/main" id="{DDE17D01-BB34-4E72-99BA-54AB7DD8CB1E}"/>
                  </a:ext>
                </a:extLst>
              </p:cNvPr>
              <p:cNvGrpSpPr>
                <a:grpSpLocks noChangeAspect="1"/>
              </p:cNvGrpSpPr>
              <p:nvPr/>
            </p:nvGrpSpPr>
            <p:grpSpPr>
              <a:xfrm>
                <a:off x="7504849" y="3350480"/>
                <a:ext cx="277809" cy="277809"/>
                <a:chOff x="3903073" y="3496769"/>
                <a:chExt cx="360000" cy="360000"/>
              </a:xfrm>
            </p:grpSpPr>
            <p:sp>
              <p:nvSpPr>
                <p:cNvPr id="132" name="Freeform 79">
                  <a:extLst>
                    <a:ext uri="{FF2B5EF4-FFF2-40B4-BE49-F238E27FC236}">
                      <a16:creationId xmlns:a16="http://schemas.microsoft.com/office/drawing/2014/main" id="{17DD841A-B517-48DD-B365-196C0BD9B514}"/>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3" name="Freeform 80">
                  <a:extLst>
                    <a:ext uri="{FF2B5EF4-FFF2-40B4-BE49-F238E27FC236}">
                      <a16:creationId xmlns:a16="http://schemas.microsoft.com/office/drawing/2014/main" id="{0FAF2091-6ABC-4DAE-9D58-3EEE25201E0A}"/>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116" name="Group 115">
                <a:extLst>
                  <a:ext uri="{FF2B5EF4-FFF2-40B4-BE49-F238E27FC236}">
                    <a16:creationId xmlns:a16="http://schemas.microsoft.com/office/drawing/2014/main" id="{159A8FEA-C5B8-4E50-88A8-E58D7B4B8A63}"/>
                  </a:ext>
                </a:extLst>
              </p:cNvPr>
              <p:cNvGrpSpPr>
                <a:grpSpLocks noChangeAspect="1"/>
              </p:cNvGrpSpPr>
              <p:nvPr/>
            </p:nvGrpSpPr>
            <p:grpSpPr>
              <a:xfrm>
                <a:off x="6761396" y="5610392"/>
                <a:ext cx="223197" cy="277809"/>
                <a:chOff x="5653088" y="1797050"/>
                <a:chExt cx="298450" cy="371475"/>
              </a:xfrm>
              <a:solidFill>
                <a:srgbClr val="FFFFFF"/>
              </a:solidFill>
            </p:grpSpPr>
            <p:sp>
              <p:nvSpPr>
                <p:cNvPr id="120" name="Freeform 84">
                  <a:extLst>
                    <a:ext uri="{FF2B5EF4-FFF2-40B4-BE49-F238E27FC236}">
                      <a16:creationId xmlns:a16="http://schemas.microsoft.com/office/drawing/2014/main" id="{F38ADAE9-06AB-4FD1-A1F0-34DB3D011894}"/>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1" name="Freeform 85">
                  <a:extLst>
                    <a:ext uri="{FF2B5EF4-FFF2-40B4-BE49-F238E27FC236}">
                      <a16:creationId xmlns:a16="http://schemas.microsoft.com/office/drawing/2014/main" id="{28C1CC06-15AE-40A9-A4F0-5164C25D36B5}"/>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2" name="Freeform 86">
                  <a:extLst>
                    <a:ext uri="{FF2B5EF4-FFF2-40B4-BE49-F238E27FC236}">
                      <a16:creationId xmlns:a16="http://schemas.microsoft.com/office/drawing/2014/main" id="{C14ED306-802A-4FF3-B1E6-18FEB01AFF8C}"/>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3" name="Freeform 87">
                  <a:extLst>
                    <a:ext uri="{FF2B5EF4-FFF2-40B4-BE49-F238E27FC236}">
                      <a16:creationId xmlns:a16="http://schemas.microsoft.com/office/drawing/2014/main" id="{40461430-6375-4EA0-92DB-5F707CE70EB0}"/>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4" name="Freeform 88">
                  <a:extLst>
                    <a:ext uri="{FF2B5EF4-FFF2-40B4-BE49-F238E27FC236}">
                      <a16:creationId xmlns:a16="http://schemas.microsoft.com/office/drawing/2014/main" id="{C90B350B-DF35-4D6F-8D20-C973FD2BCC64}"/>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5" name="Freeform 89">
                  <a:extLst>
                    <a:ext uri="{FF2B5EF4-FFF2-40B4-BE49-F238E27FC236}">
                      <a16:creationId xmlns:a16="http://schemas.microsoft.com/office/drawing/2014/main" id="{9AE2DECF-7D36-492B-A1FC-D755761236C2}"/>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6" name="Freeform 90">
                  <a:extLst>
                    <a:ext uri="{FF2B5EF4-FFF2-40B4-BE49-F238E27FC236}">
                      <a16:creationId xmlns:a16="http://schemas.microsoft.com/office/drawing/2014/main" id="{3F79CB32-3FB4-4E45-A4F7-50A9F1A6FA12}"/>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7" name="Freeform 91">
                  <a:extLst>
                    <a:ext uri="{FF2B5EF4-FFF2-40B4-BE49-F238E27FC236}">
                      <a16:creationId xmlns:a16="http://schemas.microsoft.com/office/drawing/2014/main" id="{1F7E1C41-6A71-4A6E-8EBE-752A08870D53}"/>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8" name="Freeform 92">
                  <a:extLst>
                    <a:ext uri="{FF2B5EF4-FFF2-40B4-BE49-F238E27FC236}">
                      <a16:creationId xmlns:a16="http://schemas.microsoft.com/office/drawing/2014/main" id="{CA07353B-AA23-44AE-9AF5-B0CF54B29547}"/>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29" name="Freeform 93">
                  <a:extLst>
                    <a:ext uri="{FF2B5EF4-FFF2-40B4-BE49-F238E27FC236}">
                      <a16:creationId xmlns:a16="http://schemas.microsoft.com/office/drawing/2014/main" id="{C51D8EAE-E35E-427C-8C63-B361E43E67A5}"/>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0" name="Freeform 94">
                  <a:extLst>
                    <a:ext uri="{FF2B5EF4-FFF2-40B4-BE49-F238E27FC236}">
                      <a16:creationId xmlns:a16="http://schemas.microsoft.com/office/drawing/2014/main" id="{CEAB849E-87EE-4379-9798-3E0D0B7701C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31" name="Freeform 95">
                  <a:extLst>
                    <a:ext uri="{FF2B5EF4-FFF2-40B4-BE49-F238E27FC236}">
                      <a16:creationId xmlns:a16="http://schemas.microsoft.com/office/drawing/2014/main" id="{27C454AF-6BF1-4C22-A8C3-B9DD786A7EE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117" name="Group 116">
                <a:extLst>
                  <a:ext uri="{FF2B5EF4-FFF2-40B4-BE49-F238E27FC236}">
                    <a16:creationId xmlns:a16="http://schemas.microsoft.com/office/drawing/2014/main" id="{B91FD9DD-967A-461B-914A-724BB6329FE9}"/>
                  </a:ext>
                </a:extLst>
              </p:cNvPr>
              <p:cNvGrpSpPr>
                <a:grpSpLocks noChangeAspect="1"/>
              </p:cNvGrpSpPr>
              <p:nvPr/>
            </p:nvGrpSpPr>
            <p:grpSpPr>
              <a:xfrm>
                <a:off x="4414827" y="5477869"/>
                <a:ext cx="266393" cy="266392"/>
                <a:chOff x="2182813" y="2376488"/>
                <a:chExt cx="371476" cy="371475"/>
              </a:xfrm>
              <a:solidFill>
                <a:srgbClr val="FFFFFF"/>
              </a:solidFill>
            </p:grpSpPr>
            <p:sp>
              <p:nvSpPr>
                <p:cNvPr id="118" name="Freeform 101">
                  <a:extLst>
                    <a:ext uri="{FF2B5EF4-FFF2-40B4-BE49-F238E27FC236}">
                      <a16:creationId xmlns:a16="http://schemas.microsoft.com/office/drawing/2014/main" id="{84DC903F-C04F-44DD-9A58-D72E24E60FDA}"/>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119" name="Freeform 102">
                  <a:extLst>
                    <a:ext uri="{FF2B5EF4-FFF2-40B4-BE49-F238E27FC236}">
                      <a16:creationId xmlns:a16="http://schemas.microsoft.com/office/drawing/2014/main" id="{6D2CE328-9223-4BCD-9E54-78FCBBEA9B11}"/>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144" name="TextBox 143">
              <a:extLst>
                <a:ext uri="{FF2B5EF4-FFF2-40B4-BE49-F238E27FC236}">
                  <a16:creationId xmlns:a16="http://schemas.microsoft.com/office/drawing/2014/main" id="{FCACB3FB-AEB1-403A-B121-18191A778865}"/>
                </a:ext>
              </a:extLst>
            </p:cNvPr>
            <p:cNvSpPr txBox="1"/>
            <p:nvPr/>
          </p:nvSpPr>
          <p:spPr>
            <a:xfrm>
              <a:off x="1310120" y="3514957"/>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4</a:t>
              </a:r>
            </a:p>
          </p:txBody>
        </p:sp>
      </p:grpSp>
      <p:grpSp>
        <p:nvGrpSpPr>
          <p:cNvPr id="145" name="Group 144">
            <a:extLst>
              <a:ext uri="{FF2B5EF4-FFF2-40B4-BE49-F238E27FC236}">
                <a16:creationId xmlns:a16="http://schemas.microsoft.com/office/drawing/2014/main" id="{2AA348C2-5322-4568-B3B1-C84CF9BEBD9A}"/>
              </a:ext>
            </a:extLst>
          </p:cNvPr>
          <p:cNvGrpSpPr/>
          <p:nvPr/>
        </p:nvGrpSpPr>
        <p:grpSpPr>
          <a:xfrm>
            <a:off x="8563755" y="318903"/>
            <a:ext cx="420428" cy="366088"/>
            <a:chOff x="8563755" y="318903"/>
            <a:chExt cx="420428" cy="366088"/>
          </a:xfrm>
        </p:grpSpPr>
        <p:sp>
          <p:nvSpPr>
            <p:cNvPr id="146" name="Rectangle: Rounded Corners 10">
              <a:extLst>
                <a:ext uri="{FF2B5EF4-FFF2-40B4-BE49-F238E27FC236}">
                  <a16:creationId xmlns:a16="http://schemas.microsoft.com/office/drawing/2014/main" id="{2C9F1D87-D79D-450A-8D32-FD56640AAF0E}"/>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47" name="Rectangle: Rounded Corners 11">
              <a:extLst>
                <a:ext uri="{FF2B5EF4-FFF2-40B4-BE49-F238E27FC236}">
                  <a16:creationId xmlns:a16="http://schemas.microsoft.com/office/drawing/2014/main" id="{4E10D9B4-FFD2-4FF3-A66D-C1FD023EEF9F}"/>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148" name="Group 147">
              <a:extLst>
                <a:ext uri="{FF2B5EF4-FFF2-40B4-BE49-F238E27FC236}">
                  <a16:creationId xmlns:a16="http://schemas.microsoft.com/office/drawing/2014/main" id="{C0723DF8-31A2-4895-B660-306C84E6EFD0}"/>
                </a:ext>
              </a:extLst>
            </p:cNvPr>
            <p:cNvGrpSpPr/>
            <p:nvPr/>
          </p:nvGrpSpPr>
          <p:grpSpPr>
            <a:xfrm>
              <a:off x="8715521" y="415630"/>
              <a:ext cx="166991" cy="155987"/>
              <a:chOff x="4141788" y="3251201"/>
              <a:chExt cx="346075" cy="355600"/>
            </a:xfrm>
          </p:grpSpPr>
          <p:sp>
            <p:nvSpPr>
              <p:cNvPr id="149" name="Rectangle 148">
                <a:extLst>
                  <a:ext uri="{FF2B5EF4-FFF2-40B4-BE49-F238E27FC236}">
                    <a16:creationId xmlns:a16="http://schemas.microsoft.com/office/drawing/2014/main" id="{2850F737-034D-416D-B6EE-BA1DA6602F9A}"/>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0" name="Rectangle 149">
                <a:extLst>
                  <a:ext uri="{FF2B5EF4-FFF2-40B4-BE49-F238E27FC236}">
                    <a16:creationId xmlns:a16="http://schemas.microsoft.com/office/drawing/2014/main" id="{3FE18865-2A93-477E-82F9-48495FC88B52}"/>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1" name="Rectangle 150">
                <a:extLst>
                  <a:ext uri="{FF2B5EF4-FFF2-40B4-BE49-F238E27FC236}">
                    <a16:creationId xmlns:a16="http://schemas.microsoft.com/office/drawing/2014/main" id="{C11ADD55-7C55-4396-AE80-E9D6A53E8F83}"/>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2" name="Line 21">
                <a:extLst>
                  <a:ext uri="{FF2B5EF4-FFF2-40B4-BE49-F238E27FC236}">
                    <a16:creationId xmlns:a16="http://schemas.microsoft.com/office/drawing/2014/main" id="{BBD8EC76-AD6E-4DEB-8943-065D3AC39F0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3" name="Freeform 213">
                <a:extLst>
                  <a:ext uri="{FF2B5EF4-FFF2-40B4-BE49-F238E27FC236}">
                    <a16:creationId xmlns:a16="http://schemas.microsoft.com/office/drawing/2014/main" id="{F9C0ECA6-A226-418F-BE84-EF5D57BE28DC}"/>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639388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i="1" dirty="0">
                <a:solidFill>
                  <a:schemeClr val="bg1"/>
                </a:solidFill>
                <a:latin typeface="Century Gothic" panose="020B0502020202020204" pitchFamily="34" charset="0"/>
                <a:cs typeface="Segoe UI" panose="020B0502040204020203" pitchFamily="34" charset="0"/>
                <a:sym typeface="Barlow"/>
              </a:rPr>
              <a:t>… macroeconomic reforms (cont’d)</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24</a:t>
            </a:r>
          </a:p>
        </p:txBody>
      </p:sp>
      <p:grpSp>
        <p:nvGrpSpPr>
          <p:cNvPr id="3" name="Group 2">
            <a:extLst>
              <a:ext uri="{FF2B5EF4-FFF2-40B4-BE49-F238E27FC236}">
                <a16:creationId xmlns:a16="http://schemas.microsoft.com/office/drawing/2014/main" id="{20C60A3D-1797-4778-92F9-D32E1A0E8A0C}"/>
              </a:ext>
            </a:extLst>
          </p:cNvPr>
          <p:cNvGrpSpPr/>
          <p:nvPr/>
        </p:nvGrpSpPr>
        <p:grpSpPr>
          <a:xfrm>
            <a:off x="1083103" y="1115579"/>
            <a:ext cx="7338577" cy="2818815"/>
            <a:chOff x="1043373" y="958786"/>
            <a:chExt cx="7338577" cy="2818815"/>
          </a:xfrm>
        </p:grpSpPr>
        <p:cxnSp>
          <p:nvCxnSpPr>
            <p:cNvPr id="16" name="Straight Connector 15">
              <a:extLst>
                <a:ext uri="{FF2B5EF4-FFF2-40B4-BE49-F238E27FC236}">
                  <a16:creationId xmlns:a16="http://schemas.microsoft.com/office/drawing/2014/main" id="{27EEBAAB-429E-4B59-9EAE-2EFAAC2F757D}"/>
                </a:ext>
              </a:extLst>
            </p:cNvPr>
            <p:cNvCxnSpPr>
              <a:cxnSpLocks/>
            </p:cNvCxnSpPr>
            <p:nvPr/>
          </p:nvCxnSpPr>
          <p:spPr>
            <a:xfrm>
              <a:off x="1524270" y="1655564"/>
              <a:ext cx="0" cy="2122037"/>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313EE5-5DCB-461B-8BD8-F86100A5BF23}"/>
                </a:ext>
              </a:extLst>
            </p:cNvPr>
            <p:cNvSpPr/>
            <p:nvPr/>
          </p:nvSpPr>
          <p:spPr>
            <a:xfrm>
              <a:off x="1396338" y="1917822"/>
              <a:ext cx="6985612" cy="1854803"/>
            </a:xfrm>
            <a:prstGeom prst="rect">
              <a:avLst/>
            </a:prstGeom>
          </p:spPr>
          <p:txBody>
            <a:bodyPr wrap="square">
              <a:spAutoFit/>
            </a:bodyPr>
            <a:lstStyle/>
            <a:p>
              <a:pPr marL="449263" indent="-449263">
                <a:lnSpc>
                  <a:spcPct val="150000"/>
                </a:lnSpc>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Developing a competitive and well-functioning T-bills market </a:t>
              </a:r>
            </a:p>
            <a:p>
              <a:pPr marL="449263" indent="-449263">
                <a:lnSpc>
                  <a:spcPct val="150000"/>
                </a:lnSpc>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Upgrading the financial market infrastructure through gradually phasing out the NBE bill and facilitating the development of inter-bank money markets</a:t>
              </a:r>
            </a:p>
            <a:p>
              <a:pPr marL="449263" indent="-449263">
                <a:lnSpc>
                  <a:spcPct val="150000"/>
                </a:lnSpc>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Establishing secondary bond markets and a stock exchange market in collaboration with the private sector and with TA from development partners</a:t>
              </a:r>
            </a:p>
            <a:p>
              <a:pPr marL="449263" indent="-449263">
                <a:lnSpc>
                  <a:spcPct val="150000"/>
                </a:lnSpc>
                <a:buFont typeface="Wingdings" panose="05000000000000000000" pitchFamily="2" charset="2"/>
                <a:buChar char="§"/>
              </a:pPr>
              <a:r>
                <a:rPr lang="en-GB" sz="1300" dirty="0">
                  <a:solidFill>
                    <a:srgbClr val="034B64"/>
                  </a:solidFill>
                  <a:latin typeface="Century Gothic" panose="020B0502020202020204" pitchFamily="34" charset="0"/>
                  <a:cs typeface="Segoe UI" panose="020B0502040204020203" pitchFamily="34" charset="0"/>
                </a:rPr>
                <a:t>Supporting the development of mobile banking to promote financial inclusion </a:t>
              </a:r>
            </a:p>
          </p:txBody>
        </p:sp>
        <p:grpSp>
          <p:nvGrpSpPr>
            <p:cNvPr id="31" name="Group 30">
              <a:extLst>
                <a:ext uri="{FF2B5EF4-FFF2-40B4-BE49-F238E27FC236}">
                  <a16:creationId xmlns:a16="http://schemas.microsoft.com/office/drawing/2014/main" id="{26B1B7D4-48A1-4B5F-8AB6-61CC69D27A0C}"/>
                </a:ext>
              </a:extLst>
            </p:cNvPr>
            <p:cNvGrpSpPr/>
            <p:nvPr/>
          </p:nvGrpSpPr>
          <p:grpSpPr>
            <a:xfrm>
              <a:off x="1043373" y="958786"/>
              <a:ext cx="874768" cy="878381"/>
              <a:chOff x="3763122" y="1852064"/>
              <a:chExt cx="4019536" cy="4036137"/>
            </a:xfrm>
          </p:grpSpPr>
          <p:sp>
            <p:nvSpPr>
              <p:cNvPr id="32" name="Freeform 52">
                <a:extLst>
                  <a:ext uri="{FF2B5EF4-FFF2-40B4-BE49-F238E27FC236}">
                    <a16:creationId xmlns:a16="http://schemas.microsoft.com/office/drawing/2014/main" id="{913E044C-CC3F-44EF-8B31-477F84B89A07}"/>
                  </a:ext>
                </a:extLst>
              </p:cNvPr>
              <p:cNvSpPr>
                <a:spLocks/>
              </p:cNvSpPr>
              <p:nvPr/>
            </p:nvSpPr>
            <p:spPr bwMode="auto">
              <a:xfrm>
                <a:off x="4592007" y="3370652"/>
                <a:ext cx="1199060" cy="2231034"/>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bg1">
                  <a:lumMod val="85000"/>
                </a:schemeClr>
              </a:solidFill>
              <a:ln>
                <a:solidFill>
                  <a:schemeClr val="bg1">
                    <a:lumMod val="95000"/>
                  </a:schemeClr>
                </a:solid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33" name="Group 32">
                <a:extLst>
                  <a:ext uri="{FF2B5EF4-FFF2-40B4-BE49-F238E27FC236}">
                    <a16:creationId xmlns:a16="http://schemas.microsoft.com/office/drawing/2014/main" id="{CF184EB6-DF6A-45DB-A623-795AC2A11CA9}"/>
                  </a:ext>
                </a:extLst>
              </p:cNvPr>
              <p:cNvGrpSpPr/>
              <p:nvPr/>
            </p:nvGrpSpPr>
            <p:grpSpPr>
              <a:xfrm>
                <a:off x="4310327" y="2607555"/>
                <a:ext cx="2816160" cy="2889781"/>
                <a:chOff x="2983887" y="2297131"/>
                <a:chExt cx="2930416" cy="3007025"/>
              </a:xfrm>
              <a:solidFill>
                <a:srgbClr val="FFFFFF">
                  <a:lumMod val="75000"/>
                </a:srgbClr>
              </a:solidFill>
            </p:grpSpPr>
            <p:sp>
              <p:nvSpPr>
                <p:cNvPr id="76" name="Freeform 45">
                  <a:extLst>
                    <a:ext uri="{FF2B5EF4-FFF2-40B4-BE49-F238E27FC236}">
                      <a16:creationId xmlns:a16="http://schemas.microsoft.com/office/drawing/2014/main" id="{B6FE0A5E-D072-47F2-9BC0-EE112950B568}"/>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rgbClr val="034B6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0" name="Freeform 46">
                  <a:extLst>
                    <a:ext uri="{FF2B5EF4-FFF2-40B4-BE49-F238E27FC236}">
                      <a16:creationId xmlns:a16="http://schemas.microsoft.com/office/drawing/2014/main" id="{B54C5469-254B-4095-B84D-F4A26117A091}"/>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2" name="Freeform 47">
                  <a:extLst>
                    <a:ext uri="{FF2B5EF4-FFF2-40B4-BE49-F238E27FC236}">
                      <a16:creationId xmlns:a16="http://schemas.microsoft.com/office/drawing/2014/main" id="{9D31802C-F459-4EBC-9FE0-96080827CB9D}"/>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3" name="Freeform 48">
                  <a:extLst>
                    <a:ext uri="{FF2B5EF4-FFF2-40B4-BE49-F238E27FC236}">
                      <a16:creationId xmlns:a16="http://schemas.microsoft.com/office/drawing/2014/main" id="{A74B9576-DA55-4A76-8562-541791901EDD}"/>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84" name="Freeform 49">
                  <a:extLst>
                    <a:ext uri="{FF2B5EF4-FFF2-40B4-BE49-F238E27FC236}">
                      <a16:creationId xmlns:a16="http://schemas.microsoft.com/office/drawing/2014/main" id="{0FDE6B07-EAA7-4E13-9B81-22F2673AB794}"/>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grpSp>
          <p:sp>
            <p:nvSpPr>
              <p:cNvPr id="34" name="Freeform 51">
                <a:extLst>
                  <a:ext uri="{FF2B5EF4-FFF2-40B4-BE49-F238E27FC236}">
                    <a16:creationId xmlns:a16="http://schemas.microsoft.com/office/drawing/2014/main" id="{A3B85345-8BD5-40E7-927A-B2FEAE21E1C9}"/>
                  </a:ext>
                </a:extLst>
              </p:cNvPr>
              <p:cNvSpPr>
                <a:spLocks/>
              </p:cNvSpPr>
              <p:nvPr/>
            </p:nvSpPr>
            <p:spPr bwMode="auto">
              <a:xfrm>
                <a:off x="4121472" y="2952612"/>
                <a:ext cx="2257281" cy="1515311"/>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5" name="Line 50">
                <a:extLst>
                  <a:ext uri="{FF2B5EF4-FFF2-40B4-BE49-F238E27FC236}">
                    <a16:creationId xmlns:a16="http://schemas.microsoft.com/office/drawing/2014/main" id="{8D01651B-D66B-4D52-984C-683ED0A36E7A}"/>
                  </a:ext>
                </a:extLst>
              </p:cNvPr>
              <p:cNvSpPr>
                <a:spLocks noChangeShapeType="1"/>
              </p:cNvSpPr>
              <p:nvPr/>
            </p:nvSpPr>
            <p:spPr bwMode="auto">
              <a:xfrm>
                <a:off x="6280164" y="4463441"/>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6" name="Line 54">
                <a:extLst>
                  <a:ext uri="{FF2B5EF4-FFF2-40B4-BE49-F238E27FC236}">
                    <a16:creationId xmlns:a16="http://schemas.microsoft.com/office/drawing/2014/main" id="{38C4FF42-3B3B-4D06-99F0-507C6B088087}"/>
                  </a:ext>
                </a:extLst>
              </p:cNvPr>
              <p:cNvSpPr>
                <a:spLocks noChangeShapeType="1"/>
              </p:cNvSpPr>
              <p:nvPr/>
            </p:nvSpPr>
            <p:spPr bwMode="auto">
              <a:xfrm>
                <a:off x="5241791" y="4094057"/>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7" name="Freeform 56">
                <a:extLst>
                  <a:ext uri="{FF2B5EF4-FFF2-40B4-BE49-F238E27FC236}">
                    <a16:creationId xmlns:a16="http://schemas.microsoft.com/office/drawing/2014/main" id="{1021D3D5-67E9-4159-B4FA-72422E718981}"/>
                  </a:ext>
                </a:extLst>
              </p:cNvPr>
              <p:cNvSpPr>
                <a:spLocks/>
              </p:cNvSpPr>
              <p:nvPr/>
            </p:nvSpPr>
            <p:spPr bwMode="auto">
              <a:xfrm>
                <a:off x="4937064" y="4184962"/>
                <a:ext cx="2120922" cy="1277162"/>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39" name="Freeform 55">
                <a:extLst>
                  <a:ext uri="{FF2B5EF4-FFF2-40B4-BE49-F238E27FC236}">
                    <a16:creationId xmlns:a16="http://schemas.microsoft.com/office/drawing/2014/main" id="{93F9EECA-31EA-412B-B4D1-BF31CDD96911}"/>
                  </a:ext>
                </a:extLst>
              </p:cNvPr>
              <p:cNvSpPr>
                <a:spLocks/>
              </p:cNvSpPr>
              <p:nvPr/>
            </p:nvSpPr>
            <p:spPr bwMode="auto">
              <a:xfrm>
                <a:off x="5695679" y="3099214"/>
                <a:ext cx="1719529" cy="205882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0" name="Freeform 53">
                <a:extLst>
                  <a:ext uri="{FF2B5EF4-FFF2-40B4-BE49-F238E27FC236}">
                    <a16:creationId xmlns:a16="http://schemas.microsoft.com/office/drawing/2014/main" id="{63835303-7D76-4556-B4D9-CF485708C229}"/>
                  </a:ext>
                </a:extLst>
              </p:cNvPr>
              <p:cNvSpPr>
                <a:spLocks/>
              </p:cNvSpPr>
              <p:nvPr/>
            </p:nvSpPr>
            <p:spPr bwMode="auto">
              <a:xfrm>
                <a:off x="5109913" y="2362366"/>
                <a:ext cx="1850125" cy="2105559"/>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black"/>
                  </a:solidFill>
                  <a:effectLst/>
                  <a:uLnTx/>
                  <a:uFillTx/>
                </a:endParaRPr>
              </a:p>
            </p:txBody>
          </p:sp>
          <p:sp>
            <p:nvSpPr>
              <p:cNvPr id="41" name="Freeform 74">
                <a:extLst>
                  <a:ext uri="{FF2B5EF4-FFF2-40B4-BE49-F238E27FC236}">
                    <a16:creationId xmlns:a16="http://schemas.microsoft.com/office/drawing/2014/main" id="{13B69AF8-4966-4506-95D7-6D5074B4D589}"/>
                  </a:ext>
                </a:extLst>
              </p:cNvPr>
              <p:cNvSpPr>
                <a:spLocks noEditPoints="1"/>
              </p:cNvSpPr>
              <p:nvPr/>
            </p:nvSpPr>
            <p:spPr bwMode="auto">
              <a:xfrm>
                <a:off x="3763122" y="3197880"/>
                <a:ext cx="313840" cy="249462"/>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2" name="Freeform 75">
                <a:extLst>
                  <a:ext uri="{FF2B5EF4-FFF2-40B4-BE49-F238E27FC236}">
                    <a16:creationId xmlns:a16="http://schemas.microsoft.com/office/drawing/2014/main" id="{595281CD-DF56-47CA-9276-4D782107D220}"/>
                  </a:ext>
                </a:extLst>
              </p:cNvPr>
              <p:cNvSpPr>
                <a:spLocks/>
              </p:cNvSpPr>
              <p:nvPr/>
            </p:nvSpPr>
            <p:spPr bwMode="auto">
              <a:xfrm>
                <a:off x="3822135" y="3460755"/>
                <a:ext cx="195815" cy="13412"/>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3" name="Freeform 76">
                <a:extLst>
                  <a:ext uri="{FF2B5EF4-FFF2-40B4-BE49-F238E27FC236}">
                    <a16:creationId xmlns:a16="http://schemas.microsoft.com/office/drawing/2014/main" id="{931D05E1-6848-4732-AAA9-4CB7E560AA96}"/>
                  </a:ext>
                </a:extLst>
              </p:cNvPr>
              <p:cNvSpPr>
                <a:spLocks/>
              </p:cNvSpPr>
              <p:nvPr/>
            </p:nvSpPr>
            <p:spPr bwMode="auto">
              <a:xfrm>
                <a:off x="3906631" y="3433930"/>
                <a:ext cx="13412" cy="40236"/>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4" name="Oval 77">
                <a:extLst>
                  <a:ext uri="{FF2B5EF4-FFF2-40B4-BE49-F238E27FC236}">
                    <a16:creationId xmlns:a16="http://schemas.microsoft.com/office/drawing/2014/main" id="{832ED5B3-202B-4A9C-972A-040CF94D9C69}"/>
                  </a:ext>
                </a:extLst>
              </p:cNvPr>
              <p:cNvSpPr>
                <a:spLocks noChangeArrowheads="1"/>
              </p:cNvSpPr>
              <p:nvPr/>
            </p:nvSpPr>
            <p:spPr bwMode="auto">
              <a:xfrm>
                <a:off x="3906631" y="3401741"/>
                <a:ext cx="26824" cy="2548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7" name="Rectangle 78">
                <a:extLst>
                  <a:ext uri="{FF2B5EF4-FFF2-40B4-BE49-F238E27FC236}">
                    <a16:creationId xmlns:a16="http://schemas.microsoft.com/office/drawing/2014/main" id="{0DB23884-4416-489C-B093-E40E74CA1A20}"/>
                  </a:ext>
                </a:extLst>
              </p:cNvPr>
              <p:cNvSpPr>
                <a:spLocks noChangeArrowheads="1"/>
              </p:cNvSpPr>
              <p:nvPr/>
            </p:nvSpPr>
            <p:spPr bwMode="auto">
              <a:xfrm>
                <a:off x="3769828" y="3381624"/>
                <a:ext cx="300429" cy="134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8" name="Freeform 79">
                <a:extLst>
                  <a:ext uri="{FF2B5EF4-FFF2-40B4-BE49-F238E27FC236}">
                    <a16:creationId xmlns:a16="http://schemas.microsoft.com/office/drawing/2014/main" id="{9AF337BB-4B34-460A-AC6D-C663E1E707AE}"/>
                  </a:ext>
                </a:extLst>
              </p:cNvPr>
              <p:cNvSpPr>
                <a:spLocks noEditPoints="1"/>
              </p:cNvSpPr>
              <p:nvPr/>
            </p:nvSpPr>
            <p:spPr bwMode="auto">
              <a:xfrm>
                <a:off x="3842253" y="3302493"/>
                <a:ext cx="52307" cy="65720"/>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49" name="Freeform 80">
                <a:extLst>
                  <a:ext uri="{FF2B5EF4-FFF2-40B4-BE49-F238E27FC236}">
                    <a16:creationId xmlns:a16="http://schemas.microsoft.com/office/drawing/2014/main" id="{CE2167BF-3E98-4E00-ABC6-74DAED24072B}"/>
                  </a:ext>
                </a:extLst>
              </p:cNvPr>
              <p:cNvSpPr>
                <a:spLocks noEditPoints="1"/>
              </p:cNvSpPr>
              <p:nvPr/>
            </p:nvSpPr>
            <p:spPr bwMode="auto">
              <a:xfrm>
                <a:off x="3906631" y="3263599"/>
                <a:ext cx="52307" cy="104614"/>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0" name="Freeform 81">
                <a:extLst>
                  <a:ext uri="{FF2B5EF4-FFF2-40B4-BE49-F238E27FC236}">
                    <a16:creationId xmlns:a16="http://schemas.microsoft.com/office/drawing/2014/main" id="{67AD81A4-486B-41F1-BBBA-81C181EDB397}"/>
                  </a:ext>
                </a:extLst>
              </p:cNvPr>
              <p:cNvSpPr>
                <a:spLocks noEditPoints="1"/>
              </p:cNvSpPr>
              <p:nvPr/>
            </p:nvSpPr>
            <p:spPr bwMode="auto">
              <a:xfrm>
                <a:off x="3972348" y="3236775"/>
                <a:ext cx="52307" cy="131437"/>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1" name="Rectangle 82">
                <a:extLst>
                  <a:ext uri="{FF2B5EF4-FFF2-40B4-BE49-F238E27FC236}">
                    <a16:creationId xmlns:a16="http://schemas.microsoft.com/office/drawing/2014/main" id="{EFDA5B5B-D3D6-4B12-98BD-309B89498D0D}"/>
                  </a:ext>
                </a:extLst>
              </p:cNvPr>
              <p:cNvSpPr>
                <a:spLocks noChangeArrowheads="1"/>
              </p:cNvSpPr>
              <p:nvPr/>
            </p:nvSpPr>
            <p:spPr bwMode="auto">
              <a:xfrm>
                <a:off x="3815428" y="3236775"/>
                <a:ext cx="13412" cy="13143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nvGrpSpPr>
              <p:cNvPr id="52" name="Group 51">
                <a:extLst>
                  <a:ext uri="{FF2B5EF4-FFF2-40B4-BE49-F238E27FC236}">
                    <a16:creationId xmlns:a16="http://schemas.microsoft.com/office/drawing/2014/main" id="{B61A4E0C-FE8E-46D6-9071-C955C3F03035}"/>
                  </a:ext>
                </a:extLst>
              </p:cNvPr>
              <p:cNvGrpSpPr>
                <a:grpSpLocks noChangeAspect="1"/>
              </p:cNvGrpSpPr>
              <p:nvPr/>
            </p:nvGrpSpPr>
            <p:grpSpPr>
              <a:xfrm>
                <a:off x="5727082" y="1852064"/>
                <a:ext cx="219636" cy="219636"/>
                <a:chOff x="6523038" y="1803400"/>
                <a:chExt cx="293688" cy="293688"/>
              </a:xfrm>
              <a:solidFill>
                <a:srgbClr val="FFFFFF"/>
              </a:solidFill>
            </p:grpSpPr>
            <p:sp>
              <p:nvSpPr>
                <p:cNvPr id="72" name="Freeform 94">
                  <a:extLst>
                    <a:ext uri="{FF2B5EF4-FFF2-40B4-BE49-F238E27FC236}">
                      <a16:creationId xmlns:a16="http://schemas.microsoft.com/office/drawing/2014/main" id="{D8DDF2D7-0914-4FE3-8EDF-931C8CC7A119}"/>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4" name="Freeform 96">
                  <a:extLst>
                    <a:ext uri="{FF2B5EF4-FFF2-40B4-BE49-F238E27FC236}">
                      <a16:creationId xmlns:a16="http://schemas.microsoft.com/office/drawing/2014/main" id="{3B90DC79-277A-4594-A0A4-E297461F1864}"/>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5" name="Freeform 97">
                  <a:extLst>
                    <a:ext uri="{FF2B5EF4-FFF2-40B4-BE49-F238E27FC236}">
                      <a16:creationId xmlns:a16="http://schemas.microsoft.com/office/drawing/2014/main" id="{36E2E361-D058-4DF0-A6AF-376CA74DAAFB}"/>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3" name="Group 52">
                <a:extLst>
                  <a:ext uri="{FF2B5EF4-FFF2-40B4-BE49-F238E27FC236}">
                    <a16:creationId xmlns:a16="http://schemas.microsoft.com/office/drawing/2014/main" id="{2F6677C1-6E92-4FA1-B80B-3FB4C621435E}"/>
                  </a:ext>
                </a:extLst>
              </p:cNvPr>
              <p:cNvGrpSpPr>
                <a:grpSpLocks noChangeAspect="1"/>
              </p:cNvGrpSpPr>
              <p:nvPr/>
            </p:nvGrpSpPr>
            <p:grpSpPr>
              <a:xfrm>
                <a:off x="7504849" y="3350480"/>
                <a:ext cx="277809" cy="277809"/>
                <a:chOff x="3903073" y="3496769"/>
                <a:chExt cx="360000" cy="360000"/>
              </a:xfrm>
            </p:grpSpPr>
            <p:sp>
              <p:nvSpPr>
                <p:cNvPr id="70" name="Freeform 79">
                  <a:extLst>
                    <a:ext uri="{FF2B5EF4-FFF2-40B4-BE49-F238E27FC236}">
                      <a16:creationId xmlns:a16="http://schemas.microsoft.com/office/drawing/2014/main" id="{E8E64D4F-0641-4F49-8018-F165F069E2E1}"/>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71" name="Freeform 80">
                  <a:extLst>
                    <a:ext uri="{FF2B5EF4-FFF2-40B4-BE49-F238E27FC236}">
                      <a16:creationId xmlns:a16="http://schemas.microsoft.com/office/drawing/2014/main" id="{FF1FB8E2-D6F2-4419-A0B6-B68848C2E0CD}"/>
                    </a:ext>
                  </a:extLst>
                </p:cNvPr>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4" name="Group 53">
                <a:extLst>
                  <a:ext uri="{FF2B5EF4-FFF2-40B4-BE49-F238E27FC236}">
                    <a16:creationId xmlns:a16="http://schemas.microsoft.com/office/drawing/2014/main" id="{ACCF745D-DD77-4CDB-A9EA-B3A0CA001AF0}"/>
                  </a:ext>
                </a:extLst>
              </p:cNvPr>
              <p:cNvGrpSpPr>
                <a:grpSpLocks noChangeAspect="1"/>
              </p:cNvGrpSpPr>
              <p:nvPr/>
            </p:nvGrpSpPr>
            <p:grpSpPr>
              <a:xfrm>
                <a:off x="6761396" y="5610392"/>
                <a:ext cx="223197" cy="277809"/>
                <a:chOff x="5653088" y="1797050"/>
                <a:chExt cx="298450" cy="371475"/>
              </a:xfrm>
              <a:solidFill>
                <a:srgbClr val="FFFFFF"/>
              </a:solidFill>
            </p:grpSpPr>
            <p:sp>
              <p:nvSpPr>
                <p:cNvPr id="58" name="Freeform 84">
                  <a:extLst>
                    <a:ext uri="{FF2B5EF4-FFF2-40B4-BE49-F238E27FC236}">
                      <a16:creationId xmlns:a16="http://schemas.microsoft.com/office/drawing/2014/main" id="{579F3CF8-92A2-4F60-8E8E-C1C4ACBB3AD7}"/>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9" name="Freeform 85">
                  <a:extLst>
                    <a:ext uri="{FF2B5EF4-FFF2-40B4-BE49-F238E27FC236}">
                      <a16:creationId xmlns:a16="http://schemas.microsoft.com/office/drawing/2014/main" id="{C04C48A8-A672-4C2D-9FCE-3DF98A61C7DC}"/>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0" name="Freeform 86">
                  <a:extLst>
                    <a:ext uri="{FF2B5EF4-FFF2-40B4-BE49-F238E27FC236}">
                      <a16:creationId xmlns:a16="http://schemas.microsoft.com/office/drawing/2014/main" id="{1643D1A0-A6F2-473F-82A3-F30B37FA36B8}"/>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1" name="Freeform 87">
                  <a:extLst>
                    <a:ext uri="{FF2B5EF4-FFF2-40B4-BE49-F238E27FC236}">
                      <a16:creationId xmlns:a16="http://schemas.microsoft.com/office/drawing/2014/main" id="{B67305AE-0F28-4782-9DBA-33FF16775462}"/>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2" name="Freeform 88">
                  <a:extLst>
                    <a:ext uri="{FF2B5EF4-FFF2-40B4-BE49-F238E27FC236}">
                      <a16:creationId xmlns:a16="http://schemas.microsoft.com/office/drawing/2014/main" id="{E379222D-C1B5-419A-9FF0-F0D3FA169CE2}"/>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3" name="Freeform 89">
                  <a:extLst>
                    <a:ext uri="{FF2B5EF4-FFF2-40B4-BE49-F238E27FC236}">
                      <a16:creationId xmlns:a16="http://schemas.microsoft.com/office/drawing/2014/main" id="{93A732AC-C85F-48A2-9201-EE9CD273A0A1}"/>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4" name="Freeform 90">
                  <a:extLst>
                    <a:ext uri="{FF2B5EF4-FFF2-40B4-BE49-F238E27FC236}">
                      <a16:creationId xmlns:a16="http://schemas.microsoft.com/office/drawing/2014/main" id="{901A7BD9-F2EF-4563-894E-E64CD6483FB1}"/>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5" name="Freeform 91">
                  <a:extLst>
                    <a:ext uri="{FF2B5EF4-FFF2-40B4-BE49-F238E27FC236}">
                      <a16:creationId xmlns:a16="http://schemas.microsoft.com/office/drawing/2014/main" id="{263B4297-FD37-4FC0-AB98-AB2BAA823297}"/>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6" name="Freeform 92">
                  <a:extLst>
                    <a:ext uri="{FF2B5EF4-FFF2-40B4-BE49-F238E27FC236}">
                      <a16:creationId xmlns:a16="http://schemas.microsoft.com/office/drawing/2014/main" id="{BFA31FAB-B61D-4264-80A6-44C8BA1179F9}"/>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7" name="Freeform 93">
                  <a:extLst>
                    <a:ext uri="{FF2B5EF4-FFF2-40B4-BE49-F238E27FC236}">
                      <a16:creationId xmlns:a16="http://schemas.microsoft.com/office/drawing/2014/main" id="{63CFD744-B2D5-4873-AF28-797705A46A4D}"/>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8" name="Freeform 94">
                  <a:extLst>
                    <a:ext uri="{FF2B5EF4-FFF2-40B4-BE49-F238E27FC236}">
                      <a16:creationId xmlns:a16="http://schemas.microsoft.com/office/drawing/2014/main" id="{F2E9E1B9-B8A4-444F-A8F1-9609C6C7A3F2}"/>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69" name="Freeform 95">
                  <a:extLst>
                    <a:ext uri="{FF2B5EF4-FFF2-40B4-BE49-F238E27FC236}">
                      <a16:creationId xmlns:a16="http://schemas.microsoft.com/office/drawing/2014/main" id="{34653CDB-47E0-47E7-927F-E5E6DA22EB45}"/>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nvGrpSpPr>
              <p:cNvPr id="55" name="Group 54">
                <a:extLst>
                  <a:ext uri="{FF2B5EF4-FFF2-40B4-BE49-F238E27FC236}">
                    <a16:creationId xmlns:a16="http://schemas.microsoft.com/office/drawing/2014/main" id="{F71F15A3-36D7-4805-9123-C35141A3F9A9}"/>
                  </a:ext>
                </a:extLst>
              </p:cNvPr>
              <p:cNvGrpSpPr>
                <a:grpSpLocks noChangeAspect="1"/>
              </p:cNvGrpSpPr>
              <p:nvPr/>
            </p:nvGrpSpPr>
            <p:grpSpPr>
              <a:xfrm>
                <a:off x="4414827" y="5477869"/>
                <a:ext cx="266393" cy="266392"/>
                <a:chOff x="2182813" y="2376488"/>
                <a:chExt cx="371476" cy="371475"/>
              </a:xfrm>
              <a:solidFill>
                <a:srgbClr val="FFFFFF"/>
              </a:solidFill>
            </p:grpSpPr>
            <p:sp>
              <p:nvSpPr>
                <p:cNvPr id="56" name="Freeform 101">
                  <a:extLst>
                    <a:ext uri="{FF2B5EF4-FFF2-40B4-BE49-F238E27FC236}">
                      <a16:creationId xmlns:a16="http://schemas.microsoft.com/office/drawing/2014/main" id="{C4242493-723D-4CDA-BF1A-C5EBA141BC1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sp>
              <p:nvSpPr>
                <p:cNvPr id="57" name="Freeform 102">
                  <a:extLst>
                    <a:ext uri="{FF2B5EF4-FFF2-40B4-BE49-F238E27FC236}">
                      <a16:creationId xmlns:a16="http://schemas.microsoft.com/office/drawing/2014/main" id="{4B583481-7BEC-45A5-8010-7FAB83845D66}"/>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3600" kern="0" dirty="0">
                    <a:solidFill>
                      <a:prstClr val="black"/>
                    </a:solidFill>
                  </a:endParaRPr>
                </a:p>
              </p:txBody>
            </p:sp>
          </p:grpSp>
        </p:grpSp>
        <p:sp>
          <p:nvSpPr>
            <p:cNvPr id="7" name="Rectangle 6">
              <a:extLst>
                <a:ext uri="{FF2B5EF4-FFF2-40B4-BE49-F238E27FC236}">
                  <a16:creationId xmlns:a16="http://schemas.microsoft.com/office/drawing/2014/main" id="{62C06062-01F2-48A4-8075-0D3D0D912C62}"/>
                </a:ext>
              </a:extLst>
            </p:cNvPr>
            <p:cNvSpPr/>
            <p:nvPr/>
          </p:nvSpPr>
          <p:spPr>
            <a:xfrm>
              <a:off x="1946536" y="1224593"/>
              <a:ext cx="6387477" cy="653449"/>
            </a:xfrm>
            <a:prstGeom prst="rect">
              <a:avLst/>
            </a:prstGeom>
          </p:spPr>
          <p:txBody>
            <a:bodyPr wrap="square">
              <a:spAutoFit/>
            </a:bodyPr>
            <a:lstStyle/>
            <a:p>
              <a:pPr>
                <a:lnSpc>
                  <a:spcPct val="150000"/>
                </a:lnSpc>
              </a:pPr>
              <a:r>
                <a:rPr lang="en-GB" sz="1300" b="1" i="1" dirty="0">
                  <a:solidFill>
                    <a:srgbClr val="034B64"/>
                  </a:solidFill>
                  <a:latin typeface="Century Gothic" panose="020B0502020202020204" pitchFamily="34" charset="0"/>
                  <a:cs typeface="Segoe UI" panose="020B0502040204020203" pitchFamily="34" charset="0"/>
                </a:rPr>
                <a:t>Improving financial access through developing capital and financial markets. In particular, reform measures will include:</a:t>
              </a:r>
            </a:p>
          </p:txBody>
        </p:sp>
        <p:sp>
          <p:nvSpPr>
            <p:cNvPr id="73" name="TextBox 72">
              <a:extLst>
                <a:ext uri="{FF2B5EF4-FFF2-40B4-BE49-F238E27FC236}">
                  <a16:creationId xmlns:a16="http://schemas.microsoft.com/office/drawing/2014/main" id="{DF8ED7DF-2124-43F8-9BD2-C79873FCBD0F}"/>
                </a:ext>
              </a:extLst>
            </p:cNvPr>
            <p:cNvSpPr txBox="1"/>
            <p:nvPr/>
          </p:nvSpPr>
          <p:spPr>
            <a:xfrm>
              <a:off x="1355592" y="1297356"/>
              <a:ext cx="285656" cy="307777"/>
            </a:xfrm>
            <a:prstGeom prst="rect">
              <a:avLst/>
            </a:prstGeom>
            <a:noFill/>
          </p:spPr>
          <p:txBody>
            <a:bodyPr wrap="none" rtlCol="0">
              <a:spAutoFit/>
            </a:bodyPr>
            <a:lstStyle/>
            <a:p>
              <a:r>
                <a:rPr lang="en-GB" b="1" dirty="0">
                  <a:solidFill>
                    <a:srgbClr val="034B64"/>
                  </a:solidFill>
                  <a:latin typeface="Century Gothic" panose="020B0502020202020204" pitchFamily="34" charset="0"/>
                </a:rPr>
                <a:t>5</a:t>
              </a:r>
            </a:p>
          </p:txBody>
        </p:sp>
      </p:grpSp>
      <p:grpSp>
        <p:nvGrpSpPr>
          <p:cNvPr id="77" name="Group 76">
            <a:extLst>
              <a:ext uri="{FF2B5EF4-FFF2-40B4-BE49-F238E27FC236}">
                <a16:creationId xmlns:a16="http://schemas.microsoft.com/office/drawing/2014/main" id="{5024B2D8-32E4-43F5-A93F-8DFCA32950D6}"/>
              </a:ext>
            </a:extLst>
          </p:cNvPr>
          <p:cNvGrpSpPr/>
          <p:nvPr/>
        </p:nvGrpSpPr>
        <p:grpSpPr>
          <a:xfrm>
            <a:off x="8563755" y="318903"/>
            <a:ext cx="420428" cy="366088"/>
            <a:chOff x="8563755" y="318903"/>
            <a:chExt cx="420428" cy="366088"/>
          </a:xfrm>
        </p:grpSpPr>
        <p:sp>
          <p:nvSpPr>
            <p:cNvPr id="78" name="Rectangle: Rounded Corners 10">
              <a:extLst>
                <a:ext uri="{FF2B5EF4-FFF2-40B4-BE49-F238E27FC236}">
                  <a16:creationId xmlns:a16="http://schemas.microsoft.com/office/drawing/2014/main" id="{30654664-104D-4373-B82F-59173E0BD08C}"/>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79" name="Rectangle: Rounded Corners 11">
              <a:extLst>
                <a:ext uri="{FF2B5EF4-FFF2-40B4-BE49-F238E27FC236}">
                  <a16:creationId xmlns:a16="http://schemas.microsoft.com/office/drawing/2014/main" id="{4235A773-A333-4E72-A4FC-2438B66C9816}"/>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81" name="Group 80">
              <a:extLst>
                <a:ext uri="{FF2B5EF4-FFF2-40B4-BE49-F238E27FC236}">
                  <a16:creationId xmlns:a16="http://schemas.microsoft.com/office/drawing/2014/main" id="{00B13FFA-7644-43F1-B690-339C3B8211CD}"/>
                </a:ext>
              </a:extLst>
            </p:cNvPr>
            <p:cNvGrpSpPr/>
            <p:nvPr/>
          </p:nvGrpSpPr>
          <p:grpSpPr>
            <a:xfrm>
              <a:off x="8715521" y="415630"/>
              <a:ext cx="166991" cy="155987"/>
              <a:chOff x="4141788" y="3251201"/>
              <a:chExt cx="346075" cy="355600"/>
            </a:xfrm>
          </p:grpSpPr>
          <p:sp>
            <p:nvSpPr>
              <p:cNvPr id="85" name="Rectangle 84">
                <a:extLst>
                  <a:ext uri="{FF2B5EF4-FFF2-40B4-BE49-F238E27FC236}">
                    <a16:creationId xmlns:a16="http://schemas.microsoft.com/office/drawing/2014/main" id="{D82536E3-8C4F-42F5-8998-8AC9870920CD}"/>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6" name="Rectangle 85">
                <a:extLst>
                  <a:ext uri="{FF2B5EF4-FFF2-40B4-BE49-F238E27FC236}">
                    <a16:creationId xmlns:a16="http://schemas.microsoft.com/office/drawing/2014/main" id="{3981C82A-E01C-4DB8-9E9B-23868D45982F}"/>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Rectangle 86">
                <a:extLst>
                  <a:ext uri="{FF2B5EF4-FFF2-40B4-BE49-F238E27FC236}">
                    <a16:creationId xmlns:a16="http://schemas.microsoft.com/office/drawing/2014/main" id="{2E82DFF9-5393-47F3-8E73-2E9283518923}"/>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Line 21">
                <a:extLst>
                  <a:ext uri="{FF2B5EF4-FFF2-40B4-BE49-F238E27FC236}">
                    <a16:creationId xmlns:a16="http://schemas.microsoft.com/office/drawing/2014/main" id="{CCE91AA2-2805-43ED-A08F-EEA49B9F3063}"/>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Freeform 213">
                <a:extLst>
                  <a:ext uri="{FF2B5EF4-FFF2-40B4-BE49-F238E27FC236}">
                    <a16:creationId xmlns:a16="http://schemas.microsoft.com/office/drawing/2014/main" id="{FF04DACD-CF4B-4402-936B-D33E651FFA36}"/>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14830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Rectangle 1">
            <a:extLst>
              <a:ext uri="{FF2B5EF4-FFF2-40B4-BE49-F238E27FC236}">
                <a16:creationId xmlns:a16="http://schemas.microsoft.com/office/drawing/2014/main" id="{A9DEB6F3-ED09-4ADA-8802-80AE3D84B659}"/>
              </a:ext>
            </a:extLst>
          </p:cNvPr>
          <p:cNvSpPr/>
          <p:nvPr/>
        </p:nvSpPr>
        <p:spPr>
          <a:xfrm>
            <a:off x="904775" y="896951"/>
            <a:ext cx="8152057" cy="3909212"/>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en-US" sz="1300" i="1" dirty="0">
                <a:solidFill>
                  <a:srgbClr val="034B64"/>
                </a:solidFill>
                <a:latin typeface="Century Gothic" panose="020B0502020202020204" pitchFamily="34" charset="0"/>
                <a:cs typeface="Segoe UI" panose="020B0502040204020203" pitchFamily="34" charset="0"/>
              </a:rPr>
              <a:t>Streamlining bureaucratic and regulatory procedures </a:t>
            </a:r>
          </a:p>
          <a:p>
            <a:pPr marL="342900" indent="-342900">
              <a:lnSpc>
                <a:spcPct val="150000"/>
              </a:lnSpc>
              <a:buClr>
                <a:srgbClr val="034B64"/>
              </a:buClr>
              <a:buFont typeface="Arial" panose="020B0604020202020204" pitchFamily="34" charset="0"/>
              <a:buChar char="•"/>
            </a:pPr>
            <a:r>
              <a:rPr lang="en-US" sz="1300" i="1" dirty="0">
                <a:solidFill>
                  <a:srgbClr val="034B64"/>
                </a:solidFill>
                <a:latin typeface="Century Gothic" panose="020B0502020202020204" pitchFamily="34" charset="0"/>
                <a:cs typeface="Segoe UI" panose="020B0502040204020203" pitchFamily="34" charset="0"/>
              </a:rPr>
              <a:t>Improving governance of public institutions, while viewing all institutions(public, private, political, social, civic, the media) as an integrated whole</a:t>
            </a:r>
          </a:p>
          <a:p>
            <a:pPr marL="342900" indent="-342900">
              <a:lnSpc>
                <a:spcPct val="150000"/>
              </a:lnSpc>
              <a:buClr>
                <a:srgbClr val="034B64"/>
              </a:buClr>
              <a:buFont typeface="Arial" panose="020B0604020202020204" pitchFamily="34" charset="0"/>
              <a:buChar char="•"/>
            </a:pPr>
            <a:r>
              <a:rPr lang="en-US" sz="1300" i="1" dirty="0">
                <a:solidFill>
                  <a:srgbClr val="034B64"/>
                </a:solidFill>
                <a:latin typeface="Century Gothic" panose="020B0502020202020204" pitchFamily="34" charset="0"/>
                <a:cs typeface="Segoe UI" panose="020B0502040204020203" pitchFamily="34" charset="0"/>
              </a:rPr>
              <a:t>Improving power reliability and access through </a:t>
            </a:r>
          </a:p>
          <a:p>
            <a:pPr marL="457200" lvl="1" indent="-228600">
              <a:lnSpc>
                <a:spcPct val="150000"/>
              </a:lnSpc>
              <a:buClr>
                <a:srgbClr val="034B64"/>
              </a:buClr>
              <a:buFont typeface="Wingdings" panose="05000000000000000000" pitchFamily="2" charset="2"/>
              <a:buChar char="ü"/>
            </a:pPr>
            <a:r>
              <a:rPr lang="en-US" sz="1200" i="1" dirty="0">
                <a:solidFill>
                  <a:srgbClr val="034B64"/>
                </a:solidFill>
                <a:latin typeface="Century Gothic" panose="020B0502020202020204" pitchFamily="34" charset="0"/>
                <a:cs typeface="Segoe UI" panose="020B0502040204020203" pitchFamily="34" charset="0"/>
              </a:rPr>
              <a:t>Modernizing corporate governance and improving operational efficiency at EEU and EEP</a:t>
            </a:r>
          </a:p>
          <a:p>
            <a:pPr marL="457200" lvl="1" indent="-228600">
              <a:lnSpc>
                <a:spcPct val="150000"/>
              </a:lnSpc>
              <a:buClr>
                <a:srgbClr val="034B64"/>
              </a:buClr>
              <a:buFont typeface="Wingdings" panose="05000000000000000000" pitchFamily="2" charset="2"/>
              <a:buChar char="ü"/>
            </a:pPr>
            <a:r>
              <a:rPr lang="en-US" sz="1200" i="1" dirty="0">
                <a:solidFill>
                  <a:srgbClr val="034B64"/>
                </a:solidFill>
                <a:latin typeface="Century Gothic" panose="020B0502020202020204" pitchFamily="34" charset="0"/>
                <a:cs typeface="Segoe UI" panose="020B0502040204020203" pitchFamily="34" charset="0"/>
              </a:rPr>
              <a:t>Restoring cost recovery through tariff reforms</a:t>
            </a:r>
          </a:p>
          <a:p>
            <a:pPr marL="342900" indent="-342900">
              <a:lnSpc>
                <a:spcPct val="150000"/>
              </a:lnSpc>
              <a:buClr>
                <a:srgbClr val="034B64"/>
              </a:buClr>
              <a:buFont typeface="Arial" panose="020B0604020202020204" pitchFamily="34" charset="0"/>
              <a:buChar char="•"/>
            </a:pPr>
            <a:r>
              <a:rPr lang="en-US" sz="1300" i="1" dirty="0">
                <a:solidFill>
                  <a:srgbClr val="034B64"/>
                </a:solidFill>
                <a:latin typeface="Century Gothic" panose="020B0502020202020204" pitchFamily="34" charset="0"/>
                <a:cs typeface="Segoe UI" panose="020B0502040204020203" pitchFamily="34" charset="0"/>
              </a:rPr>
              <a:t>Implementing the telecom sector reform</a:t>
            </a:r>
          </a:p>
          <a:p>
            <a:pPr marL="342900" indent="-342900">
              <a:lnSpc>
                <a:spcPct val="150000"/>
              </a:lnSpc>
              <a:buClr>
                <a:srgbClr val="034B64"/>
              </a:buClr>
              <a:buFont typeface="Arial" panose="020B0604020202020204" pitchFamily="34" charset="0"/>
              <a:buChar char="•"/>
            </a:pPr>
            <a:r>
              <a:rPr lang="en-US" sz="1300" i="1" dirty="0">
                <a:solidFill>
                  <a:srgbClr val="034B64"/>
                </a:solidFill>
                <a:latin typeface="Century Gothic" panose="020B0502020202020204" pitchFamily="34" charset="0"/>
                <a:cs typeface="Segoe UI" panose="020B0502040204020203" pitchFamily="34" charset="0"/>
              </a:rPr>
              <a:t>Creating a secure and predictable market access to exports, including by expediting WTO accession and strengthening regional trade integration</a:t>
            </a:r>
          </a:p>
          <a:p>
            <a:pPr marL="342900" indent="-342900">
              <a:lnSpc>
                <a:spcPct val="150000"/>
              </a:lnSpc>
              <a:buClr>
                <a:srgbClr val="034B64"/>
              </a:buClr>
              <a:buFont typeface="Arial" panose="020B0604020202020204" pitchFamily="34" charset="0"/>
              <a:buChar char="•"/>
            </a:pPr>
            <a:r>
              <a:rPr lang="en-US" sz="1300" i="1" dirty="0">
                <a:solidFill>
                  <a:srgbClr val="034B64"/>
                </a:solidFill>
                <a:latin typeface="Century Gothic" panose="020B0502020202020204" pitchFamily="34" charset="0"/>
              </a:rPr>
              <a:t>Undertake logistic reform to enhance logistics efficiency and i</a:t>
            </a:r>
            <a:r>
              <a:rPr lang="en-US" sz="1300" i="1" dirty="0">
                <a:solidFill>
                  <a:srgbClr val="034B64"/>
                </a:solidFill>
                <a:latin typeface="Century Gothic" panose="020B0502020202020204" pitchFamily="34" charset="0"/>
                <a:cs typeface="Segoe UI" panose="020B0502040204020203" pitchFamily="34" charset="0"/>
              </a:rPr>
              <a:t>nvest in logistics infrastructure</a:t>
            </a:r>
          </a:p>
          <a:p>
            <a:pPr marL="342900" indent="-342900">
              <a:lnSpc>
                <a:spcPct val="150000"/>
              </a:lnSpc>
              <a:buClr>
                <a:srgbClr val="034B64"/>
              </a:buClr>
              <a:buFont typeface="Arial" panose="020B0604020202020204" pitchFamily="34" charset="0"/>
              <a:buChar char="•"/>
            </a:pPr>
            <a:r>
              <a:rPr lang="en-US" sz="1300" i="1" dirty="0">
                <a:solidFill>
                  <a:srgbClr val="034B64"/>
                </a:solidFill>
                <a:latin typeface="Century Gothic" panose="020B0502020202020204" pitchFamily="34" charset="0"/>
                <a:cs typeface="Segoe UI" panose="020B0502040204020203" pitchFamily="34" charset="0"/>
              </a:rPr>
              <a:t>Improving the efficiency of domestic markets for goods and services, such as by removing barriers to entry, enforcing the competition Law, and improving the efficiency of the commodity market supply chain.</a:t>
            </a:r>
          </a:p>
        </p:txBody>
      </p:sp>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Macroeconomic reforms will be complemented with structural reforms to create an enabling environment for investment...</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25</a:t>
            </a:r>
          </a:p>
        </p:txBody>
      </p:sp>
      <p:grpSp>
        <p:nvGrpSpPr>
          <p:cNvPr id="32" name="Group 31">
            <a:extLst>
              <a:ext uri="{FF2B5EF4-FFF2-40B4-BE49-F238E27FC236}">
                <a16:creationId xmlns:a16="http://schemas.microsoft.com/office/drawing/2014/main" id="{DCE81BE4-2E33-4C3E-863A-E4975B23A28F}"/>
              </a:ext>
            </a:extLst>
          </p:cNvPr>
          <p:cNvGrpSpPr/>
          <p:nvPr/>
        </p:nvGrpSpPr>
        <p:grpSpPr>
          <a:xfrm>
            <a:off x="8563755" y="318903"/>
            <a:ext cx="420428" cy="366088"/>
            <a:chOff x="8563755" y="318903"/>
            <a:chExt cx="420428" cy="366088"/>
          </a:xfrm>
        </p:grpSpPr>
        <p:sp>
          <p:nvSpPr>
            <p:cNvPr id="33" name="Rectangle: Rounded Corners 10">
              <a:extLst>
                <a:ext uri="{FF2B5EF4-FFF2-40B4-BE49-F238E27FC236}">
                  <a16:creationId xmlns:a16="http://schemas.microsoft.com/office/drawing/2014/main" id="{4DB3AFE8-95C1-4ABD-BFCC-4D7A0A5A33E2}"/>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34" name="Rectangle: Rounded Corners 11">
              <a:extLst>
                <a:ext uri="{FF2B5EF4-FFF2-40B4-BE49-F238E27FC236}">
                  <a16:creationId xmlns:a16="http://schemas.microsoft.com/office/drawing/2014/main" id="{50742DE3-38E6-485D-B5AD-7E24B66B7EE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35" name="Group 34">
              <a:extLst>
                <a:ext uri="{FF2B5EF4-FFF2-40B4-BE49-F238E27FC236}">
                  <a16:creationId xmlns:a16="http://schemas.microsoft.com/office/drawing/2014/main" id="{28245FA0-E84D-42B3-8C4C-4ED5C9A33F0A}"/>
                </a:ext>
              </a:extLst>
            </p:cNvPr>
            <p:cNvGrpSpPr/>
            <p:nvPr/>
          </p:nvGrpSpPr>
          <p:grpSpPr>
            <a:xfrm>
              <a:off x="8715521" y="415630"/>
              <a:ext cx="166991" cy="155987"/>
              <a:chOff x="4141788" y="3251201"/>
              <a:chExt cx="346075" cy="355600"/>
            </a:xfrm>
          </p:grpSpPr>
          <p:sp>
            <p:nvSpPr>
              <p:cNvPr id="37" name="Rectangle 36">
                <a:extLst>
                  <a:ext uri="{FF2B5EF4-FFF2-40B4-BE49-F238E27FC236}">
                    <a16:creationId xmlns:a16="http://schemas.microsoft.com/office/drawing/2014/main" id="{40F1F834-F54E-4494-8C78-8F9F3CF82D7D}"/>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9" name="Rectangle 38">
                <a:extLst>
                  <a:ext uri="{FF2B5EF4-FFF2-40B4-BE49-F238E27FC236}">
                    <a16:creationId xmlns:a16="http://schemas.microsoft.com/office/drawing/2014/main" id="{C97529F6-00E7-42E5-823B-8B358942FBFB}"/>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0" name="Rectangle 39">
                <a:extLst>
                  <a:ext uri="{FF2B5EF4-FFF2-40B4-BE49-F238E27FC236}">
                    <a16:creationId xmlns:a16="http://schemas.microsoft.com/office/drawing/2014/main" id="{CC181B67-A1BA-4AD3-9282-E44E1530A76D}"/>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1" name="Line 21">
                <a:extLst>
                  <a:ext uri="{FF2B5EF4-FFF2-40B4-BE49-F238E27FC236}">
                    <a16:creationId xmlns:a16="http://schemas.microsoft.com/office/drawing/2014/main" id="{D179BC0F-BF75-496D-BAF9-02EE252C601E}"/>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13">
                <a:extLst>
                  <a:ext uri="{FF2B5EF4-FFF2-40B4-BE49-F238E27FC236}">
                    <a16:creationId xmlns:a16="http://schemas.microsoft.com/office/drawing/2014/main" id="{5E67CB8E-2EA1-40C9-A120-1482B04FB193}"/>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12466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…along with sectoral reforms, focusing on key sectors where Ethiopia has great potential:</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26</a:t>
            </a:r>
          </a:p>
        </p:txBody>
      </p:sp>
      <p:sp>
        <p:nvSpPr>
          <p:cNvPr id="7" name="Rectangle 6">
            <a:extLst>
              <a:ext uri="{FF2B5EF4-FFF2-40B4-BE49-F238E27FC236}">
                <a16:creationId xmlns:a16="http://schemas.microsoft.com/office/drawing/2014/main" id="{82D719F9-6E7E-45EB-8DFC-00DEDB8C0F0E}"/>
              </a:ext>
            </a:extLst>
          </p:cNvPr>
          <p:cNvSpPr/>
          <p:nvPr/>
        </p:nvSpPr>
        <p:spPr>
          <a:xfrm>
            <a:off x="1154374" y="1382703"/>
            <a:ext cx="7684473" cy="3655296"/>
          </a:xfrm>
          <a:prstGeom prst="rect">
            <a:avLst/>
          </a:prstGeom>
        </p:spPr>
        <p:txBody>
          <a:bodyPr wrap="square">
            <a:spAutoFit/>
          </a:bodyPr>
          <a:lstStyle/>
          <a:p>
            <a:pPr marL="28575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Enhance productivity of small-holder farmers and pastoralists through provision of modern inputs and services;</a:t>
            </a:r>
          </a:p>
          <a:p>
            <a:pPr marL="285750" lvl="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Develop a legal framework that will allow farmers to lease land use rights and become shareholders in large commercial farms; </a:t>
            </a:r>
          </a:p>
          <a:p>
            <a:pPr marL="285750" lvl="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Modernize livestock production through improving veterinary infrastructure, research and innovation, and establishing linkages with other industries;</a:t>
            </a:r>
          </a:p>
          <a:p>
            <a:pPr marL="28575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Establish effective linkage between agriculture producers and commodity markets as well as the commercial value chain;</a:t>
            </a:r>
          </a:p>
          <a:p>
            <a:pPr marL="28575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Encourage private sector investment in agricultural R&amp;D and exploring PPPs to expand medium and large-scale irrigation infrastructure; </a:t>
            </a:r>
          </a:p>
          <a:p>
            <a:pPr marL="28575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Develop a legal framework for agriculture-specific financial services such as micro-lending, crop insurance, and forward contracts</a:t>
            </a:r>
            <a:r>
              <a:rPr lang="en-US" sz="1300" dirty="0">
                <a:solidFill>
                  <a:srgbClr val="034B64"/>
                </a:solidFill>
                <a:latin typeface="Century Gothic" panose="020B0502020202020204" pitchFamily="34" charset="0"/>
              </a:rPr>
              <a:t>. </a:t>
            </a:r>
            <a:endParaRPr lang="en-US" sz="1300" dirty="0">
              <a:solidFill>
                <a:srgbClr val="034B64"/>
              </a:solidFill>
              <a:latin typeface="Century Gothic" panose="020B0502020202020204"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4837BBD6-EEA7-484E-A018-9983CF46D429}"/>
              </a:ext>
            </a:extLst>
          </p:cNvPr>
          <p:cNvGrpSpPr/>
          <p:nvPr/>
        </p:nvGrpSpPr>
        <p:grpSpPr>
          <a:xfrm>
            <a:off x="8563755" y="318903"/>
            <a:ext cx="420428" cy="366088"/>
            <a:chOff x="8563755" y="318903"/>
            <a:chExt cx="420428" cy="366088"/>
          </a:xfrm>
        </p:grpSpPr>
        <p:sp>
          <p:nvSpPr>
            <p:cNvPr id="18" name="Rectangle: Rounded Corners 10">
              <a:extLst>
                <a:ext uri="{FF2B5EF4-FFF2-40B4-BE49-F238E27FC236}">
                  <a16:creationId xmlns:a16="http://schemas.microsoft.com/office/drawing/2014/main" id="{7F4DA746-B20C-4CF2-929B-F44CCCB12B59}"/>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Rectangle: Rounded Corners 11">
              <a:extLst>
                <a:ext uri="{FF2B5EF4-FFF2-40B4-BE49-F238E27FC236}">
                  <a16:creationId xmlns:a16="http://schemas.microsoft.com/office/drawing/2014/main" id="{6CE617A5-1D1A-4D0C-927C-1F382A642AA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C620256A-C66D-4BB3-B3A9-3CDCF09C2986}"/>
                </a:ext>
              </a:extLst>
            </p:cNvPr>
            <p:cNvGrpSpPr/>
            <p:nvPr/>
          </p:nvGrpSpPr>
          <p:grpSpPr>
            <a:xfrm>
              <a:off x="8715521" y="415630"/>
              <a:ext cx="166991" cy="155987"/>
              <a:chOff x="4141788" y="3251201"/>
              <a:chExt cx="346075" cy="355600"/>
            </a:xfrm>
          </p:grpSpPr>
          <p:sp>
            <p:nvSpPr>
              <p:cNvPr id="21" name="Rectangle 20">
                <a:extLst>
                  <a:ext uri="{FF2B5EF4-FFF2-40B4-BE49-F238E27FC236}">
                    <a16:creationId xmlns:a16="http://schemas.microsoft.com/office/drawing/2014/main" id="{F542E2CA-8C92-4F4D-B97F-A51513B747D7}"/>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 name="Rectangle 21">
                <a:extLst>
                  <a:ext uri="{FF2B5EF4-FFF2-40B4-BE49-F238E27FC236}">
                    <a16:creationId xmlns:a16="http://schemas.microsoft.com/office/drawing/2014/main" id="{72DB18ED-8D12-464A-BE18-760EBA89EEAB}"/>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3" name="Rectangle 22">
                <a:extLst>
                  <a:ext uri="{FF2B5EF4-FFF2-40B4-BE49-F238E27FC236}">
                    <a16:creationId xmlns:a16="http://schemas.microsoft.com/office/drawing/2014/main" id="{E92B8B26-9528-418E-8028-1C002C2244AE}"/>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Line 21">
                <a:extLst>
                  <a:ext uri="{FF2B5EF4-FFF2-40B4-BE49-F238E27FC236}">
                    <a16:creationId xmlns:a16="http://schemas.microsoft.com/office/drawing/2014/main" id="{D2874224-4E35-4207-B502-C006D3DCF363}"/>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213">
                <a:extLst>
                  <a:ext uri="{FF2B5EF4-FFF2-40B4-BE49-F238E27FC236}">
                    <a16:creationId xmlns:a16="http://schemas.microsoft.com/office/drawing/2014/main" id="{9790C517-2790-4359-BCD1-3E0FE99A732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
        <p:nvSpPr>
          <p:cNvPr id="31" name="Oval 30">
            <a:extLst>
              <a:ext uri="{FF2B5EF4-FFF2-40B4-BE49-F238E27FC236}">
                <a16:creationId xmlns:a16="http://schemas.microsoft.com/office/drawing/2014/main" id="{1464640E-1073-40C0-B02B-D024842A41E0}"/>
              </a:ext>
            </a:extLst>
          </p:cNvPr>
          <p:cNvSpPr/>
          <p:nvPr/>
        </p:nvSpPr>
        <p:spPr>
          <a:xfrm>
            <a:off x="1154375" y="964531"/>
            <a:ext cx="525162"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3A3C4EC9-CA12-49EB-9C4E-635645A6AE8C}"/>
              </a:ext>
            </a:extLst>
          </p:cNvPr>
          <p:cNvCxnSpPr>
            <a:cxnSpLocks/>
            <a:endCxn id="31" idx="6"/>
          </p:cNvCxnSpPr>
          <p:nvPr/>
        </p:nvCxnSpPr>
        <p:spPr>
          <a:xfrm flipH="1">
            <a:off x="1679537" y="1212214"/>
            <a:ext cx="6936649"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9500979-5F8B-44E0-A7D2-22DA8C849272}"/>
              </a:ext>
            </a:extLst>
          </p:cNvPr>
          <p:cNvSpPr/>
          <p:nvPr/>
        </p:nvSpPr>
        <p:spPr>
          <a:xfrm>
            <a:off x="1758369" y="810073"/>
            <a:ext cx="1138453" cy="374333"/>
          </a:xfrm>
          <a:prstGeom prst="rect">
            <a:avLst/>
          </a:prstGeom>
        </p:spPr>
        <p:txBody>
          <a:bodyPr wrap="none">
            <a:spAutoFit/>
          </a:bodyPr>
          <a:lstStyle/>
          <a:p>
            <a:pPr>
              <a:lnSpc>
                <a:spcPct val="150000"/>
              </a:lnSpc>
            </a:pPr>
            <a:r>
              <a:rPr lang="en-US" b="1" i="1" dirty="0">
                <a:solidFill>
                  <a:srgbClr val="034B64"/>
                </a:solidFill>
                <a:latin typeface="Century Gothic" panose="020B0502020202020204" pitchFamily="34" charset="0"/>
                <a:cs typeface="Segoe UI" panose="020B0502040204020203" pitchFamily="34" charset="0"/>
              </a:rPr>
              <a:t>Agriculture</a:t>
            </a:r>
            <a:endParaRPr lang="en-US" i="1" dirty="0">
              <a:latin typeface="Century Gothic" panose="020B0502020202020204" pitchFamily="34" charset="0"/>
              <a:cs typeface="Segoe UI" panose="020B0502040204020203" pitchFamily="34" charset="0"/>
            </a:endParaRPr>
          </a:p>
        </p:txBody>
      </p:sp>
      <p:pic>
        <p:nvPicPr>
          <p:cNvPr id="30" name="Picture 29">
            <a:extLst>
              <a:ext uri="{FF2B5EF4-FFF2-40B4-BE49-F238E27FC236}">
                <a16:creationId xmlns:a16="http://schemas.microsoft.com/office/drawing/2014/main" id="{7BB70601-6347-40A4-A7BA-FE24132A08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488" b="93293" l="3333" r="96667">
                        <a14:foregroundMark x1="42667" y1="17073" x2="42667" y2="17073"/>
                        <a14:foregroundMark x1="19333" y1="32317" x2="19333" y2="32317"/>
                        <a14:foregroundMark x1="34000" y1="41463" x2="34000" y2="41463"/>
                        <a14:foregroundMark x1="37333" y1="42073" x2="37333" y2="42073"/>
                        <a14:foregroundMark x1="34667" y1="51829" x2="34667" y2="51829"/>
                        <a14:foregroundMark x1="31333" y1="57927" x2="31333" y2="57927"/>
                        <a14:foregroundMark x1="30667" y1="48780" x2="30667" y2="48780"/>
                        <a14:foregroundMark x1="50000" y1="33537" x2="50000" y2="33537"/>
                        <a14:foregroundMark x1="50667" y1="50610" x2="50667" y2="50610"/>
                        <a14:foregroundMark x1="50667" y1="59146" x2="50667" y2="59146"/>
                        <a14:foregroundMark x1="48000" y1="54268" x2="48000" y2="54268"/>
                        <a14:foregroundMark x1="71333" y1="43902" x2="71333" y2="43902"/>
                        <a14:foregroundMark x1="68667" y1="36585" x2="68667" y2="36585"/>
                        <a14:foregroundMark x1="67333" y1="54268" x2="67333" y2="54268"/>
                        <a14:foregroundMark x1="71333" y1="50610" x2="71333" y2="50610"/>
                        <a14:foregroundMark x1="70667" y1="60976" x2="70667" y2="60976"/>
                        <a14:foregroundMark x1="68000" y1="66463" x2="68000" y2="66463"/>
                        <a14:foregroundMark x1="82000" y1="73780" x2="82000" y2="73780"/>
                        <a14:foregroundMark x1="87333" y1="55488" x2="87333" y2="55488"/>
                        <a14:foregroundMark x1="90667" y1="41463" x2="90667" y2="41463"/>
                        <a14:foregroundMark x1="95333" y1="41463" x2="95333" y2="41463"/>
                        <a14:foregroundMark x1="68667" y1="84756" x2="68667" y2="84756"/>
                        <a14:foregroundMark x1="50000" y1="89634" x2="50000" y2="89634"/>
                        <a14:foregroundMark x1="22000" y1="71341" x2="22000" y2="71341"/>
                        <a14:foregroundMark x1="11333" y1="57317" x2="11333" y2="57317"/>
                        <a14:foregroundMark x1="6000" y1="40854" x2="6000" y2="40854"/>
                        <a14:foregroundMark x1="51333" y1="92073" x2="51333" y2="92073"/>
                        <a14:foregroundMark x1="96667" y1="56707" x2="96667" y2="56707"/>
                        <a14:foregroundMark x1="50000" y1="5488" x2="50000" y2="5488"/>
                        <a14:foregroundMark x1="52000" y1="94512" x2="52000" y2="94512"/>
                        <a14:foregroundMark x1="97333" y1="40244" x2="97333" y2="40244"/>
                        <a14:foregroundMark x1="4667" y1="58537" x2="4667" y2="58537"/>
                        <a14:foregroundMark x1="3333" y1="41463" x2="3333" y2="41463"/>
                      </a14:backgroundRemoval>
                    </a14:imgEffect>
                    <a14:imgEffect>
                      <a14:brightnessContrast bright="40000" contrast="-40000"/>
                    </a14:imgEffect>
                  </a14:imgLayer>
                </a14:imgProps>
              </a:ext>
            </a:extLst>
          </a:blip>
          <a:stretch>
            <a:fillRect/>
          </a:stretch>
        </p:blipFill>
        <p:spPr>
          <a:xfrm>
            <a:off x="1277354" y="1071734"/>
            <a:ext cx="279205" cy="280958"/>
          </a:xfrm>
          <a:prstGeom prst="rect">
            <a:avLst/>
          </a:prstGeom>
        </p:spPr>
      </p:pic>
    </p:spTree>
    <p:extLst>
      <p:ext uri="{BB962C8B-B14F-4D97-AF65-F5344CB8AC3E}">
        <p14:creationId xmlns:p14="http://schemas.microsoft.com/office/powerpoint/2010/main" val="1691456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 sectoral policies (cont’d)</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27</a:t>
            </a:r>
          </a:p>
        </p:txBody>
      </p:sp>
      <p:grpSp>
        <p:nvGrpSpPr>
          <p:cNvPr id="2" name="Group 1">
            <a:extLst>
              <a:ext uri="{FF2B5EF4-FFF2-40B4-BE49-F238E27FC236}">
                <a16:creationId xmlns:a16="http://schemas.microsoft.com/office/drawing/2014/main" id="{8CF17CC2-49E5-488F-B5E6-9D8CB6DE7245}"/>
              </a:ext>
            </a:extLst>
          </p:cNvPr>
          <p:cNvGrpSpPr/>
          <p:nvPr/>
        </p:nvGrpSpPr>
        <p:grpSpPr>
          <a:xfrm>
            <a:off x="1154375" y="933361"/>
            <a:ext cx="7681028" cy="2766810"/>
            <a:chOff x="1154375" y="933361"/>
            <a:chExt cx="7681028" cy="2766810"/>
          </a:xfrm>
        </p:grpSpPr>
        <p:grpSp>
          <p:nvGrpSpPr>
            <p:cNvPr id="86" name="Group 85">
              <a:extLst>
                <a:ext uri="{FF2B5EF4-FFF2-40B4-BE49-F238E27FC236}">
                  <a16:creationId xmlns:a16="http://schemas.microsoft.com/office/drawing/2014/main" id="{36319086-AC21-4D70-8E27-00DD41EA80CB}"/>
                </a:ext>
              </a:extLst>
            </p:cNvPr>
            <p:cNvGrpSpPr/>
            <p:nvPr/>
          </p:nvGrpSpPr>
          <p:grpSpPr>
            <a:xfrm>
              <a:off x="1154375" y="933361"/>
              <a:ext cx="7681028" cy="2766810"/>
              <a:chOff x="1050431" y="1031589"/>
              <a:chExt cx="7245222" cy="2766810"/>
            </a:xfrm>
          </p:grpSpPr>
          <p:sp>
            <p:nvSpPr>
              <p:cNvPr id="83" name="Oval 82">
                <a:extLst>
                  <a:ext uri="{FF2B5EF4-FFF2-40B4-BE49-F238E27FC236}">
                    <a16:creationId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D719F9-6E7E-45EB-8DFC-00DEDB8C0F0E}"/>
                  </a:ext>
                </a:extLst>
              </p:cNvPr>
              <p:cNvSpPr/>
              <p:nvPr/>
            </p:nvSpPr>
            <p:spPr>
              <a:xfrm>
                <a:off x="1192562" y="1643514"/>
                <a:ext cx="7103091" cy="2154885"/>
              </a:xfrm>
              <a:prstGeom prst="rect">
                <a:avLst/>
              </a:prstGeom>
            </p:spPr>
            <p:txBody>
              <a:bodyPr wrap="square">
                <a:spAutoFit/>
              </a:bodyPr>
              <a:lstStyle/>
              <a:p>
                <a:pPr marL="285750" lvl="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Revisit and overhaul the incentive structure of our industrial policy;</a:t>
                </a:r>
              </a:p>
              <a:p>
                <a:pPr marL="285750" lvl="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Prioritize the development of manufacturing sectors with strong local content such as </a:t>
                </a:r>
                <a:r>
                  <a:rPr lang="en-US" sz="1300" dirty="0" err="1">
                    <a:solidFill>
                      <a:srgbClr val="034B64"/>
                    </a:solidFill>
                    <a:latin typeface="Century Gothic" panose="020B0502020202020204" pitchFamily="34" charset="0"/>
                    <a:cs typeface="Segoe UI" panose="020B0502040204020203" pitchFamily="34" charset="0"/>
                  </a:rPr>
                  <a:t>agro</a:t>
                </a:r>
                <a:r>
                  <a:rPr lang="en-US" sz="1300" dirty="0">
                    <a:solidFill>
                      <a:srgbClr val="034B64"/>
                    </a:solidFill>
                    <a:latin typeface="Century Gothic" panose="020B0502020202020204" pitchFamily="34" charset="0"/>
                    <a:cs typeface="Segoe UI" panose="020B0502040204020203" pitchFamily="34" charset="0"/>
                  </a:rPr>
                  <a:t>-processing and leather products;</a:t>
                </a:r>
              </a:p>
              <a:p>
                <a:pPr marL="285750" lvl="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Strengthen the backward linkage of emerging manufacturing value chains through encouraging domestic production of primary and intermediate industrial inputs;</a:t>
                </a:r>
              </a:p>
              <a:p>
                <a:pPr marL="285750" lvl="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Promote import competing industries, leveraging on large domestic market size;   </a:t>
                </a:r>
              </a:p>
              <a:p>
                <a:pPr marL="285750" lvl="0" indent="-285750">
                  <a:lnSpc>
                    <a:spcPct val="150000"/>
                  </a:lnSpc>
                  <a:buClr>
                    <a:schemeClr val="accent4"/>
                  </a:buClr>
                  <a:buFont typeface="Arial" panose="020B0604020202020204" pitchFamily="34" charset="0"/>
                  <a:buChar char="•"/>
                </a:pPr>
                <a:r>
                  <a:rPr lang="en-US" sz="1300" dirty="0">
                    <a:solidFill>
                      <a:srgbClr val="034B64"/>
                    </a:solidFill>
                    <a:latin typeface="Century Gothic" panose="020B0502020202020204" pitchFamily="34" charset="0"/>
                    <a:cs typeface="Segoe UI" panose="020B0502040204020203" pitchFamily="34" charset="0"/>
                  </a:rPr>
                  <a:t>Develop industrial relations framework to achieve fair pay and minimize disruptions.</a:t>
                </a:r>
              </a:p>
            </p:txBody>
          </p:sp>
          <p:cxnSp>
            <p:nvCxnSpPr>
              <p:cNvPr id="77" name="Straight Connector 76">
                <a:extLst>
                  <a:ext uri="{FF2B5EF4-FFF2-40B4-BE49-F238E27FC236}">
                    <a16:creationId xmlns:a16="http://schemas.microsoft.com/office/drawing/2014/main" id="{73020CBC-15CC-4A1D-A53F-33CAE3320905}"/>
                  </a:ext>
                </a:extLst>
              </p:cNvPr>
              <p:cNvCxnSpPr>
                <a:cxnSpLocks/>
                <a:endCxn id="83" idx="6"/>
              </p:cNvCxnSpPr>
              <p:nvPr/>
            </p:nvCxnSpPr>
            <p:spPr>
              <a:xfrm flipH="1">
                <a:off x="1545796" y="1433730"/>
                <a:ext cx="6543078"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15795CB-B207-459E-92A8-29CE0DD2BBA8}"/>
                  </a:ext>
                </a:extLst>
              </p:cNvPr>
              <p:cNvSpPr/>
              <p:nvPr/>
            </p:nvSpPr>
            <p:spPr>
              <a:xfrm>
                <a:off x="1620155" y="1031589"/>
                <a:ext cx="1452642" cy="374333"/>
              </a:xfrm>
              <a:prstGeom prst="rect">
                <a:avLst/>
              </a:prstGeom>
            </p:spPr>
            <p:txBody>
              <a:bodyPr wrap="none">
                <a:spAutoFit/>
              </a:bodyPr>
              <a:lstStyle/>
              <a:p>
                <a:pPr>
                  <a:lnSpc>
                    <a:spcPct val="150000"/>
                  </a:lnSpc>
                </a:pPr>
                <a:r>
                  <a:rPr lang="en-US" b="1" i="1" dirty="0">
                    <a:solidFill>
                      <a:srgbClr val="034B64"/>
                    </a:solidFill>
                    <a:latin typeface="Century Gothic" panose="020B0502020202020204" pitchFamily="34" charset="0"/>
                    <a:cs typeface="Segoe UI" panose="020B0502040204020203" pitchFamily="34" charset="0"/>
                  </a:rPr>
                  <a:t>Manufacturing</a:t>
                </a:r>
                <a:endParaRPr lang="en-US" i="1" dirty="0">
                  <a:latin typeface="Century Gothic" panose="020B0502020202020204" pitchFamily="34" charset="0"/>
                  <a:cs typeface="Segoe UI" panose="020B0502040204020203" pitchFamily="34" charset="0"/>
                </a:endParaRPr>
              </a:p>
            </p:txBody>
          </p:sp>
        </p:grpSp>
        <p:pic>
          <p:nvPicPr>
            <p:cNvPr id="9" name="Picture 8">
              <a:extLst>
                <a:ext uri="{FF2B5EF4-FFF2-40B4-BE49-F238E27FC236}">
                  <a16:creationId xmlns:a16="http://schemas.microsoft.com/office/drawing/2014/main" id="{7F94243A-0028-4C67-A89D-2834FEAC809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527" b="89922" l="9581" r="89820">
                          <a14:foregroundMark x1="47904" y1="52713" x2="47904" y2="52713"/>
                          <a14:foregroundMark x1="75449" y1="55039" x2="75449" y2="55039"/>
                          <a14:foregroundMark x1="68263" y1="30233" x2="68263" y2="30233"/>
                          <a14:foregroundMark x1="59880" y1="26357" x2="59880" y2="26357"/>
                          <a14:foregroundMark x1="55090" y1="17829" x2="55090" y2="17829"/>
                          <a14:foregroundMark x1="69461" y1="8527" x2="69461" y2="8527"/>
                        </a14:backgroundRemoval>
                      </a14:imgEffect>
                      <a14:imgEffect>
                        <a14:brightnessContrast bright="20000" contrast="-40000"/>
                      </a14:imgEffect>
                    </a14:imgLayer>
                  </a14:imgProps>
                </a:ext>
              </a:extLst>
            </a:blip>
            <a:stretch>
              <a:fillRect/>
            </a:stretch>
          </p:blipFill>
          <p:spPr>
            <a:xfrm>
              <a:off x="1226559" y="1162192"/>
              <a:ext cx="380795" cy="294147"/>
            </a:xfrm>
            <a:prstGeom prst="rect">
              <a:avLst/>
            </a:prstGeom>
          </p:spPr>
        </p:pic>
      </p:grpSp>
      <p:grpSp>
        <p:nvGrpSpPr>
          <p:cNvPr id="17" name="Group 16">
            <a:extLst>
              <a:ext uri="{FF2B5EF4-FFF2-40B4-BE49-F238E27FC236}">
                <a16:creationId xmlns:a16="http://schemas.microsoft.com/office/drawing/2014/main" id="{4EFA285E-3D3F-499D-AEFB-74B9DEDC5BA0}"/>
              </a:ext>
            </a:extLst>
          </p:cNvPr>
          <p:cNvGrpSpPr/>
          <p:nvPr/>
        </p:nvGrpSpPr>
        <p:grpSpPr>
          <a:xfrm>
            <a:off x="8563755" y="318903"/>
            <a:ext cx="420428" cy="366088"/>
            <a:chOff x="8563755" y="318903"/>
            <a:chExt cx="420428" cy="366088"/>
          </a:xfrm>
        </p:grpSpPr>
        <p:sp>
          <p:nvSpPr>
            <p:cNvPr id="18" name="Rectangle: Rounded Corners 10">
              <a:extLst>
                <a:ext uri="{FF2B5EF4-FFF2-40B4-BE49-F238E27FC236}">
                  <a16:creationId xmlns:a16="http://schemas.microsoft.com/office/drawing/2014/main" id="{B1B8B366-6C1B-45C6-9702-44791C2AD521}"/>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Rectangle: Rounded Corners 11">
              <a:extLst>
                <a:ext uri="{FF2B5EF4-FFF2-40B4-BE49-F238E27FC236}">
                  <a16:creationId xmlns:a16="http://schemas.microsoft.com/office/drawing/2014/main" id="{F4537601-E07B-464A-A16A-0D402FF7BD6D}"/>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FCB4972B-AD79-4867-9C54-DD76F7BB6AAA}"/>
                </a:ext>
              </a:extLst>
            </p:cNvPr>
            <p:cNvGrpSpPr/>
            <p:nvPr/>
          </p:nvGrpSpPr>
          <p:grpSpPr>
            <a:xfrm>
              <a:off x="8715521" y="415630"/>
              <a:ext cx="166991" cy="155987"/>
              <a:chOff x="4141788" y="3251201"/>
              <a:chExt cx="346075" cy="355600"/>
            </a:xfrm>
          </p:grpSpPr>
          <p:sp>
            <p:nvSpPr>
              <p:cNvPr id="21" name="Rectangle 20">
                <a:extLst>
                  <a:ext uri="{FF2B5EF4-FFF2-40B4-BE49-F238E27FC236}">
                    <a16:creationId xmlns:a16="http://schemas.microsoft.com/office/drawing/2014/main" id="{9604CE7F-12B3-43E5-8B52-BE81B30CAE90}"/>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 name="Rectangle 21">
                <a:extLst>
                  <a:ext uri="{FF2B5EF4-FFF2-40B4-BE49-F238E27FC236}">
                    <a16:creationId xmlns:a16="http://schemas.microsoft.com/office/drawing/2014/main" id="{EE303B91-B798-49FF-9084-5EB0B9DE0D60}"/>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3" name="Rectangle 22">
                <a:extLst>
                  <a:ext uri="{FF2B5EF4-FFF2-40B4-BE49-F238E27FC236}">
                    <a16:creationId xmlns:a16="http://schemas.microsoft.com/office/drawing/2014/main" id="{66DF9A1F-3B51-43CE-9690-619264198952}"/>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Line 21">
                <a:extLst>
                  <a:ext uri="{FF2B5EF4-FFF2-40B4-BE49-F238E27FC236}">
                    <a16:creationId xmlns:a16="http://schemas.microsoft.com/office/drawing/2014/main" id="{88322533-DF7D-4365-B2E1-1790C9D71CF7}"/>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213">
                <a:extLst>
                  <a:ext uri="{FF2B5EF4-FFF2-40B4-BE49-F238E27FC236}">
                    <a16:creationId xmlns:a16="http://schemas.microsoft.com/office/drawing/2014/main" id="{9B1875C2-DF5D-4434-97B9-8B84BC20FCF0}"/>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2684962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 sectoral policies (cont’d)</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28</a:t>
            </a:r>
          </a:p>
        </p:txBody>
      </p:sp>
      <p:grpSp>
        <p:nvGrpSpPr>
          <p:cNvPr id="2" name="Group 1">
            <a:extLst>
              <a:ext uri="{FF2B5EF4-FFF2-40B4-BE49-F238E27FC236}">
                <a16:creationId xmlns:a16="http://schemas.microsoft.com/office/drawing/2014/main" id="{8D04BCE2-46BB-4199-8459-6113F6C998E4}"/>
              </a:ext>
            </a:extLst>
          </p:cNvPr>
          <p:cNvGrpSpPr/>
          <p:nvPr/>
        </p:nvGrpSpPr>
        <p:grpSpPr>
          <a:xfrm>
            <a:off x="1085486" y="917367"/>
            <a:ext cx="7749916" cy="3100601"/>
            <a:chOff x="1162806" y="1019726"/>
            <a:chExt cx="7378674" cy="3100601"/>
          </a:xfrm>
        </p:grpSpPr>
        <p:grpSp>
          <p:nvGrpSpPr>
            <p:cNvPr id="86" name="Group 85">
              <a:extLst>
                <a:ext uri="{FF2B5EF4-FFF2-40B4-BE49-F238E27FC236}">
                  <a16:creationId xmlns:a16="http://schemas.microsoft.com/office/drawing/2014/main" id="{36319086-AC21-4D70-8E27-00DD41EA80CB}"/>
                </a:ext>
              </a:extLst>
            </p:cNvPr>
            <p:cNvGrpSpPr/>
            <p:nvPr/>
          </p:nvGrpSpPr>
          <p:grpSpPr>
            <a:xfrm>
              <a:off x="1162806" y="1019726"/>
              <a:ext cx="7378674" cy="3100601"/>
              <a:chOff x="1050431" y="1031589"/>
              <a:chExt cx="7378674" cy="3100601"/>
            </a:xfrm>
          </p:grpSpPr>
          <p:sp>
            <p:nvSpPr>
              <p:cNvPr id="83" name="Oval 82">
                <a:extLst>
                  <a:ext uri="{FF2B5EF4-FFF2-40B4-BE49-F238E27FC236}">
                    <a16:creationId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D719F9-6E7E-45EB-8DFC-00DEDB8C0F0E}"/>
                  </a:ext>
                </a:extLst>
              </p:cNvPr>
              <p:cNvSpPr/>
              <p:nvPr/>
            </p:nvSpPr>
            <p:spPr>
              <a:xfrm>
                <a:off x="1208349" y="1677223"/>
                <a:ext cx="7220756" cy="2454967"/>
              </a:xfrm>
              <a:prstGeom prst="rect">
                <a:avLst/>
              </a:prstGeom>
            </p:spPr>
            <p:txBody>
              <a:bodyPr wrap="square">
                <a:spAutoFit/>
              </a:bodyPr>
              <a:lstStyle/>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Formalize and support artisanal and small-scale mining;</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Review gold pricing to reduce incentives for contraband trade; </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Address political and legal issues with local communities and incentivizing miners to engage and invest in local communities; </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Address technical and institutional barriers against large-scale mining projects; </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Develop policies and institutional capacities to create a sustainable and inclusive mining sector with strengthened geological information and diversified product base with industrial input focus.</a:t>
                </a:r>
              </a:p>
            </p:txBody>
          </p:sp>
          <p:cxnSp>
            <p:nvCxnSpPr>
              <p:cNvPr id="77" name="Straight Connector 76">
                <a:extLst>
                  <a:ext uri="{FF2B5EF4-FFF2-40B4-BE49-F238E27FC236}">
                    <a16:creationId xmlns:a16="http://schemas.microsoft.com/office/drawing/2014/main" id="{73020CBC-15CC-4A1D-A53F-33CAE3320905}"/>
                  </a:ext>
                </a:extLst>
              </p:cNvPr>
              <p:cNvCxnSpPr>
                <a:cxnSpLocks/>
                <a:endCxn id="83" idx="6"/>
              </p:cNvCxnSpPr>
              <p:nvPr/>
            </p:nvCxnSpPr>
            <p:spPr>
              <a:xfrm flipH="1">
                <a:off x="1545796" y="1433730"/>
                <a:ext cx="6763509"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15795CB-B207-459E-92A8-29CE0DD2BBA8}"/>
                  </a:ext>
                </a:extLst>
              </p:cNvPr>
              <p:cNvSpPr/>
              <p:nvPr/>
            </p:nvSpPr>
            <p:spPr>
              <a:xfrm>
                <a:off x="1620155" y="1031589"/>
                <a:ext cx="816249" cy="373436"/>
              </a:xfrm>
              <a:prstGeom prst="rect">
                <a:avLst/>
              </a:prstGeom>
            </p:spPr>
            <p:txBody>
              <a:bodyPr wrap="none">
                <a:spAutoFit/>
              </a:bodyPr>
              <a:lstStyle/>
              <a:p>
                <a:pPr>
                  <a:lnSpc>
                    <a:spcPct val="150000"/>
                  </a:lnSpc>
                </a:pPr>
                <a:r>
                  <a:rPr lang="en-US" b="1" i="1" dirty="0">
                    <a:solidFill>
                      <a:srgbClr val="034B64"/>
                    </a:solidFill>
                    <a:latin typeface="Century Gothic" panose="020B0502020202020204" pitchFamily="34" charset="0"/>
                    <a:cs typeface="Segoe UI" panose="020B0502040204020203" pitchFamily="34" charset="0"/>
                  </a:rPr>
                  <a:t>Mining </a:t>
                </a:r>
              </a:p>
            </p:txBody>
          </p:sp>
        </p:grpSp>
        <p:pic>
          <p:nvPicPr>
            <p:cNvPr id="10" name="Picture 9">
              <a:extLst>
                <a:ext uri="{FF2B5EF4-FFF2-40B4-BE49-F238E27FC236}">
                  <a16:creationId xmlns:a16="http://schemas.microsoft.com/office/drawing/2014/main" id="{0F0A9A51-E860-47EB-A5E3-1CFE9AE4FD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42" b="90260" l="9195" r="89080">
                          <a14:foregroundMark x1="36782" y1="8442" x2="36782" y2="8442"/>
                          <a14:foregroundMark x1="61494" y1="20779" x2="61494" y2="20779"/>
                          <a14:foregroundMark x1="56322" y1="25974" x2="56322" y2="25974"/>
                          <a14:foregroundMark x1="62644" y1="29870" x2="62644" y2="29870"/>
                          <a14:foregroundMark x1="58621" y1="37013" x2="58621" y2="37662"/>
                          <a14:foregroundMark x1="58621" y1="37662" x2="58621" y2="37662"/>
                          <a14:foregroundMark x1="55747" y1="37662" x2="55747" y2="37662"/>
                          <a14:foregroundMark x1="48276" y1="50000" x2="48276" y2="50000"/>
                          <a14:foregroundMark x1="70690" y1="50649" x2="70690" y2="50649"/>
                          <a14:foregroundMark x1="79310" y1="20130" x2="79310" y2="20130"/>
                          <a14:foregroundMark x1="83908" y1="15584" x2="83908" y2="15584"/>
                          <a14:foregroundMark x1="87356" y1="25974" x2="85632" y2="61039"/>
                          <a14:foregroundMark x1="65517" y1="57792" x2="36207" y2="87013"/>
                          <a14:foregroundMark x1="36207" y1="87013" x2="24138" y2="90260"/>
                          <a14:foregroundMark x1="22414" y1="87013" x2="17241" y2="86364"/>
                          <a14:foregroundMark x1="77586" y1="66883" x2="87356" y2="87013"/>
                        </a14:backgroundRemoval>
                      </a14:imgEffect>
                      <a14:imgEffect>
                        <a14:brightnessContrast bright="40000" contrast="-40000"/>
                      </a14:imgEffect>
                    </a14:imgLayer>
                  </a14:imgProps>
                </a:ext>
              </a:extLst>
            </a:blip>
            <a:stretch>
              <a:fillRect/>
            </a:stretch>
          </p:blipFill>
          <p:spPr>
            <a:xfrm>
              <a:off x="1273457" y="1301945"/>
              <a:ext cx="270991" cy="239841"/>
            </a:xfrm>
            <a:prstGeom prst="rect">
              <a:avLst/>
            </a:prstGeom>
          </p:spPr>
        </p:pic>
      </p:grpSp>
      <p:grpSp>
        <p:nvGrpSpPr>
          <p:cNvPr id="17" name="Group 16">
            <a:extLst>
              <a:ext uri="{FF2B5EF4-FFF2-40B4-BE49-F238E27FC236}">
                <a16:creationId xmlns:a16="http://schemas.microsoft.com/office/drawing/2014/main" id="{6CFA088B-F970-4D80-9E7B-BB4A2DFE1B48}"/>
              </a:ext>
            </a:extLst>
          </p:cNvPr>
          <p:cNvGrpSpPr/>
          <p:nvPr/>
        </p:nvGrpSpPr>
        <p:grpSpPr>
          <a:xfrm>
            <a:off x="8563755" y="318903"/>
            <a:ext cx="420428" cy="366088"/>
            <a:chOff x="8563755" y="318903"/>
            <a:chExt cx="420428" cy="366088"/>
          </a:xfrm>
        </p:grpSpPr>
        <p:sp>
          <p:nvSpPr>
            <p:cNvPr id="18" name="Rectangle: Rounded Corners 10">
              <a:extLst>
                <a:ext uri="{FF2B5EF4-FFF2-40B4-BE49-F238E27FC236}">
                  <a16:creationId xmlns:a16="http://schemas.microsoft.com/office/drawing/2014/main" id="{A8AD993D-BE14-4B24-8CC8-88F23BB4B8A2}"/>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9" name="Rectangle: Rounded Corners 11">
              <a:extLst>
                <a:ext uri="{FF2B5EF4-FFF2-40B4-BE49-F238E27FC236}">
                  <a16:creationId xmlns:a16="http://schemas.microsoft.com/office/drawing/2014/main" id="{E5632195-47C1-45B7-97A2-B00B6AB9F2C5}"/>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A08678E8-D10A-4CD1-A4C6-FC607608D8DA}"/>
                </a:ext>
              </a:extLst>
            </p:cNvPr>
            <p:cNvGrpSpPr/>
            <p:nvPr/>
          </p:nvGrpSpPr>
          <p:grpSpPr>
            <a:xfrm>
              <a:off x="8715521" y="415630"/>
              <a:ext cx="166991" cy="155987"/>
              <a:chOff x="4141788" y="3251201"/>
              <a:chExt cx="346075" cy="355600"/>
            </a:xfrm>
          </p:grpSpPr>
          <p:sp>
            <p:nvSpPr>
              <p:cNvPr id="21" name="Rectangle 20">
                <a:extLst>
                  <a:ext uri="{FF2B5EF4-FFF2-40B4-BE49-F238E27FC236}">
                    <a16:creationId xmlns:a16="http://schemas.microsoft.com/office/drawing/2014/main" id="{E27A5EFF-42E4-490F-A9B4-F51A2ACBE744}"/>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 name="Rectangle 21">
                <a:extLst>
                  <a:ext uri="{FF2B5EF4-FFF2-40B4-BE49-F238E27FC236}">
                    <a16:creationId xmlns:a16="http://schemas.microsoft.com/office/drawing/2014/main" id="{0CF9296A-9B61-41D6-B41D-C4DBC2FC47C0}"/>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3" name="Rectangle 22">
                <a:extLst>
                  <a:ext uri="{FF2B5EF4-FFF2-40B4-BE49-F238E27FC236}">
                    <a16:creationId xmlns:a16="http://schemas.microsoft.com/office/drawing/2014/main" id="{9E9F24DB-C9CC-4B65-91F1-1923B305A51B}"/>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Line 21">
                <a:extLst>
                  <a:ext uri="{FF2B5EF4-FFF2-40B4-BE49-F238E27FC236}">
                    <a16:creationId xmlns:a16="http://schemas.microsoft.com/office/drawing/2014/main" id="{6B0ECF74-4C81-4B00-9FFF-4F1645523534}"/>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213">
                <a:extLst>
                  <a:ext uri="{FF2B5EF4-FFF2-40B4-BE49-F238E27FC236}">
                    <a16:creationId xmlns:a16="http://schemas.microsoft.com/office/drawing/2014/main" id="{38F3A5F6-0232-49A8-8CB2-BCEDDDFEBA44}"/>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538040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 sectoral policies (cont’d)</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29</a:t>
            </a:r>
          </a:p>
        </p:txBody>
      </p:sp>
      <p:grpSp>
        <p:nvGrpSpPr>
          <p:cNvPr id="2" name="Group 1">
            <a:extLst>
              <a:ext uri="{FF2B5EF4-FFF2-40B4-BE49-F238E27FC236}">
                <a16:creationId xmlns:a16="http://schemas.microsoft.com/office/drawing/2014/main" id="{3D6E9CF4-04E7-4A39-AF36-A56EB8185A60}"/>
              </a:ext>
            </a:extLst>
          </p:cNvPr>
          <p:cNvGrpSpPr/>
          <p:nvPr/>
        </p:nvGrpSpPr>
        <p:grpSpPr>
          <a:xfrm>
            <a:off x="1099162" y="993323"/>
            <a:ext cx="7906500" cy="2775530"/>
            <a:chOff x="1090238" y="993323"/>
            <a:chExt cx="7149115" cy="2775530"/>
          </a:xfrm>
        </p:grpSpPr>
        <p:grpSp>
          <p:nvGrpSpPr>
            <p:cNvPr id="86" name="Group 85">
              <a:extLst>
                <a:ext uri="{FF2B5EF4-FFF2-40B4-BE49-F238E27FC236}">
                  <a16:creationId xmlns:a16="http://schemas.microsoft.com/office/drawing/2014/main" id="{36319086-AC21-4D70-8E27-00DD41EA80CB}"/>
                </a:ext>
              </a:extLst>
            </p:cNvPr>
            <p:cNvGrpSpPr/>
            <p:nvPr/>
          </p:nvGrpSpPr>
          <p:grpSpPr>
            <a:xfrm>
              <a:off x="1090238" y="993323"/>
              <a:ext cx="7149115" cy="2775530"/>
              <a:chOff x="1050431" y="1031589"/>
              <a:chExt cx="7149115" cy="2775530"/>
            </a:xfrm>
          </p:grpSpPr>
          <p:sp>
            <p:nvSpPr>
              <p:cNvPr id="83" name="Oval 82">
                <a:extLst>
                  <a:ext uri="{FF2B5EF4-FFF2-40B4-BE49-F238E27FC236}">
                    <a16:creationId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D719F9-6E7E-45EB-8DFC-00DEDB8C0F0E}"/>
                  </a:ext>
                </a:extLst>
              </p:cNvPr>
              <p:cNvSpPr/>
              <p:nvPr/>
            </p:nvSpPr>
            <p:spPr>
              <a:xfrm>
                <a:off x="1166204" y="1652234"/>
                <a:ext cx="7033342" cy="2154885"/>
              </a:xfrm>
              <a:prstGeom prst="rect">
                <a:avLst/>
              </a:prstGeom>
            </p:spPr>
            <p:txBody>
              <a:bodyPr wrap="square">
                <a:spAutoFit/>
              </a:bodyPr>
              <a:lstStyle/>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Improve the attractiveness of and access to historical, cultural, and natural tourist sites;</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Promote tourist sites through marketing, branding, and packaging based on customer segmentation;</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Modernizing the standards for tourism and relate service provides ; </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Develop new tourist sites and products;</a:t>
                </a:r>
              </a:p>
              <a:p>
                <a:pPr marL="285750" lvl="0" indent="-285750">
                  <a:lnSpc>
                    <a:spcPct val="150000"/>
                  </a:lnSpc>
                  <a:buClr>
                    <a:schemeClr val="accent4"/>
                  </a:buClr>
                  <a:buFont typeface="Arial" panose="020B0604020202020204" pitchFamily="34" charset="0"/>
                  <a:buChar char="•"/>
                </a:pPr>
                <a:r>
                  <a:rPr lang="en-GB" sz="1300" dirty="0">
                    <a:solidFill>
                      <a:srgbClr val="034B64"/>
                    </a:solidFill>
                    <a:latin typeface="Century Gothic" panose="020B0502020202020204" pitchFamily="34" charset="0"/>
                    <a:cs typeface="Segoe UI" panose="020B0502040204020203" pitchFamily="34" charset="0"/>
                  </a:rPr>
                  <a:t>Strengthen the linkage to the agriculture sectors by promoting use of local produces at hotels and restaurants.</a:t>
                </a:r>
              </a:p>
            </p:txBody>
          </p:sp>
          <p:cxnSp>
            <p:nvCxnSpPr>
              <p:cNvPr id="77" name="Straight Connector 76">
                <a:extLst>
                  <a:ext uri="{FF2B5EF4-FFF2-40B4-BE49-F238E27FC236}">
                    <a16:creationId xmlns:a16="http://schemas.microsoft.com/office/drawing/2014/main" id="{73020CBC-15CC-4A1D-A53F-33CAE3320905}"/>
                  </a:ext>
                </a:extLst>
              </p:cNvPr>
              <p:cNvCxnSpPr>
                <a:cxnSpLocks/>
                <a:endCxn id="83" idx="6"/>
              </p:cNvCxnSpPr>
              <p:nvPr/>
            </p:nvCxnSpPr>
            <p:spPr>
              <a:xfrm flipH="1">
                <a:off x="1545796" y="1433730"/>
                <a:ext cx="6653750"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15795CB-B207-459E-92A8-29CE0DD2BBA8}"/>
                  </a:ext>
                </a:extLst>
              </p:cNvPr>
              <p:cNvSpPr/>
              <p:nvPr/>
            </p:nvSpPr>
            <p:spPr>
              <a:xfrm>
                <a:off x="1620155" y="1031589"/>
                <a:ext cx="830677" cy="373436"/>
              </a:xfrm>
              <a:prstGeom prst="rect">
                <a:avLst/>
              </a:prstGeom>
            </p:spPr>
            <p:txBody>
              <a:bodyPr wrap="none">
                <a:spAutoFit/>
              </a:bodyPr>
              <a:lstStyle/>
              <a:p>
                <a:pPr>
                  <a:lnSpc>
                    <a:spcPct val="150000"/>
                  </a:lnSpc>
                </a:pPr>
                <a:r>
                  <a:rPr lang="en-US" b="1" i="1" dirty="0">
                    <a:solidFill>
                      <a:srgbClr val="034B64"/>
                    </a:solidFill>
                    <a:latin typeface="Century Gothic" panose="020B0502020202020204" pitchFamily="34" charset="0"/>
                    <a:cs typeface="Segoe UI" panose="020B0502040204020203" pitchFamily="34" charset="0"/>
                  </a:rPr>
                  <a:t>Tourism</a:t>
                </a:r>
              </a:p>
            </p:txBody>
          </p:sp>
        </p:grpSp>
        <p:pic>
          <p:nvPicPr>
            <p:cNvPr id="16" name="Picture 15">
              <a:extLst>
                <a:ext uri="{FF2B5EF4-FFF2-40B4-BE49-F238E27FC236}">
                  <a16:creationId xmlns:a16="http://schemas.microsoft.com/office/drawing/2014/main" id="{969029B0-BD49-4E3C-9EE2-4CE10CFE09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83" b="89820" l="9948" r="89791">
                          <a14:foregroundMark x1="12827" y1="85030" x2="12827" y2="85030"/>
                          <a14:foregroundMark x1="28534" y1="44012" x2="28534" y2="44012"/>
                          <a14:foregroundMark x1="72775" y1="44012" x2="72775" y2="44012"/>
                          <a14:foregroundMark x1="56545" y1="8683" x2="56545" y2="8683"/>
                          <a14:foregroundMark x1="72251" y1="89222" x2="72251" y2="89222"/>
                          <a14:foregroundMark x1="81675" y1="86826" x2="81675" y2="86826"/>
                          <a14:backgroundMark x1="14136" y1="85329" x2="14136" y2="85329"/>
                          <a14:backgroundMark x1="85340" y1="86228" x2="85340" y2="86228"/>
                        </a14:backgroundRemoval>
                      </a14:imgEffect>
                      <a14:imgEffect>
                        <a14:brightnessContrast bright="20000" contrast="-40000"/>
                      </a14:imgEffect>
                    </a14:imgLayer>
                  </a14:imgProps>
                </a:ext>
              </a:extLst>
            </a:blip>
            <a:stretch>
              <a:fillRect/>
            </a:stretch>
          </p:blipFill>
          <p:spPr>
            <a:xfrm>
              <a:off x="1206011" y="1274495"/>
              <a:ext cx="277540" cy="242665"/>
            </a:xfrm>
            <a:prstGeom prst="rect">
              <a:avLst/>
            </a:prstGeom>
          </p:spPr>
        </p:pic>
      </p:grpSp>
      <p:grpSp>
        <p:nvGrpSpPr>
          <p:cNvPr id="19" name="Group 18">
            <a:extLst>
              <a:ext uri="{FF2B5EF4-FFF2-40B4-BE49-F238E27FC236}">
                <a16:creationId xmlns:a16="http://schemas.microsoft.com/office/drawing/2014/main" id="{E1A54939-7C5E-4C6D-A0BF-37D50E4863B6}"/>
              </a:ext>
            </a:extLst>
          </p:cNvPr>
          <p:cNvGrpSpPr/>
          <p:nvPr/>
        </p:nvGrpSpPr>
        <p:grpSpPr>
          <a:xfrm>
            <a:off x="8563755" y="318903"/>
            <a:ext cx="420428" cy="366088"/>
            <a:chOff x="8563755" y="318903"/>
            <a:chExt cx="420428" cy="366088"/>
          </a:xfrm>
        </p:grpSpPr>
        <p:sp>
          <p:nvSpPr>
            <p:cNvPr id="20" name="Rectangle: Rounded Corners 10">
              <a:extLst>
                <a:ext uri="{FF2B5EF4-FFF2-40B4-BE49-F238E27FC236}">
                  <a16:creationId xmlns:a16="http://schemas.microsoft.com/office/drawing/2014/main" id="{20793E4D-BC6B-420D-B756-37447004330B}"/>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1" name="Rectangle: Rounded Corners 11">
              <a:extLst>
                <a:ext uri="{FF2B5EF4-FFF2-40B4-BE49-F238E27FC236}">
                  <a16:creationId xmlns:a16="http://schemas.microsoft.com/office/drawing/2014/main" id="{C5B16881-8B1D-4DB8-A1E1-C529B5103F3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2" name="Group 21">
              <a:extLst>
                <a:ext uri="{FF2B5EF4-FFF2-40B4-BE49-F238E27FC236}">
                  <a16:creationId xmlns:a16="http://schemas.microsoft.com/office/drawing/2014/main" id="{2A4AD595-BC28-47AE-8B83-18DAE7B34469}"/>
                </a:ext>
              </a:extLst>
            </p:cNvPr>
            <p:cNvGrpSpPr/>
            <p:nvPr/>
          </p:nvGrpSpPr>
          <p:grpSpPr>
            <a:xfrm>
              <a:off x="8715521" y="415630"/>
              <a:ext cx="166991" cy="155987"/>
              <a:chOff x="4141788" y="3251201"/>
              <a:chExt cx="346075" cy="355600"/>
            </a:xfrm>
          </p:grpSpPr>
          <p:sp>
            <p:nvSpPr>
              <p:cNvPr id="23" name="Rectangle 22">
                <a:extLst>
                  <a:ext uri="{FF2B5EF4-FFF2-40B4-BE49-F238E27FC236}">
                    <a16:creationId xmlns:a16="http://schemas.microsoft.com/office/drawing/2014/main" id="{D48460E2-9ED2-4396-B638-CE92E0BA0E96}"/>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Rectangle 23">
                <a:extLst>
                  <a:ext uri="{FF2B5EF4-FFF2-40B4-BE49-F238E27FC236}">
                    <a16:creationId xmlns:a16="http://schemas.microsoft.com/office/drawing/2014/main" id="{2520C3BA-FE24-467F-9F8A-A271CD64C528}"/>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Rectangle 24">
                <a:extLst>
                  <a:ext uri="{FF2B5EF4-FFF2-40B4-BE49-F238E27FC236}">
                    <a16:creationId xmlns:a16="http://schemas.microsoft.com/office/drawing/2014/main" id="{961DAC60-78BC-4579-A12B-4E79A23F25AF}"/>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Line 21">
                <a:extLst>
                  <a:ext uri="{FF2B5EF4-FFF2-40B4-BE49-F238E27FC236}">
                    <a16:creationId xmlns:a16="http://schemas.microsoft.com/office/drawing/2014/main" id="{ADC4F701-0D64-429D-BDEC-7B4707D16BD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213">
                <a:extLst>
                  <a:ext uri="{FF2B5EF4-FFF2-40B4-BE49-F238E27FC236}">
                    <a16:creationId xmlns:a16="http://schemas.microsoft.com/office/drawing/2014/main" id="{82C263CC-4EB9-4117-A886-FE941DE6755E}"/>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spTree>
    <p:extLst>
      <p:ext uri="{BB962C8B-B14F-4D97-AF65-F5344CB8AC3E}">
        <p14:creationId xmlns:p14="http://schemas.microsoft.com/office/powerpoint/2010/main" val="3170389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Finally, exploring new source of productivity and job growth.</a:t>
            </a: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30</a:t>
            </a:r>
          </a:p>
        </p:txBody>
      </p:sp>
      <p:grpSp>
        <p:nvGrpSpPr>
          <p:cNvPr id="19" name="Group 18">
            <a:extLst>
              <a:ext uri="{FF2B5EF4-FFF2-40B4-BE49-F238E27FC236}">
                <a16:creationId xmlns:a16="http://schemas.microsoft.com/office/drawing/2014/main" id="{E1A54939-7C5E-4C6D-A0BF-37D50E4863B6}"/>
              </a:ext>
            </a:extLst>
          </p:cNvPr>
          <p:cNvGrpSpPr/>
          <p:nvPr/>
        </p:nvGrpSpPr>
        <p:grpSpPr>
          <a:xfrm>
            <a:off x="8563755" y="318903"/>
            <a:ext cx="420428" cy="366088"/>
            <a:chOff x="8563755" y="318903"/>
            <a:chExt cx="420428" cy="366088"/>
          </a:xfrm>
        </p:grpSpPr>
        <p:sp>
          <p:nvSpPr>
            <p:cNvPr id="20" name="Rectangle: Rounded Corners 10">
              <a:extLst>
                <a:ext uri="{FF2B5EF4-FFF2-40B4-BE49-F238E27FC236}">
                  <a16:creationId xmlns:a16="http://schemas.microsoft.com/office/drawing/2014/main" id="{20793E4D-BC6B-420D-B756-37447004330B}"/>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1" name="Rectangle: Rounded Corners 11">
              <a:extLst>
                <a:ext uri="{FF2B5EF4-FFF2-40B4-BE49-F238E27FC236}">
                  <a16:creationId xmlns:a16="http://schemas.microsoft.com/office/drawing/2014/main" id="{C5B16881-8B1D-4DB8-A1E1-C529B5103F3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2" name="Group 21">
              <a:extLst>
                <a:ext uri="{FF2B5EF4-FFF2-40B4-BE49-F238E27FC236}">
                  <a16:creationId xmlns:a16="http://schemas.microsoft.com/office/drawing/2014/main" id="{2A4AD595-BC28-47AE-8B83-18DAE7B34469}"/>
                </a:ext>
              </a:extLst>
            </p:cNvPr>
            <p:cNvGrpSpPr/>
            <p:nvPr/>
          </p:nvGrpSpPr>
          <p:grpSpPr>
            <a:xfrm>
              <a:off x="8715521" y="415630"/>
              <a:ext cx="166991" cy="155987"/>
              <a:chOff x="4141788" y="3251201"/>
              <a:chExt cx="346075" cy="355600"/>
            </a:xfrm>
          </p:grpSpPr>
          <p:sp>
            <p:nvSpPr>
              <p:cNvPr id="23" name="Rectangle 22">
                <a:extLst>
                  <a:ext uri="{FF2B5EF4-FFF2-40B4-BE49-F238E27FC236}">
                    <a16:creationId xmlns:a16="http://schemas.microsoft.com/office/drawing/2014/main" id="{D48460E2-9ED2-4396-B638-CE92E0BA0E96}"/>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4" name="Rectangle 23">
                <a:extLst>
                  <a:ext uri="{FF2B5EF4-FFF2-40B4-BE49-F238E27FC236}">
                    <a16:creationId xmlns:a16="http://schemas.microsoft.com/office/drawing/2014/main" id="{2520C3BA-FE24-467F-9F8A-A271CD64C528}"/>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Rectangle 24">
                <a:extLst>
                  <a:ext uri="{FF2B5EF4-FFF2-40B4-BE49-F238E27FC236}">
                    <a16:creationId xmlns:a16="http://schemas.microsoft.com/office/drawing/2014/main" id="{961DAC60-78BC-4579-A12B-4E79A23F25AF}"/>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Line 21">
                <a:extLst>
                  <a:ext uri="{FF2B5EF4-FFF2-40B4-BE49-F238E27FC236}">
                    <a16:creationId xmlns:a16="http://schemas.microsoft.com/office/drawing/2014/main" id="{ADC4F701-0D64-429D-BDEC-7B4707D16BD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213">
                <a:extLst>
                  <a:ext uri="{FF2B5EF4-FFF2-40B4-BE49-F238E27FC236}">
                    <a16:creationId xmlns:a16="http://schemas.microsoft.com/office/drawing/2014/main" id="{82C263CC-4EB9-4117-A886-FE941DE6755E}"/>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grpSp>
        <p:nvGrpSpPr>
          <p:cNvPr id="3" name="Group 2">
            <a:extLst>
              <a:ext uri="{FF2B5EF4-FFF2-40B4-BE49-F238E27FC236}">
                <a16:creationId xmlns:a16="http://schemas.microsoft.com/office/drawing/2014/main" id="{5608E9E9-B60E-4E00-9C8A-5450D0D51D3E}"/>
              </a:ext>
            </a:extLst>
          </p:cNvPr>
          <p:cNvGrpSpPr/>
          <p:nvPr/>
        </p:nvGrpSpPr>
        <p:grpSpPr>
          <a:xfrm>
            <a:off x="1154376" y="817901"/>
            <a:ext cx="7681026" cy="4109759"/>
            <a:chOff x="1154376" y="1143551"/>
            <a:chExt cx="7255620" cy="4109759"/>
          </a:xfrm>
        </p:grpSpPr>
        <p:grpSp>
          <p:nvGrpSpPr>
            <p:cNvPr id="86" name="Group 85">
              <a:extLst>
                <a:ext uri="{FF2B5EF4-FFF2-40B4-BE49-F238E27FC236}">
                  <a16:creationId xmlns:a16="http://schemas.microsoft.com/office/drawing/2014/main" id="{36319086-AC21-4D70-8E27-00DD41EA80CB}"/>
                </a:ext>
              </a:extLst>
            </p:cNvPr>
            <p:cNvGrpSpPr/>
            <p:nvPr/>
          </p:nvGrpSpPr>
          <p:grpSpPr>
            <a:xfrm>
              <a:off x="1154376" y="1143551"/>
              <a:ext cx="7255620" cy="4109759"/>
              <a:chOff x="1050431" y="1031589"/>
              <a:chExt cx="7255620" cy="4109759"/>
            </a:xfrm>
          </p:grpSpPr>
          <p:sp>
            <p:nvSpPr>
              <p:cNvPr id="83" name="Oval 82">
                <a:extLst>
                  <a:ext uri="{FF2B5EF4-FFF2-40B4-BE49-F238E27FC236}">
                    <a16:creationId xmlns:a16="http://schemas.microsoft.com/office/drawing/2014/main" id="{BD7105D1-F594-490E-B3C0-4849C8C34896}"/>
                  </a:ext>
                </a:extLst>
              </p:cNvPr>
              <p:cNvSpPr/>
              <p:nvPr/>
            </p:nvSpPr>
            <p:spPr>
              <a:xfrm>
                <a:off x="1050431" y="1186047"/>
                <a:ext cx="495365" cy="495365"/>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D719F9-6E7E-45EB-8DFC-00DEDB8C0F0E}"/>
                  </a:ext>
                </a:extLst>
              </p:cNvPr>
              <p:cNvSpPr/>
              <p:nvPr/>
            </p:nvSpPr>
            <p:spPr>
              <a:xfrm>
                <a:off x="1172637" y="1647635"/>
                <a:ext cx="7133414" cy="3493713"/>
              </a:xfrm>
              <a:prstGeom prst="rect">
                <a:avLst/>
              </a:prstGeom>
            </p:spPr>
            <p:txBody>
              <a:bodyPr wrap="square">
                <a:spAutoFit/>
              </a:bodyPr>
              <a:lstStyle/>
              <a:p>
                <a:pPr lvl="0">
                  <a:lnSpc>
                    <a:spcPct val="150000"/>
                  </a:lnSpc>
                  <a:buClr>
                    <a:srgbClr val="4895A2"/>
                  </a:buClr>
                </a:pPr>
                <a:r>
                  <a:rPr lang="en-GB" sz="1300" i="1" dirty="0">
                    <a:solidFill>
                      <a:srgbClr val="034B64"/>
                    </a:solidFill>
                    <a:latin typeface="Century Gothic" panose="020B0502020202020204" pitchFamily="34" charset="0"/>
                    <a:cs typeface="Segoe UI" panose="020B0502040204020203" pitchFamily="34" charset="0"/>
                  </a:rPr>
                  <a:t>Efforts will be geared towards exploring new sources of productivity and job growth, levering on the rapidly growing educated young labour force. In this regard, the reform agenda will focus on:</a:t>
                </a:r>
              </a:p>
              <a:p>
                <a:pPr marL="285750" indent="-285750">
                  <a:lnSpc>
                    <a:spcPct val="150000"/>
                  </a:lnSpc>
                  <a:buClr>
                    <a:srgbClr val="4895A2"/>
                  </a:buClr>
                  <a:buFont typeface="Arial" panose="020B0604020202020204" pitchFamily="34" charset="0"/>
                  <a:buChar char="•"/>
                </a:pPr>
                <a:r>
                  <a:rPr lang="en-GB" sz="1300" i="1" dirty="0">
                    <a:solidFill>
                      <a:srgbClr val="034B64"/>
                    </a:solidFill>
                    <a:latin typeface="Century Gothic" panose="020B0502020202020204" pitchFamily="34" charset="0"/>
                    <a:cs typeface="Segoe UI" panose="020B0502040204020203" pitchFamily="34" charset="0"/>
                  </a:rPr>
                  <a:t>Building inclusive digital economy through:</a:t>
                </a:r>
              </a:p>
              <a:p>
                <a:pPr marL="573088" lvl="1" indent="-288925">
                  <a:lnSpc>
                    <a:spcPct val="150000"/>
                  </a:lnSpc>
                  <a:buClr>
                    <a:srgbClr val="4895A2"/>
                  </a:buClr>
                  <a:buFont typeface="Courier New" panose="02070309020205020404" pitchFamily="49" charset="0"/>
                  <a:buChar char="o"/>
                </a:pPr>
                <a:r>
                  <a:rPr lang="en-GB" sz="1200" i="1" dirty="0">
                    <a:solidFill>
                      <a:srgbClr val="034B64"/>
                    </a:solidFill>
                    <a:latin typeface="Century Gothic" panose="020B0502020202020204" pitchFamily="34" charset="0"/>
                    <a:cs typeface="Segoe UI" panose="020B0502040204020203" pitchFamily="34" charset="0"/>
                  </a:rPr>
                  <a:t>Expediting the telecom reform agenda and ongoing work on digital ID system;</a:t>
                </a:r>
              </a:p>
              <a:p>
                <a:pPr marL="573088" lvl="1" indent="-288925">
                  <a:lnSpc>
                    <a:spcPct val="150000"/>
                  </a:lnSpc>
                  <a:buClr>
                    <a:srgbClr val="4895A2"/>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Sandbox regulatory approaches to support technology start-ups and incumbents;</a:t>
                </a:r>
              </a:p>
              <a:p>
                <a:pPr marL="573088" lvl="1" indent="-288925">
                  <a:lnSpc>
                    <a:spcPct val="150000"/>
                  </a:lnSpc>
                  <a:buClr>
                    <a:srgbClr val="4895A2"/>
                  </a:buClr>
                  <a:buFont typeface="Courier New" panose="02070309020205020404" pitchFamily="49" charset="0"/>
                  <a:buChar char="o"/>
                </a:pPr>
                <a:r>
                  <a:rPr lang="en-GB" sz="1200" i="1" dirty="0">
                    <a:solidFill>
                      <a:srgbClr val="034B64"/>
                    </a:solidFill>
                    <a:latin typeface="Century Gothic" panose="020B0502020202020204" pitchFamily="34" charset="0"/>
                    <a:cs typeface="Segoe UI" panose="020B0502040204020203" pitchFamily="34" charset="0"/>
                  </a:rPr>
                  <a:t>Scaling up ongoing government ICT initiatives such as e-governance, </a:t>
                </a:r>
                <a:r>
                  <a:rPr lang="en-GB" sz="1200" i="1" dirty="0" err="1">
                    <a:solidFill>
                      <a:srgbClr val="034B64"/>
                    </a:solidFill>
                    <a:latin typeface="Century Gothic" panose="020B0502020202020204" pitchFamily="34" charset="0"/>
                    <a:cs typeface="Segoe UI" panose="020B0502040204020203" pitchFamily="34" charset="0"/>
                  </a:rPr>
                  <a:t>WoredaNet</a:t>
                </a:r>
                <a:r>
                  <a:rPr lang="en-GB" sz="1200" i="1" dirty="0">
                    <a:solidFill>
                      <a:srgbClr val="034B64"/>
                    </a:solidFill>
                    <a:latin typeface="Century Gothic" panose="020B0502020202020204" pitchFamily="34" charset="0"/>
                    <a:cs typeface="Segoe UI" panose="020B0502040204020203" pitchFamily="34" charset="0"/>
                  </a:rPr>
                  <a:t>, the rural connectivity program, and rural public  internet access centres; </a:t>
                </a:r>
              </a:p>
              <a:p>
                <a:pPr marL="573088" lvl="1" indent="-288925">
                  <a:lnSpc>
                    <a:spcPct val="150000"/>
                  </a:lnSpc>
                  <a:buClr>
                    <a:srgbClr val="4895A2"/>
                  </a:buClr>
                  <a:buFont typeface="Courier New" panose="02070309020205020404" pitchFamily="49" charset="0"/>
                  <a:buChar char="o"/>
                </a:pPr>
                <a:r>
                  <a:rPr lang="en-GB" sz="1200" i="1" dirty="0">
                    <a:solidFill>
                      <a:srgbClr val="034B64"/>
                    </a:solidFill>
                    <a:latin typeface="Century Gothic" panose="020B0502020202020204" pitchFamily="34" charset="0"/>
                    <a:cs typeface="Segoe UI" panose="020B0502040204020203" pitchFamily="34" charset="0"/>
                  </a:rPr>
                  <a:t>Promoting e-commerce and digitization of the financial and logistic sectors;</a:t>
                </a:r>
              </a:p>
              <a:p>
                <a:pPr marL="573088" lvl="1" indent="-288925">
                  <a:lnSpc>
                    <a:spcPct val="150000"/>
                  </a:lnSpc>
                  <a:buClr>
                    <a:srgbClr val="4895A2"/>
                  </a:buClr>
                  <a:buFont typeface="Courier New" panose="02070309020205020404" pitchFamily="49" charset="0"/>
                  <a:buChar char="o"/>
                </a:pPr>
                <a:r>
                  <a:rPr lang="en-GB" sz="1200" i="1" dirty="0">
                    <a:solidFill>
                      <a:srgbClr val="034B64"/>
                    </a:solidFill>
                    <a:latin typeface="Century Gothic" panose="020B0502020202020204" pitchFamily="34" charset="0"/>
                    <a:cs typeface="Segoe UI" panose="020B0502040204020203" pitchFamily="34" charset="0"/>
                  </a:rPr>
                  <a:t>Developing ICT parks and fostering the development of the ICT ecosystem;</a:t>
                </a:r>
              </a:p>
              <a:p>
                <a:pPr marL="573088" lvl="1" indent="-288925">
                  <a:lnSpc>
                    <a:spcPct val="150000"/>
                  </a:lnSpc>
                  <a:buClr>
                    <a:srgbClr val="4895A2"/>
                  </a:buClr>
                  <a:buFont typeface="Courier New" panose="02070309020205020404" pitchFamily="49" charset="0"/>
                  <a:buChar char="o"/>
                </a:pPr>
                <a:r>
                  <a:rPr lang="en-GB" sz="1200" i="1" dirty="0">
                    <a:solidFill>
                      <a:srgbClr val="034B64"/>
                    </a:solidFill>
                    <a:latin typeface="Century Gothic" panose="020B0502020202020204" pitchFamily="34" charset="0"/>
                    <a:cs typeface="Segoe UI" panose="020B0502040204020203" pitchFamily="34" charset="0"/>
                  </a:rPr>
                  <a:t>Investing on ICT literacy and advanced vocational and tertiary education. </a:t>
                </a:r>
                <a:endParaRPr lang="en-GB" sz="1200" dirty="0">
                  <a:solidFill>
                    <a:srgbClr val="034B64"/>
                  </a:solidFill>
                  <a:latin typeface="Century Gothic" panose="020B0502020202020204" pitchFamily="34" charset="0"/>
                  <a:cs typeface="Segoe UI" panose="020B0502040204020203" pitchFamily="34" charset="0"/>
                </a:endParaRPr>
              </a:p>
              <a:p>
                <a:pPr marL="171450" lvl="0" indent="-171450">
                  <a:lnSpc>
                    <a:spcPct val="150000"/>
                  </a:lnSpc>
                  <a:buClr>
                    <a:srgbClr val="4895A2"/>
                  </a:buClr>
                  <a:buFont typeface="Arial" panose="020B0604020202020204" pitchFamily="34" charset="0"/>
                  <a:buChar char="•"/>
                </a:pPr>
                <a:r>
                  <a:rPr lang="en-GB" sz="1300" i="1" dirty="0">
                    <a:solidFill>
                      <a:srgbClr val="034B64"/>
                    </a:solidFill>
                    <a:latin typeface="Century Gothic" panose="020B0502020202020204" pitchFamily="34" charset="0"/>
                    <a:cs typeface="Segoe UI" panose="020B0502040204020203" pitchFamily="34" charset="0"/>
                  </a:rPr>
                  <a:t>Creating an enabling environment for creative industries</a:t>
                </a:r>
                <a:endParaRPr lang="en-GB" sz="1300" dirty="0">
                  <a:solidFill>
                    <a:srgbClr val="034B64"/>
                  </a:solidFill>
                  <a:latin typeface="Century Gothic" panose="020B0502020202020204" pitchFamily="34" charset="0"/>
                  <a:cs typeface="Segoe UI" panose="020B0502040204020203" pitchFamily="34" charset="0"/>
                </a:endParaRPr>
              </a:p>
            </p:txBody>
          </p:sp>
          <p:cxnSp>
            <p:nvCxnSpPr>
              <p:cNvPr id="77" name="Straight Connector 76">
                <a:extLst>
                  <a:ext uri="{FF2B5EF4-FFF2-40B4-BE49-F238E27FC236}">
                    <a16:creationId xmlns:a16="http://schemas.microsoft.com/office/drawing/2014/main" id="{73020CBC-15CC-4A1D-A53F-33CAE3320905}"/>
                  </a:ext>
                </a:extLst>
              </p:cNvPr>
              <p:cNvCxnSpPr>
                <a:cxnSpLocks/>
                <a:endCxn id="83" idx="6"/>
              </p:cNvCxnSpPr>
              <p:nvPr/>
            </p:nvCxnSpPr>
            <p:spPr>
              <a:xfrm flipH="1">
                <a:off x="1545796" y="1433730"/>
                <a:ext cx="6653750" cy="0"/>
              </a:xfrm>
              <a:prstGeom prst="line">
                <a:avLst/>
              </a:prstGeom>
              <a:ln>
                <a:solidFill>
                  <a:srgbClr val="034B64"/>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15795CB-B207-459E-92A8-29CE0DD2BBA8}"/>
                  </a:ext>
                </a:extLst>
              </p:cNvPr>
              <p:cNvSpPr/>
              <p:nvPr/>
            </p:nvSpPr>
            <p:spPr>
              <a:xfrm>
                <a:off x="1620155" y="1031589"/>
                <a:ext cx="2332206" cy="373436"/>
              </a:xfrm>
              <a:prstGeom prst="rect">
                <a:avLst/>
              </a:prstGeom>
            </p:spPr>
            <p:txBody>
              <a:bodyPr wrap="none">
                <a:spAutoFit/>
              </a:bodyPr>
              <a:lstStyle/>
              <a:p>
                <a:pPr>
                  <a:lnSpc>
                    <a:spcPct val="150000"/>
                  </a:lnSpc>
                </a:pPr>
                <a:r>
                  <a:rPr lang="en-US" b="1" i="1" dirty="0">
                    <a:solidFill>
                      <a:srgbClr val="034B64"/>
                    </a:solidFill>
                    <a:latin typeface="Century Gothic" panose="020B0502020202020204" pitchFamily="34" charset="0"/>
                    <a:cs typeface="Segoe UI" panose="020B0502040204020203" pitchFamily="34" charset="0"/>
                  </a:rPr>
                  <a:t>ICT and creative industries</a:t>
                </a:r>
              </a:p>
            </p:txBody>
          </p:sp>
        </p:grpSp>
        <p:pic>
          <p:nvPicPr>
            <p:cNvPr id="2" name="Picture 1">
              <a:extLst>
                <a:ext uri="{FF2B5EF4-FFF2-40B4-BE49-F238E27FC236}">
                  <a16:creationId xmlns:a16="http://schemas.microsoft.com/office/drawing/2014/main" id="{AC99B00E-716A-44F0-886C-AE9692980E96}"/>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5242" b="91935" l="5534" r="92095">
                          <a14:foregroundMark x1="15020" y1="18548" x2="15020" y2="18548"/>
                          <a14:foregroundMark x1="14229" y1="7661" x2="14229" y2="27016"/>
                          <a14:foregroundMark x1="17391" y1="6452" x2="46245" y2="6452"/>
                          <a14:foregroundMark x1="46245" y1="6452" x2="67589" y2="6048"/>
                          <a14:foregroundMark x1="67589" y1="6048" x2="92490" y2="6048"/>
                          <a14:foregroundMark x1="75494" y1="22984" x2="75494" y2="22984"/>
                          <a14:foregroundMark x1="55336" y1="53226" x2="55336" y2="53226"/>
                          <a14:foregroundMark x1="65217" y1="76613" x2="65217" y2="76613"/>
                          <a14:foregroundMark x1="42688" y1="75806" x2="42688" y2="75806"/>
                          <a14:foregroundMark x1="36759" y1="56048" x2="36759" y2="56048"/>
                          <a14:foregroundMark x1="5534" y1="85887" x2="5534" y2="85887"/>
                          <a14:foregroundMark x1="22925" y1="91935" x2="22925" y2="91935"/>
                        </a14:backgroundRemoval>
                      </a14:imgEffect>
                      <a14:imgEffect>
                        <a14:brightnessContrast bright="40000" contrast="-20000"/>
                      </a14:imgEffect>
                    </a14:imgLayer>
                  </a14:imgProps>
                </a:ext>
              </a:extLst>
            </a:blip>
            <a:stretch>
              <a:fillRect/>
            </a:stretch>
          </p:blipFill>
          <p:spPr>
            <a:xfrm>
              <a:off x="1279837" y="1420595"/>
              <a:ext cx="269125" cy="263806"/>
            </a:xfrm>
            <a:prstGeom prst="rect">
              <a:avLst/>
            </a:prstGeom>
          </p:spPr>
        </p:pic>
      </p:grpSp>
    </p:spTree>
    <p:extLst>
      <p:ext uri="{BB962C8B-B14F-4D97-AF65-F5344CB8AC3E}">
        <p14:creationId xmlns:p14="http://schemas.microsoft.com/office/powerpoint/2010/main" val="322205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1</a:t>
            </a:r>
          </a:p>
        </p:txBody>
      </p:sp>
      <p:grpSp>
        <p:nvGrpSpPr>
          <p:cNvPr id="8" name="Group 7">
            <a:extLst>
              <a:ext uri="{FF2B5EF4-FFF2-40B4-BE49-F238E27FC236}">
                <a16:creationId xmlns:a16="http://schemas.microsoft.com/office/drawing/2014/main" id="{340098E1-66A7-41ED-9E1C-BF35A95E1932}"/>
              </a:ext>
            </a:extLst>
          </p:cNvPr>
          <p:cNvGrpSpPr/>
          <p:nvPr/>
        </p:nvGrpSpPr>
        <p:grpSpPr>
          <a:xfrm>
            <a:off x="822916" y="32576"/>
            <a:ext cx="7999186" cy="712705"/>
            <a:chOff x="904775" y="122832"/>
            <a:chExt cx="7880982" cy="712705"/>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600" b="1" i="1" dirty="0">
                  <a:solidFill>
                    <a:srgbClr val="FFFFFF"/>
                  </a:solidFill>
                  <a:latin typeface="Century Gothic" panose="020B0502020202020204" pitchFamily="34" charset="0"/>
                  <a:cs typeface="Segoe UI" panose="020B0502040204020203" pitchFamily="34" charset="0"/>
                  <a:sym typeface="Barlow"/>
                </a:rPr>
                <a:t>Rationale for an economic reform agenda</a:t>
              </a:r>
            </a:p>
          </p:txBody>
        </p:sp>
      </p:grpSp>
      <p:sp>
        <p:nvSpPr>
          <p:cNvPr id="63" name="Rectangle: Rounded Corners 10">
            <a:extLst>
              <a:ext uri="{FF2B5EF4-FFF2-40B4-BE49-F238E27FC236}">
                <a16:creationId xmlns:a16="http://schemas.microsoft.com/office/drawing/2014/main" id="{F20073EC-8E06-4973-84DC-3DAC7BBBFDD7}"/>
              </a:ext>
            </a:extLst>
          </p:cNvPr>
          <p:cNvSpPr/>
          <p:nvPr/>
        </p:nvSpPr>
        <p:spPr>
          <a:xfrm rot="18900000">
            <a:off x="8661235" y="205884"/>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65" name="Rectangle: Rounded Corners 11">
            <a:extLst>
              <a:ext uri="{FF2B5EF4-FFF2-40B4-BE49-F238E27FC236}">
                <a16:creationId xmlns:a16="http://schemas.microsoft.com/office/drawing/2014/main" id="{1C1F3F1A-00D5-4513-8B7B-DE6279A9D551}"/>
              </a:ext>
            </a:extLst>
          </p:cNvPr>
          <p:cNvSpPr/>
          <p:nvPr/>
        </p:nvSpPr>
        <p:spPr>
          <a:xfrm rot="18900000">
            <a:off x="8730879" y="213536"/>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46" name="Rectangle 145">
            <a:extLst>
              <a:ext uri="{FF2B5EF4-FFF2-40B4-BE49-F238E27FC236}">
                <a16:creationId xmlns:a16="http://schemas.microsoft.com/office/drawing/2014/main" id="{D30E0649-C271-4DDA-B25E-654BBC9312A4}"/>
              </a:ext>
            </a:extLst>
          </p:cNvPr>
          <p:cNvSpPr/>
          <p:nvPr/>
        </p:nvSpPr>
        <p:spPr>
          <a:xfrm>
            <a:off x="882647" y="840609"/>
            <a:ext cx="7775582" cy="4212243"/>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en-US" sz="1200" i="1" dirty="0">
                <a:solidFill>
                  <a:srgbClr val="034B64"/>
                </a:solidFill>
                <a:latin typeface="Century Gothic" panose="020B0502020202020204" pitchFamily="34" charset="0"/>
                <a:cs typeface="Segoe UI" panose="020B0502040204020203" pitchFamily="34" charset="0"/>
              </a:rPr>
              <a:t>Time to leverage the achievements of the past decade for high quality growth</a:t>
            </a:r>
          </a:p>
          <a:p>
            <a:pPr marL="573088" lvl="1"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Ethiopia has made significant strides in infrastructure and human capital over the past decade</a:t>
            </a:r>
          </a:p>
          <a:p>
            <a:pPr marL="573088" lvl="1"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Need to leverage these platforms for private sector development</a:t>
            </a:r>
          </a:p>
          <a:p>
            <a:pPr marL="573088" lvl="1"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With a goal to generate high quality jobs, sustain economic growth, and create fiscal space for further public investments on infrastructure, human capital, and institutional building</a:t>
            </a:r>
          </a:p>
          <a:p>
            <a:pPr marL="342900" lvl="1" indent="-342900">
              <a:lnSpc>
                <a:spcPct val="150000"/>
              </a:lnSpc>
              <a:buClr>
                <a:srgbClr val="034B64"/>
              </a:buClr>
              <a:buFont typeface="Arial" panose="020B0604020202020204" pitchFamily="34" charset="0"/>
              <a:buChar char="•"/>
            </a:pPr>
            <a:r>
              <a:rPr lang="en-US" sz="1200" i="1" dirty="0">
                <a:solidFill>
                  <a:srgbClr val="034B64"/>
                </a:solidFill>
                <a:latin typeface="Century Gothic" panose="020B0502020202020204" pitchFamily="34" charset="0"/>
                <a:cs typeface="Segoe UI" panose="020B0502040204020203" pitchFamily="34" charset="0"/>
              </a:rPr>
              <a:t>Need to overcome emerging challenges and create new opportunities─ sustaining the success of the past decade requires </a:t>
            </a:r>
          </a:p>
          <a:p>
            <a:pPr marL="573088"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Correcting emerging macroeconomic imbalances </a:t>
            </a:r>
          </a:p>
          <a:p>
            <a:pPr marL="573088"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Easing structural bottlenecks</a:t>
            </a:r>
          </a:p>
          <a:p>
            <a:pPr marL="573088"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Creating new opportunities and sources of growth</a:t>
            </a:r>
          </a:p>
          <a:p>
            <a:pPr marL="342900" indent="-342900">
              <a:lnSpc>
                <a:spcPct val="150000"/>
              </a:lnSpc>
              <a:buClr>
                <a:srgbClr val="034B64"/>
              </a:buClr>
              <a:buFont typeface="Arial" panose="020B0604020202020204" pitchFamily="34" charset="0"/>
              <a:buChar char="•"/>
            </a:pPr>
            <a:r>
              <a:rPr lang="en-US" sz="1200" i="1" dirty="0">
                <a:solidFill>
                  <a:srgbClr val="034B64"/>
                </a:solidFill>
                <a:latin typeface="Century Gothic" panose="020B0502020202020204" pitchFamily="34" charset="0"/>
                <a:cs typeface="Segoe UI" panose="020B0502040204020203" pitchFamily="34" charset="0"/>
              </a:rPr>
              <a:t>Need to upgrade our policy and institutional frameworks to take our success to the next level</a:t>
            </a:r>
          </a:p>
          <a:p>
            <a:pPr marL="573088"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Our macroeconomic policy framework needs to be upgraded to enable the development of a modern and stable financial system</a:t>
            </a:r>
          </a:p>
          <a:p>
            <a:pPr marL="573088" indent="-231775">
              <a:lnSpc>
                <a:spcPct val="150000"/>
              </a:lnSpc>
              <a:buClr>
                <a:srgbClr val="034B64"/>
              </a:buClr>
              <a:buFont typeface="Courier New" panose="02070309020205020404" pitchFamily="49" charset="0"/>
              <a:buChar char="o"/>
            </a:pPr>
            <a:r>
              <a:rPr lang="en-US" sz="1200" i="1" dirty="0">
                <a:solidFill>
                  <a:srgbClr val="034B64"/>
                </a:solidFill>
                <a:latin typeface="Century Gothic" panose="020B0502020202020204" pitchFamily="34" charset="0"/>
                <a:cs typeface="Segoe UI" panose="020B0502040204020203" pitchFamily="34" charset="0"/>
              </a:rPr>
              <a:t>Our institutions need to be efficient and transparent to support the modern economy that we are aspiring to build</a:t>
            </a:r>
            <a:endParaRPr lang="en-US" sz="1300" i="1" dirty="0">
              <a:solidFill>
                <a:srgbClr val="034B64"/>
              </a:solidFill>
              <a:latin typeface="Century Gothic" panose="020B0502020202020204" pitchFamily="34" charset="0"/>
              <a:cs typeface="Segoe UI" panose="020B0502040204020203" pitchFamily="34" charset="0"/>
            </a:endParaRPr>
          </a:p>
        </p:txBody>
      </p:sp>
      <p:grpSp>
        <p:nvGrpSpPr>
          <p:cNvPr id="16" name="Group 15">
            <a:extLst>
              <a:ext uri="{FF2B5EF4-FFF2-40B4-BE49-F238E27FC236}">
                <a16:creationId xmlns:a16="http://schemas.microsoft.com/office/drawing/2014/main" id="{1C02DED6-2439-425A-BE77-54CA30D405D2}"/>
              </a:ext>
            </a:extLst>
          </p:cNvPr>
          <p:cNvGrpSpPr/>
          <p:nvPr/>
        </p:nvGrpSpPr>
        <p:grpSpPr>
          <a:xfrm>
            <a:off x="8801376" y="298059"/>
            <a:ext cx="193593" cy="175857"/>
            <a:chOff x="4040188" y="1374776"/>
            <a:chExt cx="4111625" cy="4108450"/>
          </a:xfrm>
          <a:solidFill>
            <a:schemeClr val="bg1"/>
          </a:solidFill>
        </p:grpSpPr>
        <p:sp>
          <p:nvSpPr>
            <p:cNvPr id="17" name="Freeform 5">
              <a:extLst>
                <a:ext uri="{FF2B5EF4-FFF2-40B4-BE49-F238E27FC236}">
                  <a16:creationId xmlns:a16="http://schemas.microsoft.com/office/drawing/2014/main" id="{DF1BC270-9DC9-4326-9B23-227A7520DB0E}"/>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a:extLst>
                <a:ext uri="{FF2B5EF4-FFF2-40B4-BE49-F238E27FC236}">
                  <a16:creationId xmlns:a16="http://schemas.microsoft.com/office/drawing/2014/main" id="{6E27BD48-99BE-4078-8254-FDB8BE12E9F5}"/>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7497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24F1C6-A74F-4063-91A0-9BDBE11A13A5}"/>
              </a:ext>
            </a:extLst>
          </p:cNvPr>
          <p:cNvGrpSpPr/>
          <p:nvPr/>
        </p:nvGrpSpPr>
        <p:grpSpPr>
          <a:xfrm>
            <a:off x="1035110" y="285876"/>
            <a:ext cx="7750180" cy="4478346"/>
            <a:chOff x="1035110" y="323454"/>
            <a:chExt cx="7750180" cy="4478346"/>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5284011" y="1039177"/>
              <a:ext cx="16995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5284011" y="2302541"/>
              <a:ext cx="3113353"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Gaps and headwinds against the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027741" y="3591104"/>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065743" y="3629105"/>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1035110" y="2333318"/>
              <a:ext cx="1587264" cy="461665"/>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5284011" y="1710366"/>
              <a:ext cx="298992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5284010" y="2994852"/>
              <a:ext cx="3318537"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An economic reform agenda for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5262085" y="3738119"/>
              <a:ext cx="2840842" cy="307777"/>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5284010" y="4350825"/>
              <a:ext cx="350128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5071574" y="3800503"/>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5284011" y="476065"/>
              <a:ext cx="889987"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Rational</a:t>
              </a:r>
            </a:p>
          </p:txBody>
        </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0598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Macroeconomic outlook</a:t>
            </a:r>
          </a:p>
        </p:txBody>
      </p:sp>
      <p:sp>
        <p:nvSpPr>
          <p:cNvPr id="45" name="Rectangle: Rounded Corners 10">
            <a:extLst>
              <a:ext uri="{FF2B5EF4-FFF2-40B4-BE49-F238E27FC236}">
                <a16:creationId xmlns:a16="http://schemas.microsoft.com/office/drawing/2014/main" id="{5B961EDF-EA19-4323-A9CA-DAE8F363A10A}"/>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6" name="Rectangle: Rounded Corners 11">
            <a:extLst>
              <a:ext uri="{FF2B5EF4-FFF2-40B4-BE49-F238E27FC236}">
                <a16:creationId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a16="http://schemas.microsoft.com/office/drawing/2014/main" id="{5145E70F-54A1-4E88-ADCA-0A79A9F667C0}"/>
              </a:ext>
            </a:extLst>
          </p:cNvPr>
          <p:cNvSpPr txBox="1"/>
          <p:nvPr/>
        </p:nvSpPr>
        <p:spPr>
          <a:xfrm>
            <a:off x="8689664" y="4691299"/>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31</a:t>
            </a:r>
          </a:p>
        </p:txBody>
      </p:sp>
      <p:grpSp>
        <p:nvGrpSpPr>
          <p:cNvPr id="148" name="Group 147">
            <a:extLst>
              <a:ext uri="{FF2B5EF4-FFF2-40B4-BE49-F238E27FC236}">
                <a16:creationId xmlns:a16="http://schemas.microsoft.com/office/drawing/2014/main" id="{E0C042D2-467B-40D5-91C4-C318CD6085C0}"/>
              </a:ext>
            </a:extLst>
          </p:cNvPr>
          <p:cNvGrpSpPr/>
          <p:nvPr/>
        </p:nvGrpSpPr>
        <p:grpSpPr>
          <a:xfrm>
            <a:off x="8704572" y="393058"/>
            <a:ext cx="178414" cy="178414"/>
            <a:chOff x="4319588" y="2492375"/>
            <a:chExt cx="287338" cy="287338"/>
          </a:xfrm>
          <a:solidFill>
            <a:schemeClr val="bg1"/>
          </a:solidFill>
        </p:grpSpPr>
        <p:sp>
          <p:nvSpPr>
            <p:cNvPr id="149" name="Freeform 372">
              <a:extLst>
                <a:ext uri="{FF2B5EF4-FFF2-40B4-BE49-F238E27FC236}">
                  <a16:creationId xmlns:a16="http://schemas.microsoft.com/office/drawing/2014/main" id="{F6F8FBFE-04D9-482A-B0BF-083D5E3C05F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73">
              <a:extLst>
                <a:ext uri="{FF2B5EF4-FFF2-40B4-BE49-F238E27FC236}">
                  <a16:creationId xmlns:a16="http://schemas.microsoft.com/office/drawing/2014/main" id="{FB12A95A-FDDB-4BDF-B4D7-F18EA9414594}"/>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Rectangle 34">
            <a:extLst>
              <a:ext uri="{FF2B5EF4-FFF2-40B4-BE49-F238E27FC236}">
                <a16:creationId xmlns:a16="http://schemas.microsoft.com/office/drawing/2014/main" id="{11C3CE42-F46B-4A96-8B54-049A260A69ED}"/>
              </a:ext>
            </a:extLst>
          </p:cNvPr>
          <p:cNvSpPr/>
          <p:nvPr/>
        </p:nvSpPr>
        <p:spPr>
          <a:xfrm>
            <a:off x="955461" y="865051"/>
            <a:ext cx="8003188" cy="2867516"/>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en-GB" dirty="0">
                <a:solidFill>
                  <a:srgbClr val="034B64"/>
                </a:solidFill>
                <a:latin typeface="Century Gothic" panose="020B0502020202020204" pitchFamily="34" charset="0"/>
                <a:cs typeface="Segoe UI" panose="020B0502040204020203" pitchFamily="34" charset="0"/>
              </a:rPr>
              <a:t>The rapid growth will be sustained through:</a:t>
            </a:r>
          </a:p>
          <a:p>
            <a:pPr marL="742950" indent="-285750">
              <a:lnSpc>
                <a:spcPct val="150000"/>
              </a:lnSpc>
              <a:buClr>
                <a:srgbClr val="034B64"/>
              </a:buClr>
              <a:buFont typeface="Wingdings" panose="05000000000000000000" pitchFamily="2" charset="2"/>
              <a:buChar char="ü"/>
            </a:pPr>
            <a:r>
              <a:rPr lang="en-US" sz="1300" dirty="0">
                <a:solidFill>
                  <a:srgbClr val="034B64"/>
                </a:solidFill>
                <a:latin typeface="Century Gothic" panose="020B0502020202020204" pitchFamily="34" charset="0"/>
                <a:cs typeface="Segoe UI" panose="020B0502040204020203" pitchFamily="34" charset="0"/>
              </a:rPr>
              <a:t>Stepped-up efforts to finalize ongoing public investment projects</a:t>
            </a:r>
          </a:p>
          <a:p>
            <a:pPr marL="742950" indent="-285750">
              <a:lnSpc>
                <a:spcPct val="150000"/>
              </a:lnSpc>
              <a:buClr>
                <a:srgbClr val="034B64"/>
              </a:buClr>
              <a:buFont typeface="Wingdings" panose="05000000000000000000" pitchFamily="2" charset="2"/>
              <a:buChar char="ü"/>
            </a:pPr>
            <a:r>
              <a:rPr lang="en-US" sz="1300" dirty="0">
                <a:solidFill>
                  <a:srgbClr val="034B64"/>
                </a:solidFill>
                <a:latin typeface="Century Gothic" panose="020B0502020202020204" pitchFamily="34" charset="0"/>
                <a:cs typeface="Segoe UI" panose="020B0502040204020203" pitchFamily="34" charset="0"/>
              </a:rPr>
              <a:t>Increased private sector investment facilitated by the reform agenda</a:t>
            </a:r>
          </a:p>
          <a:p>
            <a:pPr marL="342900" indent="-342900">
              <a:lnSpc>
                <a:spcPct val="150000"/>
              </a:lnSpc>
              <a:buClr>
                <a:srgbClr val="034B64"/>
              </a:buClr>
              <a:buFont typeface="Arial" panose="020B0604020202020204" pitchFamily="34" charset="0"/>
              <a:buChar char="•"/>
            </a:pPr>
            <a:r>
              <a:rPr lang="en-US" dirty="0">
                <a:solidFill>
                  <a:srgbClr val="034B64"/>
                </a:solidFill>
                <a:latin typeface="Century Gothic" panose="020B0502020202020204" pitchFamily="34" charset="0"/>
                <a:cs typeface="Segoe UI" panose="020B0502040204020203" pitchFamily="34" charset="0"/>
              </a:rPr>
              <a:t>The sources of growth will be rebalanced and diversified, unlocking the full potential.    </a:t>
            </a:r>
          </a:p>
          <a:p>
            <a:pPr marL="342900" indent="-342900">
              <a:lnSpc>
                <a:spcPct val="150000"/>
              </a:lnSpc>
              <a:buClr>
                <a:srgbClr val="034B64"/>
              </a:buClr>
              <a:buFont typeface="Arial" panose="020B0604020202020204" pitchFamily="34" charset="0"/>
              <a:buChar char="•"/>
            </a:pPr>
            <a:r>
              <a:rPr lang="en-US" dirty="0">
                <a:solidFill>
                  <a:srgbClr val="034B64"/>
                </a:solidFill>
                <a:latin typeface="Century Gothic" panose="020B0502020202020204" pitchFamily="34" charset="0"/>
                <a:cs typeface="Segoe UI" panose="020B0502040204020203" pitchFamily="34" charset="0"/>
              </a:rPr>
              <a:t>The strong recover</a:t>
            </a:r>
            <a:r>
              <a:rPr lang="en-GB" dirty="0">
                <a:solidFill>
                  <a:srgbClr val="034B64"/>
                </a:solidFill>
                <a:latin typeface="Century Gothic" panose="020B0502020202020204" pitchFamily="34" charset="0"/>
                <a:cs typeface="Segoe UI" panose="020B0502040204020203" pitchFamily="34" charset="0"/>
              </a:rPr>
              <a:t>y</a:t>
            </a:r>
            <a:r>
              <a:rPr lang="en-US" dirty="0">
                <a:solidFill>
                  <a:srgbClr val="034B64"/>
                </a:solidFill>
                <a:latin typeface="Century Gothic" panose="020B0502020202020204" pitchFamily="34" charset="0"/>
                <a:cs typeface="Segoe UI" panose="020B0502040204020203" pitchFamily="34" charset="0"/>
              </a:rPr>
              <a:t> in imports will widen the current account deficit in the near term,</a:t>
            </a:r>
          </a:p>
          <a:p>
            <a:pPr marL="800100" indent="-342900">
              <a:lnSpc>
                <a:spcPct val="150000"/>
              </a:lnSpc>
              <a:buClr>
                <a:srgbClr val="034B64"/>
              </a:buClr>
              <a:buFont typeface="Wingdings" panose="05000000000000000000" pitchFamily="2" charset="2"/>
              <a:buChar char="ü"/>
            </a:pPr>
            <a:r>
              <a:rPr lang="en-GB" sz="1300" dirty="0">
                <a:solidFill>
                  <a:srgbClr val="034B64"/>
                </a:solidFill>
                <a:latin typeface="Century Gothic" panose="020B0502020202020204" pitchFamily="34" charset="0"/>
                <a:cs typeface="Segoe UI" panose="020B0502040204020203" pitchFamily="34" charset="0"/>
              </a:rPr>
              <a:t>However, this will reverse in the medium term as exports pickup, reflecting the impacts of the reform agenda</a:t>
            </a:r>
          </a:p>
          <a:p>
            <a:pPr marL="342900" indent="-342900">
              <a:lnSpc>
                <a:spcPct val="150000"/>
              </a:lnSpc>
              <a:buClr>
                <a:srgbClr val="034B64"/>
              </a:buClr>
              <a:buFont typeface="Arial" panose="020B0604020202020204" pitchFamily="34" charset="0"/>
              <a:buChar char="•"/>
            </a:pPr>
            <a:r>
              <a:rPr lang="en-US" dirty="0">
                <a:solidFill>
                  <a:srgbClr val="034B64"/>
                </a:solidFill>
                <a:latin typeface="Century Gothic" panose="020B0502020202020204" pitchFamily="34" charset="0"/>
                <a:cs typeface="Segoe UI" panose="020B0502040204020203" pitchFamily="34" charset="0"/>
              </a:rPr>
              <a:t>Prudent monetary policy will help control inflation</a:t>
            </a:r>
          </a:p>
          <a:p>
            <a:pPr marL="342900" indent="-342900">
              <a:lnSpc>
                <a:spcPct val="150000"/>
              </a:lnSpc>
              <a:buClr>
                <a:srgbClr val="034B64"/>
              </a:buClr>
              <a:buFont typeface="Arial" panose="020B0604020202020204" pitchFamily="34" charset="0"/>
              <a:buChar char="•"/>
            </a:pPr>
            <a:r>
              <a:rPr lang="en-GB" dirty="0">
                <a:solidFill>
                  <a:srgbClr val="034B64"/>
                </a:solidFill>
                <a:latin typeface="Century Gothic" panose="020B0502020202020204" pitchFamily="34" charset="0"/>
                <a:cs typeface="Segoe UI" panose="020B0502040204020203" pitchFamily="34" charset="0"/>
              </a:rPr>
              <a:t>Public sector reforms will ensure debt sustainability, while continuing to support growth.</a:t>
            </a:r>
          </a:p>
        </p:txBody>
      </p:sp>
    </p:spTree>
    <p:extLst>
      <p:ext uri="{BB962C8B-B14F-4D97-AF65-F5344CB8AC3E}">
        <p14:creationId xmlns:p14="http://schemas.microsoft.com/office/powerpoint/2010/main" val="149769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Overall developmental goals for the next 10 years</a:t>
            </a:r>
          </a:p>
        </p:txBody>
      </p:sp>
      <p:sp>
        <p:nvSpPr>
          <p:cNvPr id="45" name="Rectangle: Rounded Corners 10">
            <a:extLst>
              <a:ext uri="{FF2B5EF4-FFF2-40B4-BE49-F238E27FC236}">
                <a16:creationId xmlns:a16="http://schemas.microsoft.com/office/drawing/2014/main" id="{5B961EDF-EA19-4323-A9CA-DAE8F363A10A}"/>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6" name="Rectangle: Rounded Corners 11">
            <a:extLst>
              <a:ext uri="{FF2B5EF4-FFF2-40B4-BE49-F238E27FC236}">
                <a16:creationId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32</a:t>
            </a:r>
          </a:p>
        </p:txBody>
      </p:sp>
      <p:grpSp>
        <p:nvGrpSpPr>
          <p:cNvPr id="148" name="Group 147">
            <a:extLst>
              <a:ext uri="{FF2B5EF4-FFF2-40B4-BE49-F238E27FC236}">
                <a16:creationId xmlns:a16="http://schemas.microsoft.com/office/drawing/2014/main" id="{E0C042D2-467B-40D5-91C4-C318CD6085C0}"/>
              </a:ext>
            </a:extLst>
          </p:cNvPr>
          <p:cNvGrpSpPr/>
          <p:nvPr/>
        </p:nvGrpSpPr>
        <p:grpSpPr>
          <a:xfrm>
            <a:off x="8704572" y="393058"/>
            <a:ext cx="178414" cy="178414"/>
            <a:chOff x="4319588" y="2492375"/>
            <a:chExt cx="287338" cy="287338"/>
          </a:xfrm>
          <a:solidFill>
            <a:schemeClr val="bg1"/>
          </a:solidFill>
        </p:grpSpPr>
        <p:sp>
          <p:nvSpPr>
            <p:cNvPr id="149" name="Freeform 372">
              <a:extLst>
                <a:ext uri="{FF2B5EF4-FFF2-40B4-BE49-F238E27FC236}">
                  <a16:creationId xmlns:a16="http://schemas.microsoft.com/office/drawing/2014/main" id="{F6F8FBFE-04D9-482A-B0BF-083D5E3C05F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73">
              <a:extLst>
                <a:ext uri="{FF2B5EF4-FFF2-40B4-BE49-F238E27FC236}">
                  <a16:creationId xmlns:a16="http://schemas.microsoft.com/office/drawing/2014/main" id="{FB12A95A-FDDB-4BDF-B4D7-F18EA9414594}"/>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5" name="Rectangle 34">
            <a:extLst>
              <a:ext uri="{FF2B5EF4-FFF2-40B4-BE49-F238E27FC236}">
                <a16:creationId xmlns:a16="http://schemas.microsoft.com/office/drawing/2014/main" id="{11C3CE42-F46B-4A96-8B54-049A260A69ED}"/>
              </a:ext>
            </a:extLst>
          </p:cNvPr>
          <p:cNvSpPr/>
          <p:nvPr/>
        </p:nvSpPr>
        <p:spPr>
          <a:xfrm>
            <a:off x="904775" y="842132"/>
            <a:ext cx="7655974" cy="4258410"/>
          </a:xfrm>
          <a:prstGeom prst="rect">
            <a:avLst/>
          </a:prstGeom>
          <a:solidFill>
            <a:schemeClr val="bg1">
              <a:lumMod val="95000"/>
            </a:schemeClr>
          </a:solidFill>
        </p:spPr>
        <p:txBody>
          <a:bodyPr wrap="square">
            <a:spAutoFit/>
          </a:bodyPr>
          <a:lstStyle/>
          <a:p>
            <a:pPr marL="342900" indent="-342900">
              <a:lnSpc>
                <a:spcPct val="150000"/>
              </a:lnSpc>
              <a:buClr>
                <a:srgbClr val="034B64"/>
              </a:buClr>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Sustain a rapid and inclusive economic growth setting the country on a path to prosperity </a:t>
            </a:r>
          </a:p>
          <a:p>
            <a:pPr marL="342900" indent="-342900">
              <a:lnSpc>
                <a:spcPct val="150000"/>
              </a:lnSpc>
              <a:buClr>
                <a:srgbClr val="034B64"/>
              </a:buClr>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Build a resilient and diversified middle income-level economy achieved through;</a:t>
            </a:r>
            <a:endParaRPr lang="en-GB" sz="1200" dirty="0">
              <a:solidFill>
                <a:srgbClr val="034B64"/>
              </a:solidFill>
              <a:latin typeface="Century Gothic" panose="020B0502020202020204" pitchFamily="34" charset="0"/>
              <a:cs typeface="Segoe UI" panose="020B0502040204020203" pitchFamily="34" charset="0"/>
            </a:endParaRPr>
          </a:p>
          <a:p>
            <a:pPr marL="573088" lvl="1"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Building a dynamic private sector</a:t>
            </a:r>
          </a:p>
          <a:p>
            <a:pPr marL="573088" lvl="1"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Raising agricultural productivity and modernization of agriculture </a:t>
            </a:r>
          </a:p>
          <a:p>
            <a:pPr marL="573088" lvl="1"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Diversification, technological upgrading, and innovation</a:t>
            </a:r>
          </a:p>
          <a:p>
            <a:pPr marL="573088" lvl="1"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Inclusive and sustainable industrialization and urbanization</a:t>
            </a:r>
          </a:p>
          <a:p>
            <a:pPr marL="573088" lvl="1"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Inclusive digital economy </a:t>
            </a:r>
          </a:p>
          <a:p>
            <a:pPr marL="342900" indent="-342900">
              <a:lnSpc>
                <a:spcPct val="150000"/>
              </a:lnSpc>
              <a:buClr>
                <a:srgbClr val="034B64"/>
              </a:buClr>
              <a:buFont typeface="Arial" panose="020B0604020202020204" pitchFamily="34" charset="0"/>
              <a:buChar char="•"/>
            </a:pPr>
            <a:r>
              <a:rPr lang="en-US" sz="1100" dirty="0">
                <a:solidFill>
                  <a:srgbClr val="034B64"/>
                </a:solidFill>
                <a:latin typeface="Century Gothic" panose="020B0502020202020204" pitchFamily="34" charset="0"/>
                <a:cs typeface="Segoe UI" panose="020B0502040204020203" pitchFamily="34" charset="0"/>
              </a:rPr>
              <a:t>Eradicate extreme poverty and hunger, and reduce the proportion of people living in poverty by half</a:t>
            </a:r>
          </a:p>
          <a:p>
            <a:pPr marL="342900" indent="-342900">
              <a:lnSpc>
                <a:spcPct val="150000"/>
              </a:lnSpc>
              <a:buClr>
                <a:srgbClr val="034B64"/>
              </a:buClr>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Build human capabilities  </a:t>
            </a:r>
          </a:p>
          <a:p>
            <a:pPr marL="573088"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Affordable health care</a:t>
            </a:r>
          </a:p>
          <a:p>
            <a:pPr marL="573088"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Quality education to relevant school-age children</a:t>
            </a:r>
          </a:p>
          <a:p>
            <a:pPr marL="573088"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Safe drinking water</a:t>
            </a:r>
          </a:p>
          <a:p>
            <a:pPr marL="573088" indent="-231775">
              <a:lnSpc>
                <a:spcPct val="150000"/>
              </a:lnSpc>
              <a:buClr>
                <a:srgbClr val="034B64"/>
              </a:buClr>
              <a:buFont typeface="Wingdings" panose="05000000000000000000" pitchFamily="2" charset="2"/>
              <a:buChar char="ü"/>
            </a:pPr>
            <a:r>
              <a:rPr lang="en-US" sz="1100" dirty="0">
                <a:solidFill>
                  <a:srgbClr val="034B64"/>
                </a:solidFill>
                <a:latin typeface="Century Gothic" panose="020B0502020202020204" pitchFamily="34" charset="0"/>
                <a:cs typeface="Segoe UI" panose="020B0502040204020203" pitchFamily="34" charset="0"/>
              </a:rPr>
              <a:t>Affordable, reliable and clean energy and transportation services </a:t>
            </a:r>
          </a:p>
          <a:p>
            <a:pPr marL="342900" indent="-342900">
              <a:lnSpc>
                <a:spcPct val="150000"/>
              </a:lnSpc>
              <a:buClr>
                <a:srgbClr val="034B64"/>
              </a:buClr>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Build an emerging market economy-level modern policy and institutional framework</a:t>
            </a:r>
          </a:p>
          <a:p>
            <a:pPr marL="342900" indent="-342900">
              <a:lnSpc>
                <a:spcPct val="150000"/>
              </a:lnSpc>
              <a:buClr>
                <a:srgbClr val="034B64"/>
              </a:buClr>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Build an efficient, resilient, and well-functioning financial market system that provides affordable access to finance to investors and consumers</a:t>
            </a:r>
            <a:endParaRPr lang="en-US" sz="1100" i="1" dirty="0">
              <a:solidFill>
                <a:srgbClr val="034B64"/>
              </a:solidFill>
              <a:latin typeface="Century Gothic" panose="020B0502020202020204" pitchFamily="34" charset="0"/>
              <a:cs typeface="Segoe UI" panose="020B0502040204020203" pitchFamily="34" charset="0"/>
            </a:endParaRPr>
          </a:p>
        </p:txBody>
      </p:sp>
    </p:spTree>
    <p:extLst>
      <p:ext uri="{BB962C8B-B14F-4D97-AF65-F5344CB8AC3E}">
        <p14:creationId xmlns:p14="http://schemas.microsoft.com/office/powerpoint/2010/main" val="140412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E35D63-DECD-4B97-A1D6-C2674CF8EF6F}"/>
              </a:ext>
            </a:extLst>
          </p:cNvPr>
          <p:cNvGrpSpPr/>
          <p:nvPr/>
        </p:nvGrpSpPr>
        <p:grpSpPr>
          <a:xfrm>
            <a:off x="1035110" y="285876"/>
            <a:ext cx="7750180" cy="4478346"/>
            <a:chOff x="1035110" y="323454"/>
            <a:chExt cx="7750180" cy="4478346"/>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3672452" y="4212211"/>
              <a:ext cx="589589" cy="589589"/>
            </a:xfrm>
            <a:prstGeom prst="roundRect">
              <a:avLst/>
            </a:prstGeom>
            <a:solidFill>
              <a:srgbClr val="1D4042"/>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3710451" y="4250213"/>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5284011" y="1039177"/>
              <a:ext cx="16995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5284011" y="2302541"/>
              <a:ext cx="3113353"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Gaps and headwinds against the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1035110" y="2333318"/>
              <a:ext cx="1587264" cy="461665"/>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5284011" y="1710366"/>
              <a:ext cx="298992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5284010" y="2994852"/>
              <a:ext cx="3318537"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An economic reform agenda for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5262085" y="3738119"/>
              <a:ext cx="2840842"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5284010" y="4350825"/>
              <a:ext cx="3501280" cy="307777"/>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5071572" y="4432604"/>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chemeClr val="bg1">
                    <a:lumMod val="85000"/>
                  </a:schemeClr>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5284011" y="476065"/>
              <a:ext cx="889987"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Rational</a:t>
              </a:r>
            </a:p>
          </p:txBody>
        </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724930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1" dirty="0">
                <a:solidFill>
                  <a:schemeClr val="bg1"/>
                </a:solidFill>
                <a:latin typeface="Century Gothic" panose="020B0502020202020204" pitchFamily="34" charset="0"/>
                <a:cs typeface="Segoe UI" panose="020B0502040204020203" pitchFamily="34" charset="0"/>
                <a:sym typeface="Barlow"/>
              </a:rPr>
              <a:t>Resource requirements and next steps</a:t>
            </a:r>
          </a:p>
        </p:txBody>
      </p:sp>
      <p:sp>
        <p:nvSpPr>
          <p:cNvPr id="45" name="Rectangle: Rounded Corners 10">
            <a:extLst>
              <a:ext uri="{FF2B5EF4-FFF2-40B4-BE49-F238E27FC236}">
                <a16:creationId xmlns:a16="http://schemas.microsoft.com/office/drawing/2014/main" id="{5B961EDF-EA19-4323-A9CA-DAE8F363A10A}"/>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6" name="Rectangle: Rounded Corners 11">
            <a:extLst>
              <a:ext uri="{FF2B5EF4-FFF2-40B4-BE49-F238E27FC236}">
                <a16:creationId xmlns:a16="http://schemas.microsoft.com/office/drawing/2014/main" id="{CFF9BB6C-0326-4468-A14A-12FCB8E2D9E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2" name="TextBox 101">
            <a:extLst>
              <a:ext uri="{FF2B5EF4-FFF2-40B4-BE49-F238E27FC236}">
                <a16:creationId xmlns:a16="http://schemas.microsoft.com/office/drawing/2014/main" id="{5145E70F-54A1-4E88-ADCA-0A79A9F667C0}"/>
              </a:ext>
            </a:extLst>
          </p:cNvPr>
          <p:cNvSpPr txBox="1"/>
          <p:nvPr/>
        </p:nvSpPr>
        <p:spPr>
          <a:xfrm>
            <a:off x="8695019" y="4576666"/>
            <a:ext cx="386644"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33</a:t>
            </a:r>
          </a:p>
        </p:txBody>
      </p:sp>
      <p:grpSp>
        <p:nvGrpSpPr>
          <p:cNvPr id="35" name="Group 34">
            <a:extLst>
              <a:ext uri="{FF2B5EF4-FFF2-40B4-BE49-F238E27FC236}">
                <a16:creationId xmlns:a16="http://schemas.microsoft.com/office/drawing/2014/main" id="{F2FE1921-D27D-4A08-84A6-C438A8532C62}"/>
              </a:ext>
            </a:extLst>
          </p:cNvPr>
          <p:cNvGrpSpPr/>
          <p:nvPr/>
        </p:nvGrpSpPr>
        <p:grpSpPr>
          <a:xfrm>
            <a:off x="972604" y="1313420"/>
            <a:ext cx="2484649" cy="3263246"/>
            <a:chOff x="553798" y="2210410"/>
            <a:chExt cx="3312865" cy="4350995"/>
          </a:xfrm>
        </p:grpSpPr>
        <p:grpSp>
          <p:nvGrpSpPr>
            <p:cNvPr id="36" name="Group 35">
              <a:extLst>
                <a:ext uri="{FF2B5EF4-FFF2-40B4-BE49-F238E27FC236}">
                  <a16:creationId xmlns:a16="http://schemas.microsoft.com/office/drawing/2014/main" id="{EEC766D4-43DE-487F-9C9C-9C39BD693E0E}"/>
                </a:ext>
              </a:extLst>
            </p:cNvPr>
            <p:cNvGrpSpPr/>
            <p:nvPr/>
          </p:nvGrpSpPr>
          <p:grpSpPr>
            <a:xfrm>
              <a:off x="928069" y="2210410"/>
              <a:ext cx="2061483" cy="1820966"/>
              <a:chOff x="1195922" y="2820010"/>
              <a:chExt cx="2061483" cy="1820966"/>
            </a:xfrm>
          </p:grpSpPr>
          <p:grpSp>
            <p:nvGrpSpPr>
              <p:cNvPr id="39" name="Group 38">
                <a:extLst>
                  <a:ext uri="{FF2B5EF4-FFF2-40B4-BE49-F238E27FC236}">
                    <a16:creationId xmlns:a16="http://schemas.microsoft.com/office/drawing/2014/main" id="{96FEBAFB-784A-47BF-81BE-D3DEED035F99}"/>
                  </a:ext>
                </a:extLst>
              </p:cNvPr>
              <p:cNvGrpSpPr/>
              <p:nvPr/>
            </p:nvGrpSpPr>
            <p:grpSpPr>
              <a:xfrm>
                <a:off x="1195922" y="2820010"/>
                <a:ext cx="2061483" cy="1820966"/>
                <a:chOff x="5206309" y="1566473"/>
                <a:chExt cx="1054484" cy="931455"/>
              </a:xfrm>
            </p:grpSpPr>
            <p:sp>
              <p:nvSpPr>
                <p:cNvPr id="42" name="Oval 41">
                  <a:extLst>
                    <a:ext uri="{FF2B5EF4-FFF2-40B4-BE49-F238E27FC236}">
                      <a16:creationId xmlns:a16="http://schemas.microsoft.com/office/drawing/2014/main" id="{0F6BB468-522D-4848-8C5A-35F7C6C403F8}"/>
                    </a:ext>
                  </a:extLst>
                </p:cNvPr>
                <p:cNvSpPr/>
                <p:nvPr/>
              </p:nvSpPr>
              <p:spPr>
                <a:xfrm>
                  <a:off x="5206309" y="1566473"/>
                  <a:ext cx="931455" cy="9314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1350" kern="1200">
                    <a:solidFill>
                      <a:prstClr val="white"/>
                    </a:solidFill>
                    <a:latin typeface="Arial"/>
                  </a:endParaRPr>
                </a:p>
              </p:txBody>
            </p:sp>
            <p:sp>
              <p:nvSpPr>
                <p:cNvPr id="43" name="Oval 42">
                  <a:extLst>
                    <a:ext uri="{FF2B5EF4-FFF2-40B4-BE49-F238E27FC236}">
                      <a16:creationId xmlns:a16="http://schemas.microsoft.com/office/drawing/2014/main" id="{98382370-4A51-48D2-9414-D1DDD54171F6}"/>
                    </a:ext>
                  </a:extLst>
                </p:cNvPr>
                <p:cNvSpPr/>
                <p:nvPr/>
              </p:nvSpPr>
              <p:spPr>
                <a:xfrm>
                  <a:off x="5351323" y="1581332"/>
                  <a:ext cx="909470" cy="909470"/>
                </a:xfrm>
                <a:prstGeom prst="ellipse">
                  <a:avLst/>
                </a:prstGeom>
                <a:solidFill>
                  <a:srgbClr val="034B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2100" kern="1200" dirty="0">
                    <a:solidFill>
                      <a:prstClr val="white"/>
                    </a:solidFill>
                    <a:latin typeface="Arial"/>
                  </a:endParaRPr>
                </a:p>
              </p:txBody>
            </p:sp>
          </p:grpSp>
          <p:sp>
            <p:nvSpPr>
              <p:cNvPr id="40" name="TextBox 39">
                <a:extLst>
                  <a:ext uri="{FF2B5EF4-FFF2-40B4-BE49-F238E27FC236}">
                    <a16:creationId xmlns:a16="http://schemas.microsoft.com/office/drawing/2014/main" id="{59AA8987-FE78-45CB-97B8-C471B193D4EA}"/>
                  </a:ext>
                </a:extLst>
              </p:cNvPr>
              <p:cNvSpPr txBox="1"/>
              <p:nvPr/>
            </p:nvSpPr>
            <p:spPr>
              <a:xfrm>
                <a:off x="1473029" y="3657912"/>
                <a:ext cx="1750699" cy="615553"/>
              </a:xfrm>
              <a:prstGeom prst="rect">
                <a:avLst/>
              </a:prstGeom>
              <a:noFill/>
            </p:spPr>
            <p:txBody>
              <a:bodyPr wrap="square" rtlCol="0">
                <a:spAutoFit/>
              </a:bodyPr>
              <a:lstStyle/>
              <a:p>
                <a:pPr algn="ctr" defTabSz="685800" latinLnBrk="1">
                  <a:buClrTx/>
                </a:pPr>
                <a:r>
                  <a:rPr lang="en-US" altLang="ko-KR" sz="1200" b="1" kern="1200" dirty="0">
                    <a:solidFill>
                      <a:prstClr val="white"/>
                    </a:solidFill>
                    <a:latin typeface="Century Gothic" panose="020B0502020202020204" pitchFamily="34" charset="0"/>
                    <a:ea typeface="+mn-ea"/>
                    <a:cs typeface="Arial" pitchFamily="34" charset="0"/>
                  </a:rPr>
                  <a:t>Resource </a:t>
                </a:r>
              </a:p>
              <a:p>
                <a:pPr algn="ctr" defTabSz="685800" latinLnBrk="1">
                  <a:buClrTx/>
                </a:pPr>
                <a:r>
                  <a:rPr lang="en-US" altLang="ko-KR" sz="1200" b="1" kern="1200" dirty="0">
                    <a:solidFill>
                      <a:prstClr val="white"/>
                    </a:solidFill>
                    <a:latin typeface="Century Gothic" panose="020B0502020202020204" pitchFamily="34" charset="0"/>
                    <a:ea typeface="+mn-ea"/>
                    <a:cs typeface="Arial" pitchFamily="34" charset="0"/>
                  </a:rPr>
                  <a:t>requirements</a:t>
                </a:r>
                <a:endParaRPr lang="ko-KR" altLang="en-US" sz="1200" b="1" kern="1200" dirty="0">
                  <a:solidFill>
                    <a:prstClr val="white"/>
                  </a:solidFill>
                  <a:latin typeface="Century Gothic" panose="020B0502020202020204" pitchFamily="34" charset="0"/>
                  <a:ea typeface="+mn-ea"/>
                  <a:cs typeface="Arial" pitchFamily="34" charset="0"/>
                </a:endParaRPr>
              </a:p>
            </p:txBody>
          </p:sp>
          <p:sp>
            <p:nvSpPr>
              <p:cNvPr id="41" name="Freeform 6">
                <a:extLst>
                  <a:ext uri="{FF2B5EF4-FFF2-40B4-BE49-F238E27FC236}">
                    <a16:creationId xmlns:a16="http://schemas.microsoft.com/office/drawing/2014/main" id="{D97F494C-0828-4E77-A36E-F4ABF033273F}"/>
                  </a:ext>
                </a:extLst>
              </p:cNvPr>
              <p:cNvSpPr>
                <a:spLocks noEditPoints="1"/>
              </p:cNvSpPr>
              <p:nvPr/>
            </p:nvSpPr>
            <p:spPr bwMode="auto">
              <a:xfrm>
                <a:off x="2138719" y="3219907"/>
                <a:ext cx="433560" cy="454451"/>
              </a:xfrm>
              <a:custGeom>
                <a:avLst/>
                <a:gdLst>
                  <a:gd name="T0" fmla="*/ 120 w 184"/>
                  <a:gd name="T1" fmla="*/ 118 h 216"/>
                  <a:gd name="T2" fmla="*/ 96 w 184"/>
                  <a:gd name="T3" fmla="*/ 104 h 216"/>
                  <a:gd name="T4" fmla="*/ 96 w 184"/>
                  <a:gd name="T5" fmla="*/ 55 h 216"/>
                  <a:gd name="T6" fmla="*/ 120 w 184"/>
                  <a:gd name="T7" fmla="*/ 28 h 216"/>
                  <a:gd name="T8" fmla="*/ 92 w 184"/>
                  <a:gd name="T9" fmla="*/ 0 h 216"/>
                  <a:gd name="T10" fmla="*/ 64 w 184"/>
                  <a:gd name="T11" fmla="*/ 28 h 216"/>
                  <a:gd name="T12" fmla="*/ 88 w 184"/>
                  <a:gd name="T13" fmla="*/ 55 h 216"/>
                  <a:gd name="T14" fmla="*/ 88 w 184"/>
                  <a:gd name="T15" fmla="*/ 99 h 216"/>
                  <a:gd name="T16" fmla="*/ 64 w 184"/>
                  <a:gd name="T17" fmla="*/ 86 h 216"/>
                  <a:gd name="T18" fmla="*/ 0 w 184"/>
                  <a:gd name="T19" fmla="*/ 112 h 216"/>
                  <a:gd name="T20" fmla="*/ 0 w 184"/>
                  <a:gd name="T21" fmla="*/ 210 h 216"/>
                  <a:gd name="T22" fmla="*/ 64 w 184"/>
                  <a:gd name="T23" fmla="*/ 184 h 216"/>
                  <a:gd name="T24" fmla="*/ 120 w 184"/>
                  <a:gd name="T25" fmla="*/ 216 h 216"/>
                  <a:gd name="T26" fmla="*/ 184 w 184"/>
                  <a:gd name="T27" fmla="*/ 184 h 216"/>
                  <a:gd name="T28" fmla="*/ 184 w 184"/>
                  <a:gd name="T29" fmla="*/ 86 h 216"/>
                  <a:gd name="T30" fmla="*/ 120 w 184"/>
                  <a:gd name="T31" fmla="*/ 118 h 216"/>
                  <a:gd name="T32" fmla="*/ 56 w 184"/>
                  <a:gd name="T33" fmla="*/ 178 h 216"/>
                  <a:gd name="T34" fmla="*/ 8 w 184"/>
                  <a:gd name="T35" fmla="*/ 198 h 216"/>
                  <a:gd name="T36" fmla="*/ 8 w 184"/>
                  <a:gd name="T37" fmla="*/ 117 h 216"/>
                  <a:gd name="T38" fmla="*/ 56 w 184"/>
                  <a:gd name="T39" fmla="*/ 98 h 216"/>
                  <a:gd name="T40" fmla="*/ 56 w 184"/>
                  <a:gd name="T41" fmla="*/ 178 h 216"/>
                  <a:gd name="T42" fmla="*/ 72 w 184"/>
                  <a:gd name="T43" fmla="*/ 28 h 216"/>
                  <a:gd name="T44" fmla="*/ 92 w 184"/>
                  <a:gd name="T45" fmla="*/ 8 h 216"/>
                  <a:gd name="T46" fmla="*/ 112 w 184"/>
                  <a:gd name="T47" fmla="*/ 28 h 216"/>
                  <a:gd name="T48" fmla="*/ 92 w 184"/>
                  <a:gd name="T49" fmla="*/ 48 h 216"/>
                  <a:gd name="T50" fmla="*/ 72 w 184"/>
                  <a:gd name="T51" fmla="*/ 28 h 216"/>
                  <a:gd name="T52" fmla="*/ 120 w 184"/>
                  <a:gd name="T53" fmla="*/ 207 h 216"/>
                  <a:gd name="T54" fmla="*/ 64 w 184"/>
                  <a:gd name="T55" fmla="*/ 175 h 216"/>
                  <a:gd name="T56" fmla="*/ 64 w 184"/>
                  <a:gd name="T57" fmla="*/ 95 h 216"/>
                  <a:gd name="T58" fmla="*/ 88 w 184"/>
                  <a:gd name="T59" fmla="*/ 108 h 216"/>
                  <a:gd name="T60" fmla="*/ 88 w 184"/>
                  <a:gd name="T61" fmla="*/ 144 h 216"/>
                  <a:gd name="T62" fmla="*/ 96 w 184"/>
                  <a:gd name="T63" fmla="*/ 144 h 216"/>
                  <a:gd name="T64" fmla="*/ 96 w 184"/>
                  <a:gd name="T65" fmla="*/ 113 h 216"/>
                  <a:gd name="T66" fmla="*/ 120 w 184"/>
                  <a:gd name="T67" fmla="*/ 127 h 216"/>
                  <a:gd name="T68" fmla="*/ 120 w 184"/>
                  <a:gd name="T69" fmla="*/ 207 h 216"/>
                  <a:gd name="T70" fmla="*/ 176 w 184"/>
                  <a:gd name="T71" fmla="*/ 179 h 216"/>
                  <a:gd name="T72" fmla="*/ 128 w 184"/>
                  <a:gd name="T73" fmla="*/ 203 h 216"/>
                  <a:gd name="T74" fmla="*/ 128 w 184"/>
                  <a:gd name="T75" fmla="*/ 123 h 216"/>
                  <a:gd name="T76" fmla="*/ 176 w 184"/>
                  <a:gd name="T77" fmla="*/ 99 h 216"/>
                  <a:gd name="T78" fmla="*/ 176 w 184"/>
                  <a:gd name="T79" fmla="*/ 17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216">
                    <a:moveTo>
                      <a:pt x="120" y="118"/>
                    </a:moveTo>
                    <a:cubicBezTo>
                      <a:pt x="96" y="104"/>
                      <a:pt x="96" y="104"/>
                      <a:pt x="96" y="104"/>
                    </a:cubicBezTo>
                    <a:cubicBezTo>
                      <a:pt x="96" y="55"/>
                      <a:pt x="96" y="55"/>
                      <a:pt x="96" y="55"/>
                    </a:cubicBezTo>
                    <a:cubicBezTo>
                      <a:pt x="109" y="53"/>
                      <a:pt x="120" y="42"/>
                      <a:pt x="120" y="28"/>
                    </a:cubicBezTo>
                    <a:cubicBezTo>
                      <a:pt x="120" y="12"/>
                      <a:pt x="107" y="0"/>
                      <a:pt x="92" y="0"/>
                    </a:cubicBezTo>
                    <a:cubicBezTo>
                      <a:pt x="76" y="0"/>
                      <a:pt x="64" y="12"/>
                      <a:pt x="64" y="28"/>
                    </a:cubicBezTo>
                    <a:cubicBezTo>
                      <a:pt x="64" y="42"/>
                      <a:pt x="74" y="54"/>
                      <a:pt x="88" y="55"/>
                    </a:cubicBezTo>
                    <a:cubicBezTo>
                      <a:pt x="88" y="99"/>
                      <a:pt x="88" y="99"/>
                      <a:pt x="88" y="99"/>
                    </a:cubicBezTo>
                    <a:cubicBezTo>
                      <a:pt x="64" y="86"/>
                      <a:pt x="64" y="86"/>
                      <a:pt x="64" y="86"/>
                    </a:cubicBezTo>
                    <a:cubicBezTo>
                      <a:pt x="0" y="112"/>
                      <a:pt x="0" y="112"/>
                      <a:pt x="0" y="112"/>
                    </a:cubicBezTo>
                    <a:cubicBezTo>
                      <a:pt x="0" y="210"/>
                      <a:pt x="0" y="210"/>
                      <a:pt x="0" y="210"/>
                    </a:cubicBezTo>
                    <a:cubicBezTo>
                      <a:pt x="64" y="184"/>
                      <a:pt x="64" y="184"/>
                      <a:pt x="64" y="184"/>
                    </a:cubicBezTo>
                    <a:cubicBezTo>
                      <a:pt x="120" y="216"/>
                      <a:pt x="120" y="216"/>
                      <a:pt x="120" y="216"/>
                    </a:cubicBezTo>
                    <a:cubicBezTo>
                      <a:pt x="184" y="184"/>
                      <a:pt x="184" y="184"/>
                      <a:pt x="184" y="184"/>
                    </a:cubicBezTo>
                    <a:cubicBezTo>
                      <a:pt x="184" y="86"/>
                      <a:pt x="184" y="86"/>
                      <a:pt x="184" y="86"/>
                    </a:cubicBezTo>
                    <a:lnTo>
                      <a:pt x="120" y="118"/>
                    </a:lnTo>
                    <a:close/>
                    <a:moveTo>
                      <a:pt x="56" y="178"/>
                    </a:moveTo>
                    <a:cubicBezTo>
                      <a:pt x="8" y="198"/>
                      <a:pt x="8" y="198"/>
                      <a:pt x="8" y="198"/>
                    </a:cubicBezTo>
                    <a:cubicBezTo>
                      <a:pt x="8" y="117"/>
                      <a:pt x="8" y="117"/>
                      <a:pt x="8" y="117"/>
                    </a:cubicBezTo>
                    <a:cubicBezTo>
                      <a:pt x="56" y="98"/>
                      <a:pt x="56" y="98"/>
                      <a:pt x="56" y="98"/>
                    </a:cubicBezTo>
                    <a:lnTo>
                      <a:pt x="56" y="178"/>
                    </a:lnTo>
                    <a:close/>
                    <a:moveTo>
                      <a:pt x="72" y="28"/>
                    </a:moveTo>
                    <a:cubicBezTo>
                      <a:pt x="72" y="17"/>
                      <a:pt x="81" y="8"/>
                      <a:pt x="92" y="8"/>
                    </a:cubicBezTo>
                    <a:cubicBezTo>
                      <a:pt x="103" y="8"/>
                      <a:pt x="112" y="17"/>
                      <a:pt x="112" y="28"/>
                    </a:cubicBezTo>
                    <a:cubicBezTo>
                      <a:pt x="112" y="39"/>
                      <a:pt x="103" y="48"/>
                      <a:pt x="92" y="48"/>
                    </a:cubicBezTo>
                    <a:cubicBezTo>
                      <a:pt x="81" y="48"/>
                      <a:pt x="72" y="39"/>
                      <a:pt x="72" y="28"/>
                    </a:cubicBezTo>
                    <a:close/>
                    <a:moveTo>
                      <a:pt x="120" y="207"/>
                    </a:moveTo>
                    <a:cubicBezTo>
                      <a:pt x="64" y="175"/>
                      <a:pt x="64" y="175"/>
                      <a:pt x="64" y="175"/>
                    </a:cubicBezTo>
                    <a:cubicBezTo>
                      <a:pt x="64" y="95"/>
                      <a:pt x="64" y="95"/>
                      <a:pt x="64" y="95"/>
                    </a:cubicBezTo>
                    <a:cubicBezTo>
                      <a:pt x="88" y="108"/>
                      <a:pt x="88" y="108"/>
                      <a:pt x="88" y="108"/>
                    </a:cubicBezTo>
                    <a:cubicBezTo>
                      <a:pt x="88" y="144"/>
                      <a:pt x="88" y="144"/>
                      <a:pt x="88" y="144"/>
                    </a:cubicBezTo>
                    <a:cubicBezTo>
                      <a:pt x="96" y="144"/>
                      <a:pt x="96" y="144"/>
                      <a:pt x="96" y="144"/>
                    </a:cubicBezTo>
                    <a:cubicBezTo>
                      <a:pt x="96" y="113"/>
                      <a:pt x="96" y="113"/>
                      <a:pt x="96" y="113"/>
                    </a:cubicBezTo>
                    <a:cubicBezTo>
                      <a:pt x="120" y="127"/>
                      <a:pt x="120" y="127"/>
                      <a:pt x="120" y="127"/>
                    </a:cubicBezTo>
                    <a:lnTo>
                      <a:pt x="120" y="207"/>
                    </a:lnTo>
                    <a:close/>
                    <a:moveTo>
                      <a:pt x="176" y="179"/>
                    </a:moveTo>
                    <a:cubicBezTo>
                      <a:pt x="128" y="203"/>
                      <a:pt x="128" y="203"/>
                      <a:pt x="128" y="203"/>
                    </a:cubicBezTo>
                    <a:cubicBezTo>
                      <a:pt x="128" y="123"/>
                      <a:pt x="128" y="123"/>
                      <a:pt x="128" y="123"/>
                    </a:cubicBezTo>
                    <a:cubicBezTo>
                      <a:pt x="176" y="99"/>
                      <a:pt x="176" y="99"/>
                      <a:pt x="176" y="99"/>
                    </a:cubicBezTo>
                    <a:lnTo>
                      <a:pt x="176" y="179"/>
                    </a:lnTo>
                    <a:close/>
                  </a:path>
                </a:pathLst>
              </a:custGeom>
              <a:solidFill>
                <a:schemeClr val="bg1"/>
              </a:solidFill>
              <a:ln>
                <a:noFill/>
              </a:ln>
            </p:spPr>
            <p:txBody>
              <a:bodyPr vert="horz" wrap="square" lIns="182833" tIns="91416" rIns="182833" bIns="91416" numCol="1" anchor="t" anchorCtr="0" compatLnSpc="1">
                <a:prstTxWarp prst="textNoShape">
                  <a:avLst/>
                </a:prstTxWarp>
              </a:bodyPr>
              <a:lstStyle/>
              <a:p>
                <a:pPr defTabSz="685800">
                  <a:buClrTx/>
                </a:pPr>
                <a:endParaRPr lang="en-US" sz="2000" kern="1200" dirty="0">
                  <a:solidFill>
                    <a:srgbClr val="31373B"/>
                  </a:solidFill>
                  <a:latin typeface="Raleway SemiBold"/>
                  <a:ea typeface="+mn-ea"/>
                  <a:cs typeface="+mn-cs"/>
                </a:endParaRPr>
              </a:p>
            </p:txBody>
          </p:sp>
        </p:grpSp>
        <p:sp>
          <p:nvSpPr>
            <p:cNvPr id="37" name="Marcador de texto 3">
              <a:extLst>
                <a:ext uri="{FF2B5EF4-FFF2-40B4-BE49-F238E27FC236}">
                  <a16:creationId xmlns:a16="http://schemas.microsoft.com/office/drawing/2014/main" id="{4E8DA995-9643-4246-8502-8D98B6D63A3B}"/>
                </a:ext>
              </a:extLst>
            </p:cNvPr>
            <p:cNvSpPr txBox="1">
              <a:spLocks/>
            </p:cNvSpPr>
            <p:nvPr/>
          </p:nvSpPr>
          <p:spPr>
            <a:xfrm>
              <a:off x="553798" y="4134870"/>
              <a:ext cx="3312865" cy="2426535"/>
            </a:xfrm>
            <a:prstGeom prst="rect">
              <a:avLst/>
            </a:prstGeom>
          </p:spPr>
          <p:txBody>
            <a:bodyPr vert="horz" lIns="0" tIns="0" rIns="0" bIns="0"/>
            <a:lstStyle>
              <a:lvl1pPr marL="0" indent="0" algn="ctr" defTabSz="914400" rtl="0" eaLnBrk="1" latinLnBrk="0" hangingPunct="1">
                <a:lnSpc>
                  <a:spcPct val="130000"/>
                </a:lnSpc>
                <a:spcBef>
                  <a:spcPts val="1000"/>
                </a:spcBef>
                <a:buFont typeface="Arial"/>
                <a:buNone/>
                <a:defRPr sz="90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lnSpc>
                  <a:spcPct val="100000"/>
                </a:lnSpc>
                <a:spcBef>
                  <a:spcPts val="750"/>
                </a:spcBef>
                <a:buClrTx/>
              </a:pPr>
              <a:r>
                <a:rPr lang="en-GB" sz="1200" dirty="0">
                  <a:solidFill>
                    <a:srgbClr val="034B64"/>
                  </a:solidFill>
                  <a:latin typeface="Century Gothic" panose="020B0502020202020204" pitchFamily="34" charset="0"/>
                </a:rPr>
                <a:t>In addition to mobilization of </a:t>
              </a:r>
              <a:r>
                <a:rPr lang="en-GB" sz="1200" b="1" dirty="0">
                  <a:solidFill>
                    <a:srgbClr val="034B64"/>
                  </a:solidFill>
                  <a:latin typeface="Century Gothic" panose="020B0502020202020204" pitchFamily="34" charset="0"/>
                </a:rPr>
                <a:t>domestic savings </a:t>
              </a:r>
              <a:r>
                <a:rPr lang="en-GB" sz="1200" dirty="0">
                  <a:solidFill>
                    <a:srgbClr val="034B64"/>
                  </a:solidFill>
                  <a:latin typeface="Century Gothic" panose="020B0502020202020204" pitchFamily="34" charset="0"/>
                </a:rPr>
                <a:t>and </a:t>
              </a:r>
              <a:r>
                <a:rPr lang="en-GB" sz="1200" b="1" dirty="0">
                  <a:solidFill>
                    <a:srgbClr val="034B64"/>
                  </a:solidFill>
                  <a:latin typeface="Century Gothic" panose="020B0502020202020204" pitchFamily="34" charset="0"/>
                </a:rPr>
                <a:t>privatization proceeds</a:t>
              </a:r>
              <a:r>
                <a:rPr lang="en-GB" sz="1200" dirty="0">
                  <a:solidFill>
                    <a:srgbClr val="034B64"/>
                  </a:solidFill>
                  <a:latin typeface="Century Gothic" panose="020B0502020202020204" pitchFamily="34" charset="0"/>
                </a:rPr>
                <a:t>, implementation of the homegrown economic reforms will require </a:t>
              </a:r>
              <a:r>
                <a:rPr lang="en-GB" sz="1200" b="1" dirty="0">
                  <a:solidFill>
                    <a:srgbClr val="034B64"/>
                  </a:solidFill>
                  <a:latin typeface="Century Gothic" panose="020B0502020202020204" pitchFamily="34" charset="0"/>
                </a:rPr>
                <a:t>significant external financing.</a:t>
              </a:r>
              <a:r>
                <a:rPr lang="en-GB" sz="1200" dirty="0">
                  <a:solidFill>
                    <a:srgbClr val="034B64"/>
                  </a:solidFill>
                  <a:latin typeface="Century Gothic" panose="020B0502020202020204" pitchFamily="34" charset="0"/>
                </a:rPr>
                <a:t>  </a:t>
              </a:r>
              <a:endParaRPr lang="en-GB" sz="1200" b="1" dirty="0">
                <a:solidFill>
                  <a:srgbClr val="034B64"/>
                </a:solidFill>
                <a:latin typeface="Century Gothic" panose="020B0502020202020204" pitchFamily="34" charset="0"/>
              </a:endParaRPr>
            </a:p>
          </p:txBody>
        </p:sp>
      </p:grpSp>
      <p:grpSp>
        <p:nvGrpSpPr>
          <p:cNvPr id="2" name="Group 1">
            <a:extLst>
              <a:ext uri="{FF2B5EF4-FFF2-40B4-BE49-F238E27FC236}">
                <a16:creationId xmlns:a16="http://schemas.microsoft.com/office/drawing/2014/main" id="{EFADA944-AA99-4AEB-BA95-31E223ED58ED}"/>
              </a:ext>
            </a:extLst>
          </p:cNvPr>
          <p:cNvGrpSpPr/>
          <p:nvPr/>
        </p:nvGrpSpPr>
        <p:grpSpPr>
          <a:xfrm>
            <a:off x="3497487" y="1313422"/>
            <a:ext cx="2250904" cy="3011998"/>
            <a:chOff x="3638064" y="1301390"/>
            <a:chExt cx="2250904" cy="3011998"/>
          </a:xfrm>
        </p:grpSpPr>
        <p:grpSp>
          <p:nvGrpSpPr>
            <p:cNvPr id="47" name="Group 46">
              <a:extLst>
                <a:ext uri="{FF2B5EF4-FFF2-40B4-BE49-F238E27FC236}">
                  <a16:creationId xmlns:a16="http://schemas.microsoft.com/office/drawing/2014/main" id="{7BC4CB2B-356B-40D6-88AE-4834CEEDD31E}"/>
                </a:ext>
              </a:extLst>
            </p:cNvPr>
            <p:cNvGrpSpPr/>
            <p:nvPr/>
          </p:nvGrpSpPr>
          <p:grpSpPr>
            <a:xfrm>
              <a:off x="3638064" y="1301390"/>
              <a:ext cx="2250904" cy="3011998"/>
              <a:chOff x="553798" y="2210412"/>
              <a:chExt cx="3001205" cy="4015998"/>
            </a:xfrm>
          </p:grpSpPr>
          <p:grpSp>
            <p:nvGrpSpPr>
              <p:cNvPr id="48" name="Group 47">
                <a:extLst>
                  <a:ext uri="{FF2B5EF4-FFF2-40B4-BE49-F238E27FC236}">
                    <a16:creationId xmlns:a16="http://schemas.microsoft.com/office/drawing/2014/main" id="{B5C2B4EC-9811-40B2-8EBC-888B17B6C527}"/>
                  </a:ext>
                </a:extLst>
              </p:cNvPr>
              <p:cNvGrpSpPr/>
              <p:nvPr/>
            </p:nvGrpSpPr>
            <p:grpSpPr>
              <a:xfrm>
                <a:off x="928067" y="2210412"/>
                <a:ext cx="2061489" cy="1820966"/>
                <a:chOff x="1195920" y="2820012"/>
                <a:chExt cx="2061489" cy="1820966"/>
              </a:xfrm>
            </p:grpSpPr>
            <p:grpSp>
              <p:nvGrpSpPr>
                <p:cNvPr id="50" name="Group 49">
                  <a:extLst>
                    <a:ext uri="{FF2B5EF4-FFF2-40B4-BE49-F238E27FC236}">
                      <a16:creationId xmlns:a16="http://schemas.microsoft.com/office/drawing/2014/main" id="{B06B310E-AD40-4336-B527-D18EB526DA0C}"/>
                    </a:ext>
                  </a:extLst>
                </p:cNvPr>
                <p:cNvGrpSpPr/>
                <p:nvPr/>
              </p:nvGrpSpPr>
              <p:grpSpPr>
                <a:xfrm>
                  <a:off x="1195920" y="2820012"/>
                  <a:ext cx="2061489" cy="1820966"/>
                  <a:chOff x="5206308" y="1566474"/>
                  <a:chExt cx="1054487" cy="931455"/>
                </a:xfrm>
              </p:grpSpPr>
              <p:sp>
                <p:nvSpPr>
                  <p:cNvPr id="53" name="Oval 52">
                    <a:extLst>
                      <a:ext uri="{FF2B5EF4-FFF2-40B4-BE49-F238E27FC236}">
                        <a16:creationId xmlns:a16="http://schemas.microsoft.com/office/drawing/2014/main" id="{A9A8A8CD-CA36-46EB-B031-04273DF9FC85}"/>
                      </a:ext>
                    </a:extLst>
                  </p:cNvPr>
                  <p:cNvSpPr/>
                  <p:nvPr/>
                </p:nvSpPr>
                <p:spPr>
                  <a:xfrm>
                    <a:off x="5206308" y="1566474"/>
                    <a:ext cx="931455" cy="9314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1350" kern="1200">
                      <a:solidFill>
                        <a:prstClr val="white"/>
                      </a:solidFill>
                      <a:latin typeface="Arial"/>
                    </a:endParaRPr>
                  </a:p>
                </p:txBody>
              </p:sp>
              <p:sp>
                <p:nvSpPr>
                  <p:cNvPr id="54" name="Oval 53">
                    <a:extLst>
                      <a:ext uri="{FF2B5EF4-FFF2-40B4-BE49-F238E27FC236}">
                        <a16:creationId xmlns:a16="http://schemas.microsoft.com/office/drawing/2014/main" id="{8EAE5771-CBE8-45FB-A8C9-D1F974FC7237}"/>
                      </a:ext>
                    </a:extLst>
                  </p:cNvPr>
                  <p:cNvSpPr/>
                  <p:nvPr/>
                </p:nvSpPr>
                <p:spPr>
                  <a:xfrm>
                    <a:off x="5351325" y="1581332"/>
                    <a:ext cx="909470" cy="909470"/>
                  </a:xfrm>
                  <a:prstGeom prst="ellipse">
                    <a:avLst/>
                  </a:prstGeom>
                  <a:solidFill>
                    <a:srgbClr val="034B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2100" kern="1200" dirty="0">
                      <a:solidFill>
                        <a:prstClr val="white"/>
                      </a:solidFill>
                      <a:latin typeface="Arial"/>
                    </a:endParaRPr>
                  </a:p>
                </p:txBody>
              </p:sp>
            </p:grpSp>
            <p:sp>
              <p:nvSpPr>
                <p:cNvPr id="51" name="TextBox 50">
                  <a:extLst>
                    <a:ext uri="{FF2B5EF4-FFF2-40B4-BE49-F238E27FC236}">
                      <a16:creationId xmlns:a16="http://schemas.microsoft.com/office/drawing/2014/main" id="{BA90AF33-BD65-4AA2-B648-FC34356733F9}"/>
                    </a:ext>
                  </a:extLst>
                </p:cNvPr>
                <p:cNvSpPr txBox="1"/>
                <p:nvPr/>
              </p:nvSpPr>
              <p:spPr>
                <a:xfrm>
                  <a:off x="1644989" y="3697080"/>
                  <a:ext cx="1446857" cy="615553"/>
                </a:xfrm>
                <a:prstGeom prst="rect">
                  <a:avLst/>
                </a:prstGeom>
                <a:noFill/>
              </p:spPr>
              <p:txBody>
                <a:bodyPr wrap="square" rtlCol="0">
                  <a:spAutoFit/>
                </a:bodyPr>
                <a:lstStyle/>
                <a:p>
                  <a:pPr algn="ctr" defTabSz="685800" latinLnBrk="1">
                    <a:buClrTx/>
                  </a:pPr>
                  <a:r>
                    <a:rPr lang="en-US" altLang="ko-KR" sz="1200" b="1" kern="1200" dirty="0">
                      <a:solidFill>
                        <a:prstClr val="white"/>
                      </a:solidFill>
                      <a:latin typeface="Century Gothic" panose="020B0502020202020204" pitchFamily="34" charset="0"/>
                      <a:ea typeface="+mn-ea"/>
                      <a:cs typeface="Arial" pitchFamily="34" charset="0"/>
                    </a:rPr>
                    <a:t>Financing</a:t>
                  </a:r>
                </a:p>
                <a:p>
                  <a:pPr algn="ctr" defTabSz="685800" latinLnBrk="1">
                    <a:buClrTx/>
                  </a:pPr>
                  <a:r>
                    <a:rPr lang="en-US" altLang="ko-KR" sz="1200" b="1" kern="1200" dirty="0">
                      <a:solidFill>
                        <a:prstClr val="white"/>
                      </a:solidFill>
                      <a:latin typeface="Century Gothic" panose="020B0502020202020204" pitchFamily="34" charset="0"/>
                      <a:ea typeface="+mn-ea"/>
                      <a:cs typeface="Arial" pitchFamily="34" charset="0"/>
                    </a:rPr>
                    <a:t>options</a:t>
                  </a:r>
                  <a:endParaRPr lang="ko-KR" altLang="en-US" sz="1200" b="1" kern="1200" dirty="0">
                    <a:solidFill>
                      <a:prstClr val="white"/>
                    </a:solidFill>
                    <a:latin typeface="Century Gothic" panose="020B0502020202020204" pitchFamily="34" charset="0"/>
                    <a:ea typeface="+mn-ea"/>
                    <a:cs typeface="Arial" pitchFamily="34" charset="0"/>
                  </a:endParaRPr>
                </a:p>
              </p:txBody>
            </p:sp>
          </p:grpSp>
          <p:sp>
            <p:nvSpPr>
              <p:cNvPr id="49" name="Marcador de texto 3">
                <a:extLst>
                  <a:ext uri="{FF2B5EF4-FFF2-40B4-BE49-F238E27FC236}">
                    <a16:creationId xmlns:a16="http://schemas.microsoft.com/office/drawing/2014/main" id="{AEAFF3ED-D950-4AB4-B4D9-6BDA426949D1}"/>
                  </a:ext>
                </a:extLst>
              </p:cNvPr>
              <p:cNvSpPr txBox="1">
                <a:spLocks/>
              </p:cNvSpPr>
              <p:nvPr/>
            </p:nvSpPr>
            <p:spPr>
              <a:xfrm>
                <a:off x="553798" y="4145030"/>
                <a:ext cx="3001205" cy="2081380"/>
              </a:xfrm>
              <a:prstGeom prst="rect">
                <a:avLst/>
              </a:prstGeom>
            </p:spPr>
            <p:txBody>
              <a:bodyPr vert="horz" lIns="0" tIns="0" rIns="0" bIns="0"/>
              <a:lstStyle>
                <a:lvl1pPr marL="0" indent="0" algn="ctr" defTabSz="914400" rtl="0" eaLnBrk="1" latinLnBrk="0" hangingPunct="1">
                  <a:lnSpc>
                    <a:spcPct val="130000"/>
                  </a:lnSpc>
                  <a:spcBef>
                    <a:spcPts val="1000"/>
                  </a:spcBef>
                  <a:buFont typeface="Arial"/>
                  <a:buNone/>
                  <a:defRPr sz="90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lnSpc>
                    <a:spcPct val="100000"/>
                  </a:lnSpc>
                  <a:spcBef>
                    <a:spcPts val="750"/>
                  </a:spcBef>
                  <a:buClrTx/>
                </a:pPr>
                <a:r>
                  <a:rPr lang="en-GB" sz="1200" dirty="0">
                    <a:solidFill>
                      <a:srgbClr val="034B64"/>
                    </a:solidFill>
                    <a:latin typeface="Century Gothic" panose="020B0502020202020204" pitchFamily="34" charset="0"/>
                  </a:rPr>
                  <a:t>The additional external financing is expected to be mobilized from </a:t>
                </a:r>
                <a:r>
                  <a:rPr lang="en-GB" sz="1200" b="1" dirty="0">
                    <a:solidFill>
                      <a:srgbClr val="034B64"/>
                    </a:solidFill>
                    <a:latin typeface="Century Gothic" panose="020B0502020202020204" pitchFamily="34" charset="0"/>
                  </a:rPr>
                  <a:t>multilateral and bilateral development partners</a:t>
                </a:r>
                <a:r>
                  <a:rPr lang="en-GB" sz="1200" dirty="0">
                    <a:solidFill>
                      <a:srgbClr val="034B64"/>
                    </a:solidFill>
                    <a:latin typeface="Century Gothic" panose="020B0502020202020204" pitchFamily="34" charset="0"/>
                  </a:rPr>
                  <a:t> in the form of </a:t>
                </a:r>
                <a:r>
                  <a:rPr lang="en-GB" sz="1200" b="1" dirty="0">
                    <a:solidFill>
                      <a:srgbClr val="034B64"/>
                    </a:solidFill>
                    <a:latin typeface="Century Gothic" panose="020B0502020202020204" pitchFamily="34" charset="0"/>
                  </a:rPr>
                  <a:t>concessional</a:t>
                </a:r>
                <a:r>
                  <a:rPr lang="en-GB" sz="1200" dirty="0">
                    <a:solidFill>
                      <a:srgbClr val="034B64"/>
                    </a:solidFill>
                    <a:latin typeface="Century Gothic" panose="020B0502020202020204" pitchFamily="34" charset="0"/>
                  </a:rPr>
                  <a:t> and/or </a:t>
                </a:r>
                <a:r>
                  <a:rPr lang="en-GB" sz="1200" b="1" dirty="0">
                    <a:solidFill>
                      <a:srgbClr val="034B64"/>
                    </a:solidFill>
                    <a:latin typeface="Century Gothic" panose="020B0502020202020204" pitchFamily="34" charset="0"/>
                  </a:rPr>
                  <a:t>de-risked </a:t>
                </a:r>
                <a:r>
                  <a:rPr lang="en-GB" sz="1200" dirty="0">
                    <a:solidFill>
                      <a:srgbClr val="034B64"/>
                    </a:solidFill>
                    <a:latin typeface="Century Gothic" panose="020B0502020202020204" pitchFamily="34" charset="0"/>
                  </a:rPr>
                  <a:t>financing.</a:t>
                </a:r>
              </a:p>
            </p:txBody>
          </p:sp>
        </p:grpSp>
        <p:grpSp>
          <p:nvGrpSpPr>
            <p:cNvPr id="74" name="Group 73">
              <a:extLst>
                <a:ext uri="{FF2B5EF4-FFF2-40B4-BE49-F238E27FC236}">
                  <a16:creationId xmlns:a16="http://schemas.microsoft.com/office/drawing/2014/main" id="{3C37AD4A-CC14-4209-AD4E-41280F8C636A}"/>
                </a:ext>
              </a:extLst>
            </p:cNvPr>
            <p:cNvGrpSpPr/>
            <p:nvPr/>
          </p:nvGrpSpPr>
          <p:grpSpPr>
            <a:xfrm>
              <a:off x="4619321" y="1650488"/>
              <a:ext cx="353777" cy="294003"/>
              <a:chOff x="3746500" y="1344613"/>
              <a:chExt cx="285750" cy="287338"/>
            </a:xfrm>
            <a:solidFill>
              <a:schemeClr val="bg1"/>
            </a:solidFill>
          </p:grpSpPr>
          <p:sp>
            <p:nvSpPr>
              <p:cNvPr id="75" name="Freeform 497">
                <a:extLst>
                  <a:ext uri="{FF2B5EF4-FFF2-40B4-BE49-F238E27FC236}">
                    <a16:creationId xmlns:a16="http://schemas.microsoft.com/office/drawing/2014/main" id="{159F5BF8-FAA3-4903-889F-8F6339FEFCA7}"/>
                  </a:ext>
                </a:extLst>
              </p:cNvPr>
              <p:cNvSpPr>
                <a:spLocks/>
              </p:cNvSpPr>
              <p:nvPr/>
            </p:nvSpPr>
            <p:spPr bwMode="auto">
              <a:xfrm>
                <a:off x="3746500" y="1344613"/>
                <a:ext cx="285750" cy="182563"/>
              </a:xfrm>
              <a:custGeom>
                <a:avLst/>
                <a:gdLst>
                  <a:gd name="T0" fmla="*/ 0 w 903"/>
                  <a:gd name="T1" fmla="*/ 0 h 573"/>
                  <a:gd name="T2" fmla="*/ 0 w 903"/>
                  <a:gd name="T3" fmla="*/ 467 h 573"/>
                  <a:gd name="T4" fmla="*/ 1 w 903"/>
                  <a:gd name="T5" fmla="*/ 459 h 573"/>
                  <a:gd name="T6" fmla="*/ 2 w 903"/>
                  <a:gd name="T7" fmla="*/ 453 h 573"/>
                  <a:gd name="T8" fmla="*/ 5 w 903"/>
                  <a:gd name="T9" fmla="*/ 446 h 573"/>
                  <a:gd name="T10" fmla="*/ 8 w 903"/>
                  <a:gd name="T11" fmla="*/ 440 h 573"/>
                  <a:gd name="T12" fmla="*/ 12 w 903"/>
                  <a:gd name="T13" fmla="*/ 434 h 573"/>
                  <a:gd name="T14" fmla="*/ 18 w 903"/>
                  <a:gd name="T15" fmla="*/ 428 h 573"/>
                  <a:gd name="T16" fmla="*/ 23 w 903"/>
                  <a:gd name="T17" fmla="*/ 423 h 573"/>
                  <a:gd name="T18" fmla="*/ 30 w 903"/>
                  <a:gd name="T19" fmla="*/ 419 h 573"/>
                  <a:gd name="T20" fmla="*/ 30 w 903"/>
                  <a:gd name="T21" fmla="*/ 30 h 573"/>
                  <a:gd name="T22" fmla="*/ 873 w 903"/>
                  <a:gd name="T23" fmla="*/ 30 h 573"/>
                  <a:gd name="T24" fmla="*/ 873 w 903"/>
                  <a:gd name="T25" fmla="*/ 543 h 573"/>
                  <a:gd name="T26" fmla="*/ 481 w 903"/>
                  <a:gd name="T27" fmla="*/ 543 h 573"/>
                  <a:gd name="T28" fmla="*/ 481 w 903"/>
                  <a:gd name="T29" fmla="*/ 573 h 573"/>
                  <a:gd name="T30" fmla="*/ 903 w 903"/>
                  <a:gd name="T31" fmla="*/ 573 h 573"/>
                  <a:gd name="T32" fmla="*/ 903 w 903"/>
                  <a:gd name="T33" fmla="*/ 0 h 573"/>
                  <a:gd name="T34" fmla="*/ 0 w 903"/>
                  <a:gd name="T35"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3" h="573">
                    <a:moveTo>
                      <a:pt x="0" y="0"/>
                    </a:moveTo>
                    <a:lnTo>
                      <a:pt x="0" y="467"/>
                    </a:lnTo>
                    <a:lnTo>
                      <a:pt x="1" y="459"/>
                    </a:lnTo>
                    <a:lnTo>
                      <a:pt x="2" y="453"/>
                    </a:lnTo>
                    <a:lnTo>
                      <a:pt x="5" y="446"/>
                    </a:lnTo>
                    <a:lnTo>
                      <a:pt x="8" y="440"/>
                    </a:lnTo>
                    <a:lnTo>
                      <a:pt x="12" y="434"/>
                    </a:lnTo>
                    <a:lnTo>
                      <a:pt x="18" y="428"/>
                    </a:lnTo>
                    <a:lnTo>
                      <a:pt x="23" y="423"/>
                    </a:lnTo>
                    <a:lnTo>
                      <a:pt x="30" y="419"/>
                    </a:lnTo>
                    <a:lnTo>
                      <a:pt x="30" y="30"/>
                    </a:lnTo>
                    <a:lnTo>
                      <a:pt x="873" y="30"/>
                    </a:lnTo>
                    <a:lnTo>
                      <a:pt x="873" y="543"/>
                    </a:lnTo>
                    <a:lnTo>
                      <a:pt x="481" y="543"/>
                    </a:lnTo>
                    <a:lnTo>
                      <a:pt x="481" y="573"/>
                    </a:lnTo>
                    <a:lnTo>
                      <a:pt x="903" y="573"/>
                    </a:lnTo>
                    <a:lnTo>
                      <a:pt x="90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6" name="Freeform 498">
                <a:extLst>
                  <a:ext uri="{FF2B5EF4-FFF2-40B4-BE49-F238E27FC236}">
                    <a16:creationId xmlns:a16="http://schemas.microsoft.com/office/drawing/2014/main" id="{06D82588-F189-4687-A41D-A12EAD7A4661}"/>
                  </a:ext>
                </a:extLst>
              </p:cNvPr>
              <p:cNvSpPr>
                <a:spLocks noEditPoints="1"/>
              </p:cNvSpPr>
              <p:nvPr/>
            </p:nvSpPr>
            <p:spPr bwMode="auto">
              <a:xfrm>
                <a:off x="3775075" y="1373188"/>
                <a:ext cx="228600" cy="125413"/>
              </a:xfrm>
              <a:custGeom>
                <a:avLst/>
                <a:gdLst>
                  <a:gd name="T0" fmla="*/ 330 w 723"/>
                  <a:gd name="T1" fmla="*/ 283 h 392"/>
                  <a:gd name="T2" fmla="*/ 295 w 723"/>
                  <a:gd name="T3" fmla="*/ 263 h 392"/>
                  <a:gd name="T4" fmla="*/ 269 w 723"/>
                  <a:gd name="T5" fmla="*/ 232 h 392"/>
                  <a:gd name="T6" fmla="*/ 257 w 723"/>
                  <a:gd name="T7" fmla="*/ 192 h 392"/>
                  <a:gd name="T8" fmla="*/ 260 w 723"/>
                  <a:gd name="T9" fmla="*/ 151 h 392"/>
                  <a:gd name="T10" fmla="*/ 281 w 723"/>
                  <a:gd name="T11" fmla="*/ 115 h 392"/>
                  <a:gd name="T12" fmla="*/ 312 w 723"/>
                  <a:gd name="T13" fmla="*/ 90 h 392"/>
                  <a:gd name="T14" fmla="*/ 350 w 723"/>
                  <a:gd name="T15" fmla="*/ 77 h 392"/>
                  <a:gd name="T16" fmla="*/ 392 w 723"/>
                  <a:gd name="T17" fmla="*/ 81 h 392"/>
                  <a:gd name="T18" fmla="*/ 429 w 723"/>
                  <a:gd name="T19" fmla="*/ 100 h 392"/>
                  <a:gd name="T20" fmla="*/ 454 w 723"/>
                  <a:gd name="T21" fmla="*/ 131 h 392"/>
                  <a:gd name="T22" fmla="*/ 466 w 723"/>
                  <a:gd name="T23" fmla="*/ 171 h 392"/>
                  <a:gd name="T24" fmla="*/ 462 w 723"/>
                  <a:gd name="T25" fmla="*/ 213 h 392"/>
                  <a:gd name="T26" fmla="*/ 443 w 723"/>
                  <a:gd name="T27" fmla="*/ 248 h 392"/>
                  <a:gd name="T28" fmla="*/ 412 w 723"/>
                  <a:gd name="T29" fmla="*/ 274 h 392"/>
                  <a:gd name="T30" fmla="*/ 372 w 723"/>
                  <a:gd name="T31" fmla="*/ 287 h 392"/>
                  <a:gd name="T32" fmla="*/ 96 w 723"/>
                  <a:gd name="T33" fmla="*/ 151 h 392"/>
                  <a:gd name="T34" fmla="*/ 68 w 723"/>
                  <a:gd name="T35" fmla="*/ 131 h 392"/>
                  <a:gd name="T36" fmla="*/ 61 w 723"/>
                  <a:gd name="T37" fmla="*/ 97 h 392"/>
                  <a:gd name="T38" fmla="*/ 80 w 723"/>
                  <a:gd name="T39" fmla="*/ 69 h 392"/>
                  <a:gd name="T40" fmla="*/ 114 w 723"/>
                  <a:gd name="T41" fmla="*/ 63 h 392"/>
                  <a:gd name="T42" fmla="*/ 143 w 723"/>
                  <a:gd name="T43" fmla="*/ 81 h 392"/>
                  <a:gd name="T44" fmla="*/ 150 w 723"/>
                  <a:gd name="T45" fmla="*/ 115 h 392"/>
                  <a:gd name="T46" fmla="*/ 131 w 723"/>
                  <a:gd name="T47" fmla="*/ 144 h 392"/>
                  <a:gd name="T48" fmla="*/ 106 w 723"/>
                  <a:gd name="T49" fmla="*/ 152 h 392"/>
                  <a:gd name="T50" fmla="*/ 642 w 723"/>
                  <a:gd name="T51" fmla="*/ 249 h 392"/>
                  <a:gd name="T52" fmla="*/ 661 w 723"/>
                  <a:gd name="T53" fmla="*/ 278 h 392"/>
                  <a:gd name="T54" fmla="*/ 655 w 723"/>
                  <a:gd name="T55" fmla="*/ 313 h 392"/>
                  <a:gd name="T56" fmla="*/ 626 w 723"/>
                  <a:gd name="T57" fmla="*/ 331 h 392"/>
                  <a:gd name="T58" fmla="*/ 592 w 723"/>
                  <a:gd name="T59" fmla="*/ 324 h 392"/>
                  <a:gd name="T60" fmla="*/ 573 w 723"/>
                  <a:gd name="T61" fmla="*/ 297 h 392"/>
                  <a:gd name="T62" fmla="*/ 580 w 723"/>
                  <a:gd name="T63" fmla="*/ 262 h 392"/>
                  <a:gd name="T64" fmla="*/ 608 w 723"/>
                  <a:gd name="T65" fmla="*/ 243 h 392"/>
                  <a:gd name="T66" fmla="*/ 669 w 723"/>
                  <a:gd name="T67" fmla="*/ 392 h 392"/>
                  <a:gd name="T68" fmla="*/ 691 w 723"/>
                  <a:gd name="T69" fmla="*/ 386 h 392"/>
                  <a:gd name="T70" fmla="*/ 709 w 723"/>
                  <a:gd name="T71" fmla="*/ 371 h 392"/>
                  <a:gd name="T72" fmla="*/ 720 w 723"/>
                  <a:gd name="T73" fmla="*/ 350 h 392"/>
                  <a:gd name="T74" fmla="*/ 723 w 723"/>
                  <a:gd name="T75" fmla="*/ 62 h 392"/>
                  <a:gd name="T76" fmla="*/ 718 w 723"/>
                  <a:gd name="T77" fmla="*/ 38 h 392"/>
                  <a:gd name="T78" fmla="*/ 705 w 723"/>
                  <a:gd name="T79" fmla="*/ 19 h 392"/>
                  <a:gd name="T80" fmla="*/ 686 w 723"/>
                  <a:gd name="T81" fmla="*/ 6 h 392"/>
                  <a:gd name="T82" fmla="*/ 663 w 723"/>
                  <a:gd name="T83" fmla="*/ 2 h 392"/>
                  <a:gd name="T84" fmla="*/ 43 w 723"/>
                  <a:gd name="T85" fmla="*/ 4 h 392"/>
                  <a:gd name="T86" fmla="*/ 22 w 723"/>
                  <a:gd name="T87" fmla="*/ 14 h 392"/>
                  <a:gd name="T88" fmla="*/ 7 w 723"/>
                  <a:gd name="T89" fmla="*/ 33 h 392"/>
                  <a:gd name="T90" fmla="*/ 1 w 723"/>
                  <a:gd name="T91" fmla="*/ 55 h 392"/>
                  <a:gd name="T92" fmla="*/ 46 w 723"/>
                  <a:gd name="T93" fmla="*/ 294 h 392"/>
                  <a:gd name="T94" fmla="*/ 151 w 723"/>
                  <a:gd name="T95" fmla="*/ 287 h 392"/>
                  <a:gd name="T96" fmla="*/ 244 w 723"/>
                  <a:gd name="T97" fmla="*/ 293 h 392"/>
                  <a:gd name="T98" fmla="*/ 326 w 723"/>
                  <a:gd name="T99" fmla="*/ 312 h 392"/>
                  <a:gd name="T100" fmla="*/ 373 w 723"/>
                  <a:gd name="T101" fmla="*/ 337 h 392"/>
                  <a:gd name="T102" fmla="*/ 389 w 723"/>
                  <a:gd name="T103" fmla="*/ 36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392">
                    <a:moveTo>
                      <a:pt x="361" y="287"/>
                    </a:moveTo>
                    <a:lnTo>
                      <a:pt x="350" y="287"/>
                    </a:lnTo>
                    <a:lnTo>
                      <a:pt x="341" y="285"/>
                    </a:lnTo>
                    <a:lnTo>
                      <a:pt x="330" y="283"/>
                    </a:lnTo>
                    <a:lnTo>
                      <a:pt x="320" y="278"/>
                    </a:lnTo>
                    <a:lnTo>
                      <a:pt x="312" y="274"/>
                    </a:lnTo>
                    <a:lnTo>
                      <a:pt x="302" y="269"/>
                    </a:lnTo>
                    <a:lnTo>
                      <a:pt x="295" y="263"/>
                    </a:lnTo>
                    <a:lnTo>
                      <a:pt x="287" y="256"/>
                    </a:lnTo>
                    <a:lnTo>
                      <a:pt x="281" y="248"/>
                    </a:lnTo>
                    <a:lnTo>
                      <a:pt x="274" y="241"/>
                    </a:lnTo>
                    <a:lnTo>
                      <a:pt x="269" y="232"/>
                    </a:lnTo>
                    <a:lnTo>
                      <a:pt x="265" y="223"/>
                    </a:lnTo>
                    <a:lnTo>
                      <a:pt x="260" y="213"/>
                    </a:lnTo>
                    <a:lnTo>
                      <a:pt x="258" y="203"/>
                    </a:lnTo>
                    <a:lnTo>
                      <a:pt x="257" y="192"/>
                    </a:lnTo>
                    <a:lnTo>
                      <a:pt x="256" y="182"/>
                    </a:lnTo>
                    <a:lnTo>
                      <a:pt x="257" y="171"/>
                    </a:lnTo>
                    <a:lnTo>
                      <a:pt x="258" y="160"/>
                    </a:lnTo>
                    <a:lnTo>
                      <a:pt x="260" y="151"/>
                    </a:lnTo>
                    <a:lnTo>
                      <a:pt x="265" y="141"/>
                    </a:lnTo>
                    <a:lnTo>
                      <a:pt x="269" y="131"/>
                    </a:lnTo>
                    <a:lnTo>
                      <a:pt x="274" y="123"/>
                    </a:lnTo>
                    <a:lnTo>
                      <a:pt x="281" y="115"/>
                    </a:lnTo>
                    <a:lnTo>
                      <a:pt x="287" y="108"/>
                    </a:lnTo>
                    <a:lnTo>
                      <a:pt x="295" y="100"/>
                    </a:lnTo>
                    <a:lnTo>
                      <a:pt x="302" y="95"/>
                    </a:lnTo>
                    <a:lnTo>
                      <a:pt x="312" y="90"/>
                    </a:lnTo>
                    <a:lnTo>
                      <a:pt x="320" y="84"/>
                    </a:lnTo>
                    <a:lnTo>
                      <a:pt x="330" y="81"/>
                    </a:lnTo>
                    <a:lnTo>
                      <a:pt x="341" y="79"/>
                    </a:lnTo>
                    <a:lnTo>
                      <a:pt x="350" y="77"/>
                    </a:lnTo>
                    <a:lnTo>
                      <a:pt x="361" y="77"/>
                    </a:lnTo>
                    <a:lnTo>
                      <a:pt x="372" y="77"/>
                    </a:lnTo>
                    <a:lnTo>
                      <a:pt x="383" y="79"/>
                    </a:lnTo>
                    <a:lnTo>
                      <a:pt x="392" y="81"/>
                    </a:lnTo>
                    <a:lnTo>
                      <a:pt x="403" y="84"/>
                    </a:lnTo>
                    <a:lnTo>
                      <a:pt x="412" y="90"/>
                    </a:lnTo>
                    <a:lnTo>
                      <a:pt x="420" y="95"/>
                    </a:lnTo>
                    <a:lnTo>
                      <a:pt x="429" y="100"/>
                    </a:lnTo>
                    <a:lnTo>
                      <a:pt x="436" y="108"/>
                    </a:lnTo>
                    <a:lnTo>
                      <a:pt x="443" y="115"/>
                    </a:lnTo>
                    <a:lnTo>
                      <a:pt x="449" y="123"/>
                    </a:lnTo>
                    <a:lnTo>
                      <a:pt x="454" y="131"/>
                    </a:lnTo>
                    <a:lnTo>
                      <a:pt x="459" y="141"/>
                    </a:lnTo>
                    <a:lnTo>
                      <a:pt x="462" y="151"/>
                    </a:lnTo>
                    <a:lnTo>
                      <a:pt x="465" y="160"/>
                    </a:lnTo>
                    <a:lnTo>
                      <a:pt x="466" y="171"/>
                    </a:lnTo>
                    <a:lnTo>
                      <a:pt x="467" y="182"/>
                    </a:lnTo>
                    <a:lnTo>
                      <a:pt x="466" y="192"/>
                    </a:lnTo>
                    <a:lnTo>
                      <a:pt x="465" y="203"/>
                    </a:lnTo>
                    <a:lnTo>
                      <a:pt x="462" y="213"/>
                    </a:lnTo>
                    <a:lnTo>
                      <a:pt x="459" y="223"/>
                    </a:lnTo>
                    <a:lnTo>
                      <a:pt x="454" y="232"/>
                    </a:lnTo>
                    <a:lnTo>
                      <a:pt x="449" y="241"/>
                    </a:lnTo>
                    <a:lnTo>
                      <a:pt x="443" y="248"/>
                    </a:lnTo>
                    <a:lnTo>
                      <a:pt x="436" y="256"/>
                    </a:lnTo>
                    <a:lnTo>
                      <a:pt x="429" y="263"/>
                    </a:lnTo>
                    <a:lnTo>
                      <a:pt x="420" y="269"/>
                    </a:lnTo>
                    <a:lnTo>
                      <a:pt x="412" y="274"/>
                    </a:lnTo>
                    <a:lnTo>
                      <a:pt x="403" y="278"/>
                    </a:lnTo>
                    <a:lnTo>
                      <a:pt x="392" y="283"/>
                    </a:lnTo>
                    <a:lnTo>
                      <a:pt x="383" y="285"/>
                    </a:lnTo>
                    <a:lnTo>
                      <a:pt x="372" y="287"/>
                    </a:lnTo>
                    <a:lnTo>
                      <a:pt x="361" y="287"/>
                    </a:lnTo>
                    <a:lnTo>
                      <a:pt x="361" y="287"/>
                    </a:lnTo>
                    <a:close/>
                    <a:moveTo>
                      <a:pt x="106" y="152"/>
                    </a:moveTo>
                    <a:lnTo>
                      <a:pt x="96" y="151"/>
                    </a:lnTo>
                    <a:lnTo>
                      <a:pt x="88" y="149"/>
                    </a:lnTo>
                    <a:lnTo>
                      <a:pt x="80" y="144"/>
                    </a:lnTo>
                    <a:lnTo>
                      <a:pt x="74" y="139"/>
                    </a:lnTo>
                    <a:lnTo>
                      <a:pt x="68" y="131"/>
                    </a:lnTo>
                    <a:lnTo>
                      <a:pt x="64" y="124"/>
                    </a:lnTo>
                    <a:lnTo>
                      <a:pt x="61" y="115"/>
                    </a:lnTo>
                    <a:lnTo>
                      <a:pt x="61" y="107"/>
                    </a:lnTo>
                    <a:lnTo>
                      <a:pt x="61" y="97"/>
                    </a:lnTo>
                    <a:lnTo>
                      <a:pt x="64" y="88"/>
                    </a:lnTo>
                    <a:lnTo>
                      <a:pt x="68" y="81"/>
                    </a:lnTo>
                    <a:lnTo>
                      <a:pt x="74" y="74"/>
                    </a:lnTo>
                    <a:lnTo>
                      <a:pt x="80" y="69"/>
                    </a:lnTo>
                    <a:lnTo>
                      <a:pt x="88" y="65"/>
                    </a:lnTo>
                    <a:lnTo>
                      <a:pt x="96" y="63"/>
                    </a:lnTo>
                    <a:lnTo>
                      <a:pt x="106" y="62"/>
                    </a:lnTo>
                    <a:lnTo>
                      <a:pt x="114" y="63"/>
                    </a:lnTo>
                    <a:lnTo>
                      <a:pt x="123" y="65"/>
                    </a:lnTo>
                    <a:lnTo>
                      <a:pt x="131" y="69"/>
                    </a:lnTo>
                    <a:lnTo>
                      <a:pt x="137" y="74"/>
                    </a:lnTo>
                    <a:lnTo>
                      <a:pt x="143" y="81"/>
                    </a:lnTo>
                    <a:lnTo>
                      <a:pt x="147" y="88"/>
                    </a:lnTo>
                    <a:lnTo>
                      <a:pt x="150" y="97"/>
                    </a:lnTo>
                    <a:lnTo>
                      <a:pt x="151" y="107"/>
                    </a:lnTo>
                    <a:lnTo>
                      <a:pt x="150" y="115"/>
                    </a:lnTo>
                    <a:lnTo>
                      <a:pt x="148" y="124"/>
                    </a:lnTo>
                    <a:lnTo>
                      <a:pt x="143" y="131"/>
                    </a:lnTo>
                    <a:lnTo>
                      <a:pt x="137" y="139"/>
                    </a:lnTo>
                    <a:lnTo>
                      <a:pt x="131" y="144"/>
                    </a:lnTo>
                    <a:lnTo>
                      <a:pt x="123" y="149"/>
                    </a:lnTo>
                    <a:lnTo>
                      <a:pt x="114" y="151"/>
                    </a:lnTo>
                    <a:lnTo>
                      <a:pt x="106" y="152"/>
                    </a:lnTo>
                    <a:lnTo>
                      <a:pt x="106" y="152"/>
                    </a:lnTo>
                    <a:close/>
                    <a:moveTo>
                      <a:pt x="617" y="242"/>
                    </a:moveTo>
                    <a:lnTo>
                      <a:pt x="626" y="243"/>
                    </a:lnTo>
                    <a:lnTo>
                      <a:pt x="635" y="245"/>
                    </a:lnTo>
                    <a:lnTo>
                      <a:pt x="642" y="249"/>
                    </a:lnTo>
                    <a:lnTo>
                      <a:pt x="650" y="255"/>
                    </a:lnTo>
                    <a:lnTo>
                      <a:pt x="655" y="262"/>
                    </a:lnTo>
                    <a:lnTo>
                      <a:pt x="659" y="270"/>
                    </a:lnTo>
                    <a:lnTo>
                      <a:pt x="661" y="278"/>
                    </a:lnTo>
                    <a:lnTo>
                      <a:pt x="663" y="287"/>
                    </a:lnTo>
                    <a:lnTo>
                      <a:pt x="661" y="297"/>
                    </a:lnTo>
                    <a:lnTo>
                      <a:pt x="659" y="305"/>
                    </a:lnTo>
                    <a:lnTo>
                      <a:pt x="655" y="313"/>
                    </a:lnTo>
                    <a:lnTo>
                      <a:pt x="650" y="319"/>
                    </a:lnTo>
                    <a:lnTo>
                      <a:pt x="642" y="324"/>
                    </a:lnTo>
                    <a:lnTo>
                      <a:pt x="635" y="329"/>
                    </a:lnTo>
                    <a:lnTo>
                      <a:pt x="626" y="331"/>
                    </a:lnTo>
                    <a:lnTo>
                      <a:pt x="617" y="332"/>
                    </a:lnTo>
                    <a:lnTo>
                      <a:pt x="608" y="331"/>
                    </a:lnTo>
                    <a:lnTo>
                      <a:pt x="600" y="329"/>
                    </a:lnTo>
                    <a:lnTo>
                      <a:pt x="592" y="324"/>
                    </a:lnTo>
                    <a:lnTo>
                      <a:pt x="585" y="319"/>
                    </a:lnTo>
                    <a:lnTo>
                      <a:pt x="580" y="313"/>
                    </a:lnTo>
                    <a:lnTo>
                      <a:pt x="576" y="305"/>
                    </a:lnTo>
                    <a:lnTo>
                      <a:pt x="573" y="297"/>
                    </a:lnTo>
                    <a:lnTo>
                      <a:pt x="572" y="287"/>
                    </a:lnTo>
                    <a:lnTo>
                      <a:pt x="573" y="278"/>
                    </a:lnTo>
                    <a:lnTo>
                      <a:pt x="576" y="270"/>
                    </a:lnTo>
                    <a:lnTo>
                      <a:pt x="580" y="262"/>
                    </a:lnTo>
                    <a:lnTo>
                      <a:pt x="585" y="255"/>
                    </a:lnTo>
                    <a:lnTo>
                      <a:pt x="592" y="249"/>
                    </a:lnTo>
                    <a:lnTo>
                      <a:pt x="600" y="245"/>
                    </a:lnTo>
                    <a:lnTo>
                      <a:pt x="608" y="243"/>
                    </a:lnTo>
                    <a:lnTo>
                      <a:pt x="617" y="242"/>
                    </a:lnTo>
                    <a:close/>
                    <a:moveTo>
                      <a:pt x="391" y="392"/>
                    </a:moveTo>
                    <a:lnTo>
                      <a:pt x="663" y="392"/>
                    </a:lnTo>
                    <a:lnTo>
                      <a:pt x="669" y="392"/>
                    </a:lnTo>
                    <a:lnTo>
                      <a:pt x="674" y="391"/>
                    </a:lnTo>
                    <a:lnTo>
                      <a:pt x="681" y="390"/>
                    </a:lnTo>
                    <a:lnTo>
                      <a:pt x="686" y="388"/>
                    </a:lnTo>
                    <a:lnTo>
                      <a:pt x="691" y="386"/>
                    </a:lnTo>
                    <a:lnTo>
                      <a:pt x="697" y="382"/>
                    </a:lnTo>
                    <a:lnTo>
                      <a:pt x="701" y="379"/>
                    </a:lnTo>
                    <a:lnTo>
                      <a:pt x="705" y="375"/>
                    </a:lnTo>
                    <a:lnTo>
                      <a:pt x="709" y="371"/>
                    </a:lnTo>
                    <a:lnTo>
                      <a:pt x="713" y="366"/>
                    </a:lnTo>
                    <a:lnTo>
                      <a:pt x="715" y="361"/>
                    </a:lnTo>
                    <a:lnTo>
                      <a:pt x="718" y="356"/>
                    </a:lnTo>
                    <a:lnTo>
                      <a:pt x="720" y="350"/>
                    </a:lnTo>
                    <a:lnTo>
                      <a:pt x="721" y="345"/>
                    </a:lnTo>
                    <a:lnTo>
                      <a:pt x="723" y="338"/>
                    </a:lnTo>
                    <a:lnTo>
                      <a:pt x="723" y="332"/>
                    </a:lnTo>
                    <a:lnTo>
                      <a:pt x="723" y="62"/>
                    </a:lnTo>
                    <a:lnTo>
                      <a:pt x="723" y="55"/>
                    </a:lnTo>
                    <a:lnTo>
                      <a:pt x="721" y="49"/>
                    </a:lnTo>
                    <a:lnTo>
                      <a:pt x="720" y="43"/>
                    </a:lnTo>
                    <a:lnTo>
                      <a:pt x="718" y="38"/>
                    </a:lnTo>
                    <a:lnTo>
                      <a:pt x="715" y="33"/>
                    </a:lnTo>
                    <a:lnTo>
                      <a:pt x="713" y="27"/>
                    </a:lnTo>
                    <a:lnTo>
                      <a:pt x="709" y="23"/>
                    </a:lnTo>
                    <a:lnTo>
                      <a:pt x="705" y="19"/>
                    </a:lnTo>
                    <a:lnTo>
                      <a:pt x="701" y="14"/>
                    </a:lnTo>
                    <a:lnTo>
                      <a:pt x="697" y="11"/>
                    </a:lnTo>
                    <a:lnTo>
                      <a:pt x="691" y="8"/>
                    </a:lnTo>
                    <a:lnTo>
                      <a:pt x="686" y="6"/>
                    </a:lnTo>
                    <a:lnTo>
                      <a:pt x="681" y="4"/>
                    </a:lnTo>
                    <a:lnTo>
                      <a:pt x="674" y="3"/>
                    </a:lnTo>
                    <a:lnTo>
                      <a:pt x="669" y="2"/>
                    </a:lnTo>
                    <a:lnTo>
                      <a:pt x="663" y="2"/>
                    </a:lnTo>
                    <a:lnTo>
                      <a:pt x="61" y="0"/>
                    </a:lnTo>
                    <a:lnTo>
                      <a:pt x="54" y="2"/>
                    </a:lnTo>
                    <a:lnTo>
                      <a:pt x="48" y="3"/>
                    </a:lnTo>
                    <a:lnTo>
                      <a:pt x="43" y="4"/>
                    </a:lnTo>
                    <a:lnTo>
                      <a:pt x="37" y="6"/>
                    </a:lnTo>
                    <a:lnTo>
                      <a:pt x="32" y="8"/>
                    </a:lnTo>
                    <a:lnTo>
                      <a:pt x="27" y="11"/>
                    </a:lnTo>
                    <a:lnTo>
                      <a:pt x="22" y="14"/>
                    </a:lnTo>
                    <a:lnTo>
                      <a:pt x="18" y="19"/>
                    </a:lnTo>
                    <a:lnTo>
                      <a:pt x="14" y="23"/>
                    </a:lnTo>
                    <a:lnTo>
                      <a:pt x="10" y="27"/>
                    </a:lnTo>
                    <a:lnTo>
                      <a:pt x="7" y="33"/>
                    </a:lnTo>
                    <a:lnTo>
                      <a:pt x="5" y="38"/>
                    </a:lnTo>
                    <a:lnTo>
                      <a:pt x="3" y="43"/>
                    </a:lnTo>
                    <a:lnTo>
                      <a:pt x="2" y="49"/>
                    </a:lnTo>
                    <a:lnTo>
                      <a:pt x="1" y="55"/>
                    </a:lnTo>
                    <a:lnTo>
                      <a:pt x="0" y="62"/>
                    </a:lnTo>
                    <a:lnTo>
                      <a:pt x="0" y="304"/>
                    </a:lnTo>
                    <a:lnTo>
                      <a:pt x="22" y="299"/>
                    </a:lnTo>
                    <a:lnTo>
                      <a:pt x="46" y="294"/>
                    </a:lnTo>
                    <a:lnTo>
                      <a:pt x="68" y="291"/>
                    </a:lnTo>
                    <a:lnTo>
                      <a:pt x="90" y="290"/>
                    </a:lnTo>
                    <a:lnTo>
                      <a:pt x="126" y="288"/>
                    </a:lnTo>
                    <a:lnTo>
                      <a:pt x="151" y="287"/>
                    </a:lnTo>
                    <a:lnTo>
                      <a:pt x="172" y="288"/>
                    </a:lnTo>
                    <a:lnTo>
                      <a:pt x="206" y="289"/>
                    </a:lnTo>
                    <a:lnTo>
                      <a:pt x="225" y="291"/>
                    </a:lnTo>
                    <a:lnTo>
                      <a:pt x="244" y="293"/>
                    </a:lnTo>
                    <a:lnTo>
                      <a:pt x="266" y="297"/>
                    </a:lnTo>
                    <a:lnTo>
                      <a:pt x="286" y="300"/>
                    </a:lnTo>
                    <a:lnTo>
                      <a:pt x="306" y="305"/>
                    </a:lnTo>
                    <a:lnTo>
                      <a:pt x="326" y="312"/>
                    </a:lnTo>
                    <a:lnTo>
                      <a:pt x="344" y="318"/>
                    </a:lnTo>
                    <a:lnTo>
                      <a:pt x="360" y="327"/>
                    </a:lnTo>
                    <a:lnTo>
                      <a:pt x="366" y="332"/>
                    </a:lnTo>
                    <a:lnTo>
                      <a:pt x="373" y="337"/>
                    </a:lnTo>
                    <a:lnTo>
                      <a:pt x="378" y="343"/>
                    </a:lnTo>
                    <a:lnTo>
                      <a:pt x="383" y="349"/>
                    </a:lnTo>
                    <a:lnTo>
                      <a:pt x="387" y="356"/>
                    </a:lnTo>
                    <a:lnTo>
                      <a:pt x="389" y="362"/>
                    </a:lnTo>
                    <a:lnTo>
                      <a:pt x="391" y="369"/>
                    </a:lnTo>
                    <a:lnTo>
                      <a:pt x="391" y="377"/>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7" name="Freeform 499">
                <a:extLst>
                  <a:ext uri="{FF2B5EF4-FFF2-40B4-BE49-F238E27FC236}">
                    <a16:creationId xmlns:a16="http://schemas.microsoft.com/office/drawing/2014/main" id="{9A35715E-7F52-4D29-8D8F-0D50510764C7}"/>
                  </a:ext>
                </a:extLst>
              </p:cNvPr>
              <p:cNvSpPr>
                <a:spLocks/>
              </p:cNvSpPr>
              <p:nvPr/>
            </p:nvSpPr>
            <p:spPr bwMode="auto">
              <a:xfrm>
                <a:off x="3756025" y="1598613"/>
                <a:ext cx="133350" cy="33338"/>
              </a:xfrm>
              <a:custGeom>
                <a:avLst/>
                <a:gdLst>
                  <a:gd name="T0" fmla="*/ 0 w 421"/>
                  <a:gd name="T1" fmla="*/ 44 h 104"/>
                  <a:gd name="T2" fmla="*/ 2 w 421"/>
                  <a:gd name="T3" fmla="*/ 52 h 104"/>
                  <a:gd name="T4" fmla="*/ 5 w 421"/>
                  <a:gd name="T5" fmla="*/ 56 h 104"/>
                  <a:gd name="T6" fmla="*/ 6 w 421"/>
                  <a:gd name="T7" fmla="*/ 59 h 104"/>
                  <a:gd name="T8" fmla="*/ 11 w 421"/>
                  <a:gd name="T9" fmla="*/ 65 h 104"/>
                  <a:gd name="T10" fmla="*/ 13 w 421"/>
                  <a:gd name="T11" fmla="*/ 65 h 104"/>
                  <a:gd name="T12" fmla="*/ 31 w 421"/>
                  <a:gd name="T13" fmla="*/ 76 h 104"/>
                  <a:gd name="T14" fmla="*/ 32 w 421"/>
                  <a:gd name="T15" fmla="*/ 77 h 104"/>
                  <a:gd name="T16" fmla="*/ 41 w 421"/>
                  <a:gd name="T17" fmla="*/ 80 h 104"/>
                  <a:gd name="T18" fmla="*/ 45 w 421"/>
                  <a:gd name="T19" fmla="*/ 81 h 104"/>
                  <a:gd name="T20" fmla="*/ 53 w 421"/>
                  <a:gd name="T21" fmla="*/ 84 h 104"/>
                  <a:gd name="T22" fmla="*/ 61 w 421"/>
                  <a:gd name="T23" fmla="*/ 86 h 104"/>
                  <a:gd name="T24" fmla="*/ 66 w 421"/>
                  <a:gd name="T25" fmla="*/ 87 h 104"/>
                  <a:gd name="T26" fmla="*/ 98 w 421"/>
                  <a:gd name="T27" fmla="*/ 95 h 104"/>
                  <a:gd name="T28" fmla="*/ 133 w 421"/>
                  <a:gd name="T29" fmla="*/ 99 h 104"/>
                  <a:gd name="T30" fmla="*/ 197 w 421"/>
                  <a:gd name="T31" fmla="*/ 104 h 104"/>
                  <a:gd name="T32" fmla="*/ 211 w 421"/>
                  <a:gd name="T33" fmla="*/ 104 h 104"/>
                  <a:gd name="T34" fmla="*/ 225 w 421"/>
                  <a:gd name="T35" fmla="*/ 104 h 104"/>
                  <a:gd name="T36" fmla="*/ 289 w 421"/>
                  <a:gd name="T37" fmla="*/ 99 h 104"/>
                  <a:gd name="T38" fmla="*/ 322 w 421"/>
                  <a:gd name="T39" fmla="*/ 95 h 104"/>
                  <a:gd name="T40" fmla="*/ 356 w 421"/>
                  <a:gd name="T41" fmla="*/ 87 h 104"/>
                  <a:gd name="T42" fmla="*/ 360 w 421"/>
                  <a:gd name="T43" fmla="*/ 86 h 104"/>
                  <a:gd name="T44" fmla="*/ 368 w 421"/>
                  <a:gd name="T45" fmla="*/ 84 h 104"/>
                  <a:gd name="T46" fmla="*/ 376 w 421"/>
                  <a:gd name="T47" fmla="*/ 81 h 104"/>
                  <a:gd name="T48" fmla="*/ 379 w 421"/>
                  <a:gd name="T49" fmla="*/ 80 h 104"/>
                  <a:gd name="T50" fmla="*/ 390 w 421"/>
                  <a:gd name="T51" fmla="*/ 77 h 104"/>
                  <a:gd name="T52" fmla="*/ 391 w 421"/>
                  <a:gd name="T53" fmla="*/ 76 h 104"/>
                  <a:gd name="T54" fmla="*/ 409 w 421"/>
                  <a:gd name="T55" fmla="*/ 65 h 104"/>
                  <a:gd name="T56" fmla="*/ 409 w 421"/>
                  <a:gd name="T57" fmla="*/ 65 h 104"/>
                  <a:gd name="T58" fmla="*/ 416 w 421"/>
                  <a:gd name="T59" fmla="*/ 59 h 104"/>
                  <a:gd name="T60" fmla="*/ 417 w 421"/>
                  <a:gd name="T61" fmla="*/ 56 h 104"/>
                  <a:gd name="T62" fmla="*/ 420 w 421"/>
                  <a:gd name="T63" fmla="*/ 52 h 104"/>
                  <a:gd name="T64" fmla="*/ 421 w 421"/>
                  <a:gd name="T65" fmla="*/ 44 h 104"/>
                  <a:gd name="T66" fmla="*/ 410 w 421"/>
                  <a:gd name="T67" fmla="*/ 4 h 104"/>
                  <a:gd name="T68" fmla="*/ 386 w 421"/>
                  <a:gd name="T69" fmla="*/ 10 h 104"/>
                  <a:gd name="T70" fmla="*/ 344 w 421"/>
                  <a:gd name="T71" fmla="*/ 19 h 104"/>
                  <a:gd name="T72" fmla="*/ 284 w 421"/>
                  <a:gd name="T73" fmla="*/ 25 h 104"/>
                  <a:gd name="T74" fmla="*/ 231 w 421"/>
                  <a:gd name="T75" fmla="*/ 28 h 104"/>
                  <a:gd name="T76" fmla="*/ 191 w 421"/>
                  <a:gd name="T77" fmla="*/ 28 h 104"/>
                  <a:gd name="T78" fmla="*/ 138 w 421"/>
                  <a:gd name="T79" fmla="*/ 25 h 104"/>
                  <a:gd name="T80" fmla="*/ 78 w 421"/>
                  <a:gd name="T81" fmla="*/ 19 h 104"/>
                  <a:gd name="T82" fmla="*/ 35 w 421"/>
                  <a:gd name="T83" fmla="*/ 10 h 104"/>
                  <a:gd name="T84" fmla="*/ 10 w 421"/>
                  <a:gd name="T85"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1" h="104">
                    <a:moveTo>
                      <a:pt x="0" y="0"/>
                    </a:moveTo>
                    <a:lnTo>
                      <a:pt x="0" y="44"/>
                    </a:lnTo>
                    <a:lnTo>
                      <a:pt x="1" y="48"/>
                    </a:lnTo>
                    <a:lnTo>
                      <a:pt x="2" y="52"/>
                    </a:lnTo>
                    <a:lnTo>
                      <a:pt x="3" y="54"/>
                    </a:lnTo>
                    <a:lnTo>
                      <a:pt x="5" y="56"/>
                    </a:lnTo>
                    <a:lnTo>
                      <a:pt x="5" y="57"/>
                    </a:lnTo>
                    <a:lnTo>
                      <a:pt x="6" y="59"/>
                    </a:lnTo>
                    <a:lnTo>
                      <a:pt x="8" y="62"/>
                    </a:lnTo>
                    <a:lnTo>
                      <a:pt x="11" y="65"/>
                    </a:lnTo>
                    <a:lnTo>
                      <a:pt x="11" y="65"/>
                    </a:lnTo>
                    <a:lnTo>
                      <a:pt x="13" y="65"/>
                    </a:lnTo>
                    <a:lnTo>
                      <a:pt x="20" y="70"/>
                    </a:lnTo>
                    <a:lnTo>
                      <a:pt x="31" y="76"/>
                    </a:lnTo>
                    <a:lnTo>
                      <a:pt x="31" y="76"/>
                    </a:lnTo>
                    <a:lnTo>
                      <a:pt x="32" y="77"/>
                    </a:lnTo>
                    <a:lnTo>
                      <a:pt x="36" y="79"/>
                    </a:lnTo>
                    <a:lnTo>
                      <a:pt x="41" y="80"/>
                    </a:lnTo>
                    <a:lnTo>
                      <a:pt x="44" y="81"/>
                    </a:lnTo>
                    <a:lnTo>
                      <a:pt x="45" y="81"/>
                    </a:lnTo>
                    <a:lnTo>
                      <a:pt x="49" y="83"/>
                    </a:lnTo>
                    <a:lnTo>
                      <a:pt x="53" y="84"/>
                    </a:lnTo>
                    <a:lnTo>
                      <a:pt x="58" y="85"/>
                    </a:lnTo>
                    <a:lnTo>
                      <a:pt x="61" y="86"/>
                    </a:lnTo>
                    <a:lnTo>
                      <a:pt x="64" y="87"/>
                    </a:lnTo>
                    <a:lnTo>
                      <a:pt x="66" y="87"/>
                    </a:lnTo>
                    <a:lnTo>
                      <a:pt x="82" y="92"/>
                    </a:lnTo>
                    <a:lnTo>
                      <a:pt x="98" y="95"/>
                    </a:lnTo>
                    <a:lnTo>
                      <a:pt x="115" y="97"/>
                    </a:lnTo>
                    <a:lnTo>
                      <a:pt x="133" y="99"/>
                    </a:lnTo>
                    <a:lnTo>
                      <a:pt x="166" y="102"/>
                    </a:lnTo>
                    <a:lnTo>
                      <a:pt x="197" y="104"/>
                    </a:lnTo>
                    <a:lnTo>
                      <a:pt x="203" y="104"/>
                    </a:lnTo>
                    <a:lnTo>
                      <a:pt x="211" y="104"/>
                    </a:lnTo>
                    <a:lnTo>
                      <a:pt x="217" y="104"/>
                    </a:lnTo>
                    <a:lnTo>
                      <a:pt x="225" y="104"/>
                    </a:lnTo>
                    <a:lnTo>
                      <a:pt x="255" y="102"/>
                    </a:lnTo>
                    <a:lnTo>
                      <a:pt x="289" y="99"/>
                    </a:lnTo>
                    <a:lnTo>
                      <a:pt x="306" y="97"/>
                    </a:lnTo>
                    <a:lnTo>
                      <a:pt x="322" y="95"/>
                    </a:lnTo>
                    <a:lnTo>
                      <a:pt x="340" y="92"/>
                    </a:lnTo>
                    <a:lnTo>
                      <a:pt x="356" y="87"/>
                    </a:lnTo>
                    <a:lnTo>
                      <a:pt x="358" y="87"/>
                    </a:lnTo>
                    <a:lnTo>
                      <a:pt x="360" y="86"/>
                    </a:lnTo>
                    <a:lnTo>
                      <a:pt x="364" y="85"/>
                    </a:lnTo>
                    <a:lnTo>
                      <a:pt x="368" y="84"/>
                    </a:lnTo>
                    <a:lnTo>
                      <a:pt x="372" y="83"/>
                    </a:lnTo>
                    <a:lnTo>
                      <a:pt x="376" y="81"/>
                    </a:lnTo>
                    <a:lnTo>
                      <a:pt x="378" y="81"/>
                    </a:lnTo>
                    <a:lnTo>
                      <a:pt x="379" y="80"/>
                    </a:lnTo>
                    <a:lnTo>
                      <a:pt x="385" y="79"/>
                    </a:lnTo>
                    <a:lnTo>
                      <a:pt x="390" y="77"/>
                    </a:lnTo>
                    <a:lnTo>
                      <a:pt x="390" y="76"/>
                    </a:lnTo>
                    <a:lnTo>
                      <a:pt x="391" y="76"/>
                    </a:lnTo>
                    <a:lnTo>
                      <a:pt x="401" y="70"/>
                    </a:lnTo>
                    <a:lnTo>
                      <a:pt x="409" y="65"/>
                    </a:lnTo>
                    <a:lnTo>
                      <a:pt x="409" y="65"/>
                    </a:lnTo>
                    <a:lnTo>
                      <a:pt x="409" y="65"/>
                    </a:lnTo>
                    <a:lnTo>
                      <a:pt x="413" y="62"/>
                    </a:lnTo>
                    <a:lnTo>
                      <a:pt x="416" y="59"/>
                    </a:lnTo>
                    <a:lnTo>
                      <a:pt x="417" y="57"/>
                    </a:lnTo>
                    <a:lnTo>
                      <a:pt x="417" y="56"/>
                    </a:lnTo>
                    <a:lnTo>
                      <a:pt x="419" y="54"/>
                    </a:lnTo>
                    <a:lnTo>
                      <a:pt x="420" y="52"/>
                    </a:lnTo>
                    <a:lnTo>
                      <a:pt x="421" y="48"/>
                    </a:lnTo>
                    <a:lnTo>
                      <a:pt x="421" y="44"/>
                    </a:lnTo>
                    <a:lnTo>
                      <a:pt x="421" y="0"/>
                    </a:lnTo>
                    <a:lnTo>
                      <a:pt x="410" y="4"/>
                    </a:lnTo>
                    <a:lnTo>
                      <a:pt x="399" y="7"/>
                    </a:lnTo>
                    <a:lnTo>
                      <a:pt x="386" y="10"/>
                    </a:lnTo>
                    <a:lnTo>
                      <a:pt x="373" y="13"/>
                    </a:lnTo>
                    <a:lnTo>
                      <a:pt x="344" y="19"/>
                    </a:lnTo>
                    <a:lnTo>
                      <a:pt x="314" y="23"/>
                    </a:lnTo>
                    <a:lnTo>
                      <a:pt x="284" y="25"/>
                    </a:lnTo>
                    <a:lnTo>
                      <a:pt x="256" y="27"/>
                    </a:lnTo>
                    <a:lnTo>
                      <a:pt x="231" y="28"/>
                    </a:lnTo>
                    <a:lnTo>
                      <a:pt x="211" y="28"/>
                    </a:lnTo>
                    <a:lnTo>
                      <a:pt x="191" y="28"/>
                    </a:lnTo>
                    <a:lnTo>
                      <a:pt x="166" y="27"/>
                    </a:lnTo>
                    <a:lnTo>
                      <a:pt x="138" y="25"/>
                    </a:lnTo>
                    <a:lnTo>
                      <a:pt x="108" y="23"/>
                    </a:lnTo>
                    <a:lnTo>
                      <a:pt x="78" y="19"/>
                    </a:lnTo>
                    <a:lnTo>
                      <a:pt x="49" y="13"/>
                    </a:lnTo>
                    <a:lnTo>
                      <a:pt x="35" y="10"/>
                    </a:lnTo>
                    <a:lnTo>
                      <a:pt x="22" y="7"/>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8" name="Freeform 500">
                <a:extLst>
                  <a:ext uri="{FF2B5EF4-FFF2-40B4-BE49-F238E27FC236}">
                    <a16:creationId xmlns:a16="http://schemas.microsoft.com/office/drawing/2014/main" id="{3D4041B2-FAB1-4A66-91A0-761BBD5E4339}"/>
                  </a:ext>
                </a:extLst>
              </p:cNvPr>
              <p:cNvSpPr>
                <a:spLocks/>
              </p:cNvSpPr>
              <p:nvPr/>
            </p:nvSpPr>
            <p:spPr bwMode="auto">
              <a:xfrm>
                <a:off x="3756025" y="1474788"/>
                <a:ext cx="133350" cy="28575"/>
              </a:xfrm>
              <a:custGeom>
                <a:avLst/>
                <a:gdLst>
                  <a:gd name="T0" fmla="*/ 420 w 420"/>
                  <a:gd name="T1" fmla="*/ 58 h 90"/>
                  <a:gd name="T2" fmla="*/ 419 w 420"/>
                  <a:gd name="T3" fmla="*/ 55 h 90"/>
                  <a:gd name="T4" fmla="*/ 418 w 420"/>
                  <a:gd name="T5" fmla="*/ 50 h 90"/>
                  <a:gd name="T6" fmla="*/ 416 w 420"/>
                  <a:gd name="T7" fmla="*/ 47 h 90"/>
                  <a:gd name="T8" fmla="*/ 413 w 420"/>
                  <a:gd name="T9" fmla="*/ 44 h 90"/>
                  <a:gd name="T10" fmla="*/ 406 w 420"/>
                  <a:gd name="T11" fmla="*/ 37 h 90"/>
                  <a:gd name="T12" fmla="*/ 397 w 420"/>
                  <a:gd name="T13" fmla="*/ 32 h 90"/>
                  <a:gd name="T14" fmla="*/ 386 w 420"/>
                  <a:gd name="T15" fmla="*/ 27 h 90"/>
                  <a:gd name="T16" fmla="*/ 374 w 420"/>
                  <a:gd name="T17" fmla="*/ 22 h 90"/>
                  <a:gd name="T18" fmla="*/ 360 w 420"/>
                  <a:gd name="T19" fmla="*/ 18 h 90"/>
                  <a:gd name="T20" fmla="*/ 345 w 420"/>
                  <a:gd name="T21" fmla="*/ 14 h 90"/>
                  <a:gd name="T22" fmla="*/ 313 w 420"/>
                  <a:gd name="T23" fmla="*/ 9 h 90"/>
                  <a:gd name="T24" fmla="*/ 277 w 420"/>
                  <a:gd name="T25" fmla="*/ 3 h 90"/>
                  <a:gd name="T26" fmla="*/ 243 w 420"/>
                  <a:gd name="T27" fmla="*/ 1 h 90"/>
                  <a:gd name="T28" fmla="*/ 210 w 420"/>
                  <a:gd name="T29" fmla="*/ 0 h 90"/>
                  <a:gd name="T30" fmla="*/ 172 w 420"/>
                  <a:gd name="T31" fmla="*/ 1 h 90"/>
                  <a:gd name="T32" fmla="*/ 133 w 420"/>
                  <a:gd name="T33" fmla="*/ 4 h 90"/>
                  <a:gd name="T34" fmla="*/ 113 w 420"/>
                  <a:gd name="T35" fmla="*/ 7 h 90"/>
                  <a:gd name="T36" fmla="*/ 94 w 420"/>
                  <a:gd name="T37" fmla="*/ 11 h 90"/>
                  <a:gd name="T38" fmla="*/ 76 w 420"/>
                  <a:gd name="T39" fmla="*/ 14 h 90"/>
                  <a:gd name="T40" fmla="*/ 59 w 420"/>
                  <a:gd name="T41" fmla="*/ 18 h 90"/>
                  <a:gd name="T42" fmla="*/ 59 w 420"/>
                  <a:gd name="T43" fmla="*/ 18 h 90"/>
                  <a:gd name="T44" fmla="*/ 55 w 420"/>
                  <a:gd name="T45" fmla="*/ 19 h 90"/>
                  <a:gd name="T46" fmla="*/ 52 w 420"/>
                  <a:gd name="T47" fmla="*/ 20 h 90"/>
                  <a:gd name="T48" fmla="*/ 48 w 420"/>
                  <a:gd name="T49" fmla="*/ 21 h 90"/>
                  <a:gd name="T50" fmla="*/ 44 w 420"/>
                  <a:gd name="T51" fmla="*/ 22 h 90"/>
                  <a:gd name="T52" fmla="*/ 43 w 420"/>
                  <a:gd name="T53" fmla="*/ 24 h 90"/>
                  <a:gd name="T54" fmla="*/ 40 w 420"/>
                  <a:gd name="T55" fmla="*/ 24 h 90"/>
                  <a:gd name="T56" fmla="*/ 35 w 420"/>
                  <a:gd name="T57" fmla="*/ 26 h 90"/>
                  <a:gd name="T58" fmla="*/ 31 w 420"/>
                  <a:gd name="T59" fmla="*/ 28 h 90"/>
                  <a:gd name="T60" fmla="*/ 30 w 420"/>
                  <a:gd name="T61" fmla="*/ 28 h 90"/>
                  <a:gd name="T62" fmla="*/ 30 w 420"/>
                  <a:gd name="T63" fmla="*/ 28 h 90"/>
                  <a:gd name="T64" fmla="*/ 19 w 420"/>
                  <a:gd name="T65" fmla="*/ 33 h 90"/>
                  <a:gd name="T66" fmla="*/ 12 w 420"/>
                  <a:gd name="T67" fmla="*/ 40 h 90"/>
                  <a:gd name="T68" fmla="*/ 10 w 420"/>
                  <a:gd name="T69" fmla="*/ 40 h 90"/>
                  <a:gd name="T70" fmla="*/ 10 w 420"/>
                  <a:gd name="T71" fmla="*/ 40 h 90"/>
                  <a:gd name="T72" fmla="*/ 7 w 420"/>
                  <a:gd name="T73" fmla="*/ 43 h 90"/>
                  <a:gd name="T74" fmla="*/ 5 w 420"/>
                  <a:gd name="T75" fmla="*/ 46 h 90"/>
                  <a:gd name="T76" fmla="*/ 4 w 420"/>
                  <a:gd name="T77" fmla="*/ 47 h 90"/>
                  <a:gd name="T78" fmla="*/ 4 w 420"/>
                  <a:gd name="T79" fmla="*/ 48 h 90"/>
                  <a:gd name="T80" fmla="*/ 2 w 420"/>
                  <a:gd name="T81" fmla="*/ 50 h 90"/>
                  <a:gd name="T82" fmla="*/ 1 w 420"/>
                  <a:gd name="T83" fmla="*/ 52 h 90"/>
                  <a:gd name="T84" fmla="*/ 0 w 420"/>
                  <a:gd name="T85" fmla="*/ 56 h 90"/>
                  <a:gd name="T86" fmla="*/ 0 w 420"/>
                  <a:gd name="T87" fmla="*/ 58 h 90"/>
                  <a:gd name="T88" fmla="*/ 8 w 420"/>
                  <a:gd name="T89" fmla="*/ 63 h 90"/>
                  <a:gd name="T90" fmla="*/ 22 w 420"/>
                  <a:gd name="T91" fmla="*/ 68 h 90"/>
                  <a:gd name="T92" fmla="*/ 43 w 420"/>
                  <a:gd name="T93" fmla="*/ 74 h 90"/>
                  <a:gd name="T94" fmla="*/ 67 w 420"/>
                  <a:gd name="T95" fmla="*/ 78 h 90"/>
                  <a:gd name="T96" fmla="*/ 96 w 420"/>
                  <a:gd name="T97" fmla="*/ 84 h 90"/>
                  <a:gd name="T98" fmla="*/ 131 w 420"/>
                  <a:gd name="T99" fmla="*/ 87 h 90"/>
                  <a:gd name="T100" fmla="*/ 168 w 420"/>
                  <a:gd name="T101" fmla="*/ 90 h 90"/>
                  <a:gd name="T102" fmla="*/ 210 w 420"/>
                  <a:gd name="T103" fmla="*/ 90 h 90"/>
                  <a:gd name="T104" fmla="*/ 251 w 420"/>
                  <a:gd name="T105" fmla="*/ 90 h 90"/>
                  <a:gd name="T106" fmla="*/ 289 w 420"/>
                  <a:gd name="T107" fmla="*/ 87 h 90"/>
                  <a:gd name="T108" fmla="*/ 323 w 420"/>
                  <a:gd name="T109" fmla="*/ 84 h 90"/>
                  <a:gd name="T110" fmla="*/ 353 w 420"/>
                  <a:gd name="T111" fmla="*/ 78 h 90"/>
                  <a:gd name="T112" fmla="*/ 377 w 420"/>
                  <a:gd name="T113" fmla="*/ 74 h 90"/>
                  <a:gd name="T114" fmla="*/ 398 w 420"/>
                  <a:gd name="T115" fmla="*/ 68 h 90"/>
                  <a:gd name="T116" fmla="*/ 412 w 420"/>
                  <a:gd name="T117" fmla="*/ 62 h 90"/>
                  <a:gd name="T118" fmla="*/ 420 w 420"/>
                  <a:gd name="T119"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0" h="90">
                    <a:moveTo>
                      <a:pt x="420" y="58"/>
                    </a:moveTo>
                    <a:lnTo>
                      <a:pt x="419" y="55"/>
                    </a:lnTo>
                    <a:lnTo>
                      <a:pt x="418" y="50"/>
                    </a:lnTo>
                    <a:lnTo>
                      <a:pt x="416" y="47"/>
                    </a:lnTo>
                    <a:lnTo>
                      <a:pt x="413" y="44"/>
                    </a:lnTo>
                    <a:lnTo>
                      <a:pt x="406" y="37"/>
                    </a:lnTo>
                    <a:lnTo>
                      <a:pt x="397" y="32"/>
                    </a:lnTo>
                    <a:lnTo>
                      <a:pt x="386" y="27"/>
                    </a:lnTo>
                    <a:lnTo>
                      <a:pt x="374" y="22"/>
                    </a:lnTo>
                    <a:lnTo>
                      <a:pt x="360" y="18"/>
                    </a:lnTo>
                    <a:lnTo>
                      <a:pt x="345" y="14"/>
                    </a:lnTo>
                    <a:lnTo>
                      <a:pt x="313" y="9"/>
                    </a:lnTo>
                    <a:lnTo>
                      <a:pt x="277" y="3"/>
                    </a:lnTo>
                    <a:lnTo>
                      <a:pt x="243" y="1"/>
                    </a:lnTo>
                    <a:lnTo>
                      <a:pt x="210" y="0"/>
                    </a:lnTo>
                    <a:lnTo>
                      <a:pt x="172" y="1"/>
                    </a:lnTo>
                    <a:lnTo>
                      <a:pt x="133" y="4"/>
                    </a:lnTo>
                    <a:lnTo>
                      <a:pt x="113" y="7"/>
                    </a:lnTo>
                    <a:lnTo>
                      <a:pt x="94" y="11"/>
                    </a:lnTo>
                    <a:lnTo>
                      <a:pt x="76" y="14"/>
                    </a:lnTo>
                    <a:lnTo>
                      <a:pt x="59" y="18"/>
                    </a:lnTo>
                    <a:lnTo>
                      <a:pt x="59" y="18"/>
                    </a:lnTo>
                    <a:lnTo>
                      <a:pt x="55" y="19"/>
                    </a:lnTo>
                    <a:lnTo>
                      <a:pt x="52" y="20"/>
                    </a:lnTo>
                    <a:lnTo>
                      <a:pt x="48" y="21"/>
                    </a:lnTo>
                    <a:lnTo>
                      <a:pt x="44" y="22"/>
                    </a:lnTo>
                    <a:lnTo>
                      <a:pt x="43" y="24"/>
                    </a:lnTo>
                    <a:lnTo>
                      <a:pt x="40" y="24"/>
                    </a:lnTo>
                    <a:lnTo>
                      <a:pt x="35" y="26"/>
                    </a:lnTo>
                    <a:lnTo>
                      <a:pt x="31" y="28"/>
                    </a:lnTo>
                    <a:lnTo>
                      <a:pt x="30" y="28"/>
                    </a:lnTo>
                    <a:lnTo>
                      <a:pt x="30" y="28"/>
                    </a:lnTo>
                    <a:lnTo>
                      <a:pt x="19" y="33"/>
                    </a:lnTo>
                    <a:lnTo>
                      <a:pt x="12" y="40"/>
                    </a:lnTo>
                    <a:lnTo>
                      <a:pt x="10" y="40"/>
                    </a:lnTo>
                    <a:lnTo>
                      <a:pt x="10" y="40"/>
                    </a:lnTo>
                    <a:lnTo>
                      <a:pt x="7" y="43"/>
                    </a:lnTo>
                    <a:lnTo>
                      <a:pt x="5" y="46"/>
                    </a:lnTo>
                    <a:lnTo>
                      <a:pt x="4" y="47"/>
                    </a:lnTo>
                    <a:lnTo>
                      <a:pt x="4" y="48"/>
                    </a:lnTo>
                    <a:lnTo>
                      <a:pt x="2" y="50"/>
                    </a:lnTo>
                    <a:lnTo>
                      <a:pt x="1" y="52"/>
                    </a:lnTo>
                    <a:lnTo>
                      <a:pt x="0" y="56"/>
                    </a:lnTo>
                    <a:lnTo>
                      <a:pt x="0" y="58"/>
                    </a:lnTo>
                    <a:lnTo>
                      <a:pt x="8" y="63"/>
                    </a:lnTo>
                    <a:lnTo>
                      <a:pt x="22" y="68"/>
                    </a:lnTo>
                    <a:lnTo>
                      <a:pt x="43" y="74"/>
                    </a:lnTo>
                    <a:lnTo>
                      <a:pt x="67" y="78"/>
                    </a:lnTo>
                    <a:lnTo>
                      <a:pt x="96" y="84"/>
                    </a:lnTo>
                    <a:lnTo>
                      <a:pt x="131" y="87"/>
                    </a:lnTo>
                    <a:lnTo>
                      <a:pt x="168" y="90"/>
                    </a:lnTo>
                    <a:lnTo>
                      <a:pt x="210" y="90"/>
                    </a:lnTo>
                    <a:lnTo>
                      <a:pt x="251" y="90"/>
                    </a:lnTo>
                    <a:lnTo>
                      <a:pt x="289" y="87"/>
                    </a:lnTo>
                    <a:lnTo>
                      <a:pt x="323" y="84"/>
                    </a:lnTo>
                    <a:lnTo>
                      <a:pt x="353" y="78"/>
                    </a:lnTo>
                    <a:lnTo>
                      <a:pt x="377" y="74"/>
                    </a:lnTo>
                    <a:lnTo>
                      <a:pt x="398" y="68"/>
                    </a:lnTo>
                    <a:lnTo>
                      <a:pt x="412" y="62"/>
                    </a:lnTo>
                    <a:lnTo>
                      <a:pt x="4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79" name="Freeform 501">
                <a:extLst>
                  <a:ext uri="{FF2B5EF4-FFF2-40B4-BE49-F238E27FC236}">
                    <a16:creationId xmlns:a16="http://schemas.microsoft.com/office/drawing/2014/main" id="{36397722-B54D-4FE7-B594-F8AAED6E2480}"/>
                  </a:ext>
                </a:extLst>
              </p:cNvPr>
              <p:cNvSpPr>
                <a:spLocks/>
              </p:cNvSpPr>
              <p:nvPr/>
            </p:nvSpPr>
            <p:spPr bwMode="auto">
              <a:xfrm>
                <a:off x="3756025" y="1503363"/>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7 h 75"/>
                  <a:gd name="T10" fmla="*/ 67 w 421"/>
                  <a:gd name="T11" fmla="*/ 62 h 75"/>
                  <a:gd name="T12" fmla="*/ 97 w 421"/>
                  <a:gd name="T13" fmla="*/ 68 h 75"/>
                  <a:gd name="T14" fmla="*/ 130 w 421"/>
                  <a:gd name="T15" fmla="*/ 71 h 75"/>
                  <a:gd name="T16" fmla="*/ 169 w 421"/>
                  <a:gd name="T17" fmla="*/ 74 h 75"/>
                  <a:gd name="T18" fmla="*/ 211 w 421"/>
                  <a:gd name="T19" fmla="*/ 75 h 75"/>
                  <a:gd name="T20" fmla="*/ 253 w 421"/>
                  <a:gd name="T21" fmla="*/ 74 h 75"/>
                  <a:gd name="T22" fmla="*/ 290 w 421"/>
                  <a:gd name="T23" fmla="*/ 71 h 75"/>
                  <a:gd name="T24" fmla="*/ 325 w 421"/>
                  <a:gd name="T25" fmla="*/ 68 h 75"/>
                  <a:gd name="T26" fmla="*/ 355 w 421"/>
                  <a:gd name="T27" fmla="*/ 62 h 75"/>
                  <a:gd name="T28" fmla="*/ 379 w 421"/>
                  <a:gd name="T29" fmla="*/ 57 h 75"/>
                  <a:gd name="T30" fmla="*/ 399 w 421"/>
                  <a:gd name="T31" fmla="*/ 52 h 75"/>
                  <a:gd name="T32" fmla="*/ 414 w 421"/>
                  <a:gd name="T33" fmla="*/ 46 h 75"/>
                  <a:gd name="T34" fmla="*/ 421 w 421"/>
                  <a:gd name="T35" fmla="*/ 42 h 75"/>
                  <a:gd name="T36" fmla="*/ 421 w 421"/>
                  <a:gd name="T37" fmla="*/ 0 h 75"/>
                  <a:gd name="T38" fmla="*/ 410 w 421"/>
                  <a:gd name="T39" fmla="*/ 4 h 75"/>
                  <a:gd name="T40" fmla="*/ 399 w 421"/>
                  <a:gd name="T41" fmla="*/ 8 h 75"/>
                  <a:gd name="T42" fmla="*/ 386 w 421"/>
                  <a:gd name="T43" fmla="*/ 12 h 75"/>
                  <a:gd name="T44" fmla="*/ 373 w 421"/>
                  <a:gd name="T45" fmla="*/ 14 h 75"/>
                  <a:gd name="T46" fmla="*/ 344 w 421"/>
                  <a:gd name="T47" fmla="*/ 19 h 75"/>
                  <a:gd name="T48" fmla="*/ 314 w 421"/>
                  <a:gd name="T49" fmla="*/ 24 h 75"/>
                  <a:gd name="T50" fmla="*/ 284 w 421"/>
                  <a:gd name="T51" fmla="*/ 27 h 75"/>
                  <a:gd name="T52" fmla="*/ 256 w 421"/>
                  <a:gd name="T53" fmla="*/ 28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8 h 75"/>
                  <a:gd name="T74" fmla="*/ 10 w 421"/>
                  <a:gd name="T75" fmla="*/ 4 h 75"/>
                  <a:gd name="T76" fmla="*/ 0 w 421"/>
                  <a:gd name="T77" fmla="*/ 0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6"/>
                    </a:lnTo>
                    <a:lnTo>
                      <a:pt x="22" y="52"/>
                    </a:lnTo>
                    <a:lnTo>
                      <a:pt x="43" y="57"/>
                    </a:lnTo>
                    <a:lnTo>
                      <a:pt x="67" y="62"/>
                    </a:lnTo>
                    <a:lnTo>
                      <a:pt x="97" y="68"/>
                    </a:lnTo>
                    <a:lnTo>
                      <a:pt x="130" y="71"/>
                    </a:lnTo>
                    <a:lnTo>
                      <a:pt x="169" y="74"/>
                    </a:lnTo>
                    <a:lnTo>
                      <a:pt x="211" y="75"/>
                    </a:lnTo>
                    <a:lnTo>
                      <a:pt x="253" y="74"/>
                    </a:lnTo>
                    <a:lnTo>
                      <a:pt x="290" y="71"/>
                    </a:lnTo>
                    <a:lnTo>
                      <a:pt x="325" y="68"/>
                    </a:lnTo>
                    <a:lnTo>
                      <a:pt x="355" y="62"/>
                    </a:lnTo>
                    <a:lnTo>
                      <a:pt x="379" y="57"/>
                    </a:lnTo>
                    <a:lnTo>
                      <a:pt x="399" y="52"/>
                    </a:lnTo>
                    <a:lnTo>
                      <a:pt x="414" y="46"/>
                    </a:lnTo>
                    <a:lnTo>
                      <a:pt x="421" y="42"/>
                    </a:lnTo>
                    <a:lnTo>
                      <a:pt x="421" y="0"/>
                    </a:lnTo>
                    <a:lnTo>
                      <a:pt x="410" y="4"/>
                    </a:lnTo>
                    <a:lnTo>
                      <a:pt x="399" y="8"/>
                    </a:lnTo>
                    <a:lnTo>
                      <a:pt x="386" y="12"/>
                    </a:lnTo>
                    <a:lnTo>
                      <a:pt x="373" y="14"/>
                    </a:lnTo>
                    <a:lnTo>
                      <a:pt x="344" y="19"/>
                    </a:lnTo>
                    <a:lnTo>
                      <a:pt x="314" y="24"/>
                    </a:lnTo>
                    <a:lnTo>
                      <a:pt x="284" y="27"/>
                    </a:lnTo>
                    <a:lnTo>
                      <a:pt x="256" y="28"/>
                    </a:lnTo>
                    <a:lnTo>
                      <a:pt x="231" y="29"/>
                    </a:lnTo>
                    <a:lnTo>
                      <a:pt x="211" y="30"/>
                    </a:lnTo>
                    <a:lnTo>
                      <a:pt x="191" y="29"/>
                    </a:lnTo>
                    <a:lnTo>
                      <a:pt x="166" y="28"/>
                    </a:lnTo>
                    <a:lnTo>
                      <a:pt x="138" y="27"/>
                    </a:lnTo>
                    <a:lnTo>
                      <a:pt x="108" y="24"/>
                    </a:lnTo>
                    <a:lnTo>
                      <a:pt x="78" y="19"/>
                    </a:lnTo>
                    <a:lnTo>
                      <a:pt x="49" y="15"/>
                    </a:lnTo>
                    <a:lnTo>
                      <a:pt x="35" y="12"/>
                    </a:lnTo>
                    <a:lnTo>
                      <a:pt x="22" y="8"/>
                    </a:lnTo>
                    <a:lnTo>
                      <a:pt x="1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80" name="Freeform 502">
                <a:extLst>
                  <a:ext uri="{FF2B5EF4-FFF2-40B4-BE49-F238E27FC236}">
                    <a16:creationId xmlns:a16="http://schemas.microsoft.com/office/drawing/2014/main" id="{D6B7FB96-015C-427C-A972-A95246C51332}"/>
                  </a:ext>
                </a:extLst>
              </p:cNvPr>
              <p:cNvSpPr>
                <a:spLocks/>
              </p:cNvSpPr>
              <p:nvPr/>
            </p:nvSpPr>
            <p:spPr bwMode="auto">
              <a:xfrm>
                <a:off x="3756025" y="1574800"/>
                <a:ext cx="133350" cy="23813"/>
              </a:xfrm>
              <a:custGeom>
                <a:avLst/>
                <a:gdLst>
                  <a:gd name="T0" fmla="*/ 0 w 421"/>
                  <a:gd name="T1" fmla="*/ 0 h 75"/>
                  <a:gd name="T2" fmla="*/ 0 w 421"/>
                  <a:gd name="T3" fmla="*/ 42 h 75"/>
                  <a:gd name="T4" fmla="*/ 8 w 421"/>
                  <a:gd name="T5" fmla="*/ 48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8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1 h 75"/>
                  <a:gd name="T78" fmla="*/ 0 w 421"/>
                  <a:gd name="T7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1" h="75">
                    <a:moveTo>
                      <a:pt x="0" y="0"/>
                    </a:moveTo>
                    <a:lnTo>
                      <a:pt x="0" y="42"/>
                    </a:lnTo>
                    <a:lnTo>
                      <a:pt x="8" y="48"/>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8"/>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81" name="Freeform 503">
                <a:extLst>
                  <a:ext uri="{FF2B5EF4-FFF2-40B4-BE49-F238E27FC236}">
                    <a16:creationId xmlns:a16="http://schemas.microsoft.com/office/drawing/2014/main" id="{BF6BAE52-74A9-4379-98BA-149F61EA2E80}"/>
                  </a:ext>
                </a:extLst>
              </p:cNvPr>
              <p:cNvSpPr>
                <a:spLocks/>
              </p:cNvSpPr>
              <p:nvPr/>
            </p:nvSpPr>
            <p:spPr bwMode="auto">
              <a:xfrm>
                <a:off x="3756025" y="1550988"/>
                <a:ext cx="133350" cy="23813"/>
              </a:xfrm>
              <a:custGeom>
                <a:avLst/>
                <a:gdLst>
                  <a:gd name="T0" fmla="*/ 0 w 421"/>
                  <a:gd name="T1" fmla="*/ 0 h 75"/>
                  <a:gd name="T2" fmla="*/ 0 w 421"/>
                  <a:gd name="T3" fmla="*/ 42 h 75"/>
                  <a:gd name="T4" fmla="*/ 8 w 421"/>
                  <a:gd name="T5" fmla="*/ 47 h 75"/>
                  <a:gd name="T6" fmla="*/ 22 w 421"/>
                  <a:gd name="T7" fmla="*/ 53 h 75"/>
                  <a:gd name="T8" fmla="*/ 43 w 421"/>
                  <a:gd name="T9" fmla="*/ 58 h 75"/>
                  <a:gd name="T10" fmla="*/ 67 w 421"/>
                  <a:gd name="T11" fmla="*/ 64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4 h 75"/>
                  <a:gd name="T28" fmla="*/ 379 w 421"/>
                  <a:gd name="T29" fmla="*/ 58 h 75"/>
                  <a:gd name="T30" fmla="*/ 399 w 421"/>
                  <a:gd name="T31" fmla="*/ 53 h 75"/>
                  <a:gd name="T32" fmla="*/ 414 w 421"/>
                  <a:gd name="T33" fmla="*/ 47 h 75"/>
                  <a:gd name="T34" fmla="*/ 421 w 421"/>
                  <a:gd name="T35" fmla="*/ 42 h 75"/>
                  <a:gd name="T36" fmla="*/ 421 w 421"/>
                  <a:gd name="T37" fmla="*/ 0 h 75"/>
                  <a:gd name="T38" fmla="*/ 410 w 421"/>
                  <a:gd name="T39" fmla="*/ 5 h 75"/>
                  <a:gd name="T40" fmla="*/ 399 w 421"/>
                  <a:gd name="T41" fmla="*/ 9 h 75"/>
                  <a:gd name="T42" fmla="*/ 386 w 421"/>
                  <a:gd name="T43" fmla="*/ 12 h 75"/>
                  <a:gd name="T44" fmla="*/ 373 w 421"/>
                  <a:gd name="T45" fmla="*/ 15 h 75"/>
                  <a:gd name="T46" fmla="*/ 344 w 421"/>
                  <a:gd name="T47" fmla="*/ 21 h 75"/>
                  <a:gd name="T48" fmla="*/ 314 w 421"/>
                  <a:gd name="T49" fmla="*/ 24 h 75"/>
                  <a:gd name="T50" fmla="*/ 284 w 421"/>
                  <a:gd name="T51" fmla="*/ 27 h 75"/>
                  <a:gd name="T52" fmla="*/ 256 w 421"/>
                  <a:gd name="T53" fmla="*/ 29 h 75"/>
                  <a:gd name="T54" fmla="*/ 231 w 421"/>
                  <a:gd name="T55" fmla="*/ 30 h 75"/>
                  <a:gd name="T56" fmla="*/ 211 w 421"/>
                  <a:gd name="T57" fmla="*/ 30 h 75"/>
                  <a:gd name="T58" fmla="*/ 191 w 421"/>
                  <a:gd name="T59" fmla="*/ 30 h 75"/>
                  <a:gd name="T60" fmla="*/ 166 w 421"/>
                  <a:gd name="T61" fmla="*/ 29 h 75"/>
                  <a:gd name="T62" fmla="*/ 138 w 421"/>
                  <a:gd name="T63" fmla="*/ 27 h 75"/>
                  <a:gd name="T64" fmla="*/ 108 w 421"/>
                  <a:gd name="T65" fmla="*/ 24 h 75"/>
                  <a:gd name="T66" fmla="*/ 78 w 421"/>
                  <a:gd name="T67" fmla="*/ 21 h 75"/>
                  <a:gd name="T68" fmla="*/ 49 w 421"/>
                  <a:gd name="T69" fmla="*/ 15 h 75"/>
                  <a:gd name="T70" fmla="*/ 35 w 421"/>
                  <a:gd name="T71" fmla="*/ 12 h 75"/>
                  <a:gd name="T72" fmla="*/ 22 w 421"/>
                  <a:gd name="T73" fmla="*/ 9 h 75"/>
                  <a:gd name="T74" fmla="*/ 10 w 421"/>
                  <a:gd name="T75" fmla="*/ 5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7"/>
                    </a:lnTo>
                    <a:lnTo>
                      <a:pt x="22" y="53"/>
                    </a:lnTo>
                    <a:lnTo>
                      <a:pt x="43" y="58"/>
                    </a:lnTo>
                    <a:lnTo>
                      <a:pt x="67" y="64"/>
                    </a:lnTo>
                    <a:lnTo>
                      <a:pt x="97" y="68"/>
                    </a:lnTo>
                    <a:lnTo>
                      <a:pt x="130" y="72"/>
                    </a:lnTo>
                    <a:lnTo>
                      <a:pt x="169" y="74"/>
                    </a:lnTo>
                    <a:lnTo>
                      <a:pt x="211" y="75"/>
                    </a:lnTo>
                    <a:lnTo>
                      <a:pt x="253" y="74"/>
                    </a:lnTo>
                    <a:lnTo>
                      <a:pt x="290" y="72"/>
                    </a:lnTo>
                    <a:lnTo>
                      <a:pt x="325" y="68"/>
                    </a:lnTo>
                    <a:lnTo>
                      <a:pt x="355" y="64"/>
                    </a:lnTo>
                    <a:lnTo>
                      <a:pt x="379" y="58"/>
                    </a:lnTo>
                    <a:lnTo>
                      <a:pt x="399" y="53"/>
                    </a:lnTo>
                    <a:lnTo>
                      <a:pt x="414" y="47"/>
                    </a:lnTo>
                    <a:lnTo>
                      <a:pt x="421" y="42"/>
                    </a:lnTo>
                    <a:lnTo>
                      <a:pt x="421" y="0"/>
                    </a:lnTo>
                    <a:lnTo>
                      <a:pt x="410" y="5"/>
                    </a:lnTo>
                    <a:lnTo>
                      <a:pt x="399" y="9"/>
                    </a:lnTo>
                    <a:lnTo>
                      <a:pt x="386" y="12"/>
                    </a:lnTo>
                    <a:lnTo>
                      <a:pt x="373" y="15"/>
                    </a:lnTo>
                    <a:lnTo>
                      <a:pt x="344" y="21"/>
                    </a:lnTo>
                    <a:lnTo>
                      <a:pt x="314" y="24"/>
                    </a:lnTo>
                    <a:lnTo>
                      <a:pt x="284" y="27"/>
                    </a:lnTo>
                    <a:lnTo>
                      <a:pt x="256" y="29"/>
                    </a:lnTo>
                    <a:lnTo>
                      <a:pt x="231" y="30"/>
                    </a:lnTo>
                    <a:lnTo>
                      <a:pt x="211" y="30"/>
                    </a:lnTo>
                    <a:lnTo>
                      <a:pt x="191" y="30"/>
                    </a:lnTo>
                    <a:lnTo>
                      <a:pt x="166" y="29"/>
                    </a:lnTo>
                    <a:lnTo>
                      <a:pt x="138" y="27"/>
                    </a:lnTo>
                    <a:lnTo>
                      <a:pt x="108" y="24"/>
                    </a:lnTo>
                    <a:lnTo>
                      <a:pt x="78" y="21"/>
                    </a:lnTo>
                    <a:lnTo>
                      <a:pt x="49" y="15"/>
                    </a:lnTo>
                    <a:lnTo>
                      <a:pt x="35" y="12"/>
                    </a:lnTo>
                    <a:lnTo>
                      <a:pt x="22" y="9"/>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sp>
            <p:nvSpPr>
              <p:cNvPr id="82" name="Freeform 504">
                <a:extLst>
                  <a:ext uri="{FF2B5EF4-FFF2-40B4-BE49-F238E27FC236}">
                    <a16:creationId xmlns:a16="http://schemas.microsoft.com/office/drawing/2014/main" id="{C33F1374-A515-4FF2-823B-DFE43D621399}"/>
                  </a:ext>
                </a:extLst>
              </p:cNvPr>
              <p:cNvSpPr>
                <a:spLocks/>
              </p:cNvSpPr>
              <p:nvPr/>
            </p:nvSpPr>
            <p:spPr bwMode="auto">
              <a:xfrm>
                <a:off x="3756025" y="1527175"/>
                <a:ext cx="133350" cy="23813"/>
              </a:xfrm>
              <a:custGeom>
                <a:avLst/>
                <a:gdLst>
                  <a:gd name="T0" fmla="*/ 0 w 421"/>
                  <a:gd name="T1" fmla="*/ 0 h 75"/>
                  <a:gd name="T2" fmla="*/ 0 w 421"/>
                  <a:gd name="T3" fmla="*/ 42 h 75"/>
                  <a:gd name="T4" fmla="*/ 8 w 421"/>
                  <a:gd name="T5" fmla="*/ 46 h 75"/>
                  <a:gd name="T6" fmla="*/ 22 w 421"/>
                  <a:gd name="T7" fmla="*/ 52 h 75"/>
                  <a:gd name="T8" fmla="*/ 43 w 421"/>
                  <a:gd name="T9" fmla="*/ 58 h 75"/>
                  <a:gd name="T10" fmla="*/ 67 w 421"/>
                  <a:gd name="T11" fmla="*/ 63 h 75"/>
                  <a:gd name="T12" fmla="*/ 97 w 421"/>
                  <a:gd name="T13" fmla="*/ 68 h 75"/>
                  <a:gd name="T14" fmla="*/ 130 w 421"/>
                  <a:gd name="T15" fmla="*/ 72 h 75"/>
                  <a:gd name="T16" fmla="*/ 169 w 421"/>
                  <a:gd name="T17" fmla="*/ 74 h 75"/>
                  <a:gd name="T18" fmla="*/ 211 w 421"/>
                  <a:gd name="T19" fmla="*/ 75 h 75"/>
                  <a:gd name="T20" fmla="*/ 253 w 421"/>
                  <a:gd name="T21" fmla="*/ 74 h 75"/>
                  <a:gd name="T22" fmla="*/ 290 w 421"/>
                  <a:gd name="T23" fmla="*/ 72 h 75"/>
                  <a:gd name="T24" fmla="*/ 325 w 421"/>
                  <a:gd name="T25" fmla="*/ 68 h 75"/>
                  <a:gd name="T26" fmla="*/ 355 w 421"/>
                  <a:gd name="T27" fmla="*/ 63 h 75"/>
                  <a:gd name="T28" fmla="*/ 379 w 421"/>
                  <a:gd name="T29" fmla="*/ 58 h 75"/>
                  <a:gd name="T30" fmla="*/ 399 w 421"/>
                  <a:gd name="T31" fmla="*/ 52 h 75"/>
                  <a:gd name="T32" fmla="*/ 414 w 421"/>
                  <a:gd name="T33" fmla="*/ 47 h 75"/>
                  <a:gd name="T34" fmla="*/ 421 w 421"/>
                  <a:gd name="T35" fmla="*/ 42 h 75"/>
                  <a:gd name="T36" fmla="*/ 421 w 421"/>
                  <a:gd name="T37" fmla="*/ 0 h 75"/>
                  <a:gd name="T38" fmla="*/ 410 w 421"/>
                  <a:gd name="T39" fmla="*/ 4 h 75"/>
                  <a:gd name="T40" fmla="*/ 399 w 421"/>
                  <a:gd name="T41" fmla="*/ 9 h 75"/>
                  <a:gd name="T42" fmla="*/ 386 w 421"/>
                  <a:gd name="T43" fmla="*/ 12 h 75"/>
                  <a:gd name="T44" fmla="*/ 373 w 421"/>
                  <a:gd name="T45" fmla="*/ 15 h 75"/>
                  <a:gd name="T46" fmla="*/ 344 w 421"/>
                  <a:gd name="T47" fmla="*/ 19 h 75"/>
                  <a:gd name="T48" fmla="*/ 314 w 421"/>
                  <a:gd name="T49" fmla="*/ 24 h 75"/>
                  <a:gd name="T50" fmla="*/ 284 w 421"/>
                  <a:gd name="T51" fmla="*/ 27 h 75"/>
                  <a:gd name="T52" fmla="*/ 256 w 421"/>
                  <a:gd name="T53" fmla="*/ 29 h 75"/>
                  <a:gd name="T54" fmla="*/ 231 w 421"/>
                  <a:gd name="T55" fmla="*/ 29 h 75"/>
                  <a:gd name="T56" fmla="*/ 211 w 421"/>
                  <a:gd name="T57" fmla="*/ 30 h 75"/>
                  <a:gd name="T58" fmla="*/ 191 w 421"/>
                  <a:gd name="T59" fmla="*/ 29 h 75"/>
                  <a:gd name="T60" fmla="*/ 166 w 421"/>
                  <a:gd name="T61" fmla="*/ 28 h 75"/>
                  <a:gd name="T62" fmla="*/ 138 w 421"/>
                  <a:gd name="T63" fmla="*/ 27 h 75"/>
                  <a:gd name="T64" fmla="*/ 108 w 421"/>
                  <a:gd name="T65" fmla="*/ 24 h 75"/>
                  <a:gd name="T66" fmla="*/ 78 w 421"/>
                  <a:gd name="T67" fmla="*/ 19 h 75"/>
                  <a:gd name="T68" fmla="*/ 49 w 421"/>
                  <a:gd name="T69" fmla="*/ 15 h 75"/>
                  <a:gd name="T70" fmla="*/ 35 w 421"/>
                  <a:gd name="T71" fmla="*/ 12 h 75"/>
                  <a:gd name="T72" fmla="*/ 22 w 421"/>
                  <a:gd name="T73" fmla="*/ 9 h 75"/>
                  <a:gd name="T74" fmla="*/ 10 w 421"/>
                  <a:gd name="T75" fmla="*/ 4 h 75"/>
                  <a:gd name="T76" fmla="*/ 0 w 42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75">
                    <a:moveTo>
                      <a:pt x="0" y="0"/>
                    </a:moveTo>
                    <a:lnTo>
                      <a:pt x="0" y="42"/>
                    </a:lnTo>
                    <a:lnTo>
                      <a:pt x="8" y="46"/>
                    </a:lnTo>
                    <a:lnTo>
                      <a:pt x="22" y="52"/>
                    </a:lnTo>
                    <a:lnTo>
                      <a:pt x="43" y="58"/>
                    </a:lnTo>
                    <a:lnTo>
                      <a:pt x="67" y="63"/>
                    </a:lnTo>
                    <a:lnTo>
                      <a:pt x="97" y="68"/>
                    </a:lnTo>
                    <a:lnTo>
                      <a:pt x="130" y="72"/>
                    </a:lnTo>
                    <a:lnTo>
                      <a:pt x="169" y="74"/>
                    </a:lnTo>
                    <a:lnTo>
                      <a:pt x="211" y="75"/>
                    </a:lnTo>
                    <a:lnTo>
                      <a:pt x="253" y="74"/>
                    </a:lnTo>
                    <a:lnTo>
                      <a:pt x="290" y="72"/>
                    </a:lnTo>
                    <a:lnTo>
                      <a:pt x="325" y="68"/>
                    </a:lnTo>
                    <a:lnTo>
                      <a:pt x="355" y="63"/>
                    </a:lnTo>
                    <a:lnTo>
                      <a:pt x="379" y="58"/>
                    </a:lnTo>
                    <a:lnTo>
                      <a:pt x="399" y="52"/>
                    </a:lnTo>
                    <a:lnTo>
                      <a:pt x="414" y="47"/>
                    </a:lnTo>
                    <a:lnTo>
                      <a:pt x="421" y="42"/>
                    </a:lnTo>
                    <a:lnTo>
                      <a:pt x="421" y="0"/>
                    </a:lnTo>
                    <a:lnTo>
                      <a:pt x="410" y="4"/>
                    </a:lnTo>
                    <a:lnTo>
                      <a:pt x="399" y="9"/>
                    </a:lnTo>
                    <a:lnTo>
                      <a:pt x="386" y="12"/>
                    </a:lnTo>
                    <a:lnTo>
                      <a:pt x="373" y="15"/>
                    </a:lnTo>
                    <a:lnTo>
                      <a:pt x="344" y="19"/>
                    </a:lnTo>
                    <a:lnTo>
                      <a:pt x="314" y="24"/>
                    </a:lnTo>
                    <a:lnTo>
                      <a:pt x="284" y="27"/>
                    </a:lnTo>
                    <a:lnTo>
                      <a:pt x="256" y="29"/>
                    </a:lnTo>
                    <a:lnTo>
                      <a:pt x="231" y="29"/>
                    </a:lnTo>
                    <a:lnTo>
                      <a:pt x="211" y="30"/>
                    </a:lnTo>
                    <a:lnTo>
                      <a:pt x="191" y="29"/>
                    </a:lnTo>
                    <a:lnTo>
                      <a:pt x="166" y="28"/>
                    </a:lnTo>
                    <a:lnTo>
                      <a:pt x="138" y="27"/>
                    </a:lnTo>
                    <a:lnTo>
                      <a:pt x="108" y="24"/>
                    </a:lnTo>
                    <a:lnTo>
                      <a:pt x="78" y="19"/>
                    </a:lnTo>
                    <a:lnTo>
                      <a:pt x="49" y="15"/>
                    </a:lnTo>
                    <a:lnTo>
                      <a:pt x="35" y="12"/>
                    </a:lnTo>
                    <a:lnTo>
                      <a:pt x="22" y="9"/>
                    </a:lnTo>
                    <a:lnTo>
                      <a:pt x="10" y="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83">
                  <a:buClrTx/>
                </a:pPr>
                <a:endParaRPr lang="en-US" sz="1350" kern="1200">
                  <a:solidFill>
                    <a:prstClr val="black"/>
                  </a:solidFill>
                  <a:latin typeface="Calibri" panose="020F0502020204030204" pitchFamily="34" charset="0"/>
                  <a:ea typeface="+mn-ea"/>
                  <a:cs typeface="Calibri" panose="020F0502020204030204" pitchFamily="34" charset="0"/>
                </a:endParaRPr>
              </a:p>
            </p:txBody>
          </p:sp>
        </p:grpSp>
      </p:grpSp>
      <p:grpSp>
        <p:nvGrpSpPr>
          <p:cNvPr id="3" name="Group 2">
            <a:extLst>
              <a:ext uri="{FF2B5EF4-FFF2-40B4-BE49-F238E27FC236}">
                <a16:creationId xmlns:a16="http://schemas.microsoft.com/office/drawing/2014/main" id="{639FD6D7-A60F-4637-8985-F2CFC5E85840}"/>
              </a:ext>
            </a:extLst>
          </p:cNvPr>
          <p:cNvGrpSpPr/>
          <p:nvPr/>
        </p:nvGrpSpPr>
        <p:grpSpPr>
          <a:xfrm>
            <a:off x="6405151" y="1436198"/>
            <a:ext cx="2403640" cy="2854252"/>
            <a:chOff x="6495656" y="1301390"/>
            <a:chExt cx="2403640" cy="2854252"/>
          </a:xfrm>
        </p:grpSpPr>
        <p:grpSp>
          <p:nvGrpSpPr>
            <p:cNvPr id="55" name="Group 54">
              <a:extLst>
                <a:ext uri="{FF2B5EF4-FFF2-40B4-BE49-F238E27FC236}">
                  <a16:creationId xmlns:a16="http://schemas.microsoft.com/office/drawing/2014/main" id="{26D260BB-58F1-4F68-9D34-0F3F238FD60D}"/>
                </a:ext>
              </a:extLst>
            </p:cNvPr>
            <p:cNvGrpSpPr/>
            <p:nvPr/>
          </p:nvGrpSpPr>
          <p:grpSpPr>
            <a:xfrm>
              <a:off x="6495656" y="1301390"/>
              <a:ext cx="2403640" cy="2854252"/>
              <a:chOff x="808721" y="2210412"/>
              <a:chExt cx="3204852" cy="3805670"/>
            </a:xfrm>
          </p:grpSpPr>
          <p:grpSp>
            <p:nvGrpSpPr>
              <p:cNvPr id="56" name="Group 55">
                <a:extLst>
                  <a:ext uri="{FF2B5EF4-FFF2-40B4-BE49-F238E27FC236}">
                    <a16:creationId xmlns:a16="http://schemas.microsoft.com/office/drawing/2014/main" id="{C0103C41-6A0C-4D78-A5F1-D79F36A76379}"/>
                  </a:ext>
                </a:extLst>
              </p:cNvPr>
              <p:cNvGrpSpPr/>
              <p:nvPr/>
            </p:nvGrpSpPr>
            <p:grpSpPr>
              <a:xfrm>
                <a:off x="928067" y="2210412"/>
                <a:ext cx="2061489" cy="1820966"/>
                <a:chOff x="1195920" y="2820012"/>
                <a:chExt cx="2061489" cy="1820966"/>
              </a:xfrm>
            </p:grpSpPr>
            <p:grpSp>
              <p:nvGrpSpPr>
                <p:cNvPr id="58" name="Group 57">
                  <a:extLst>
                    <a:ext uri="{FF2B5EF4-FFF2-40B4-BE49-F238E27FC236}">
                      <a16:creationId xmlns:a16="http://schemas.microsoft.com/office/drawing/2014/main" id="{37101A34-0862-4FAB-87E7-064D66A756EF}"/>
                    </a:ext>
                  </a:extLst>
                </p:cNvPr>
                <p:cNvGrpSpPr/>
                <p:nvPr/>
              </p:nvGrpSpPr>
              <p:grpSpPr>
                <a:xfrm>
                  <a:off x="1195920" y="2820012"/>
                  <a:ext cx="2061489" cy="1820966"/>
                  <a:chOff x="5206308" y="1566474"/>
                  <a:chExt cx="1054487" cy="931455"/>
                </a:xfrm>
              </p:grpSpPr>
              <p:sp>
                <p:nvSpPr>
                  <p:cNvPr id="61" name="Oval 60">
                    <a:extLst>
                      <a:ext uri="{FF2B5EF4-FFF2-40B4-BE49-F238E27FC236}">
                        <a16:creationId xmlns:a16="http://schemas.microsoft.com/office/drawing/2014/main" id="{E5201A68-CC8A-448F-A57F-8F7D4C25AD5A}"/>
                      </a:ext>
                    </a:extLst>
                  </p:cNvPr>
                  <p:cNvSpPr/>
                  <p:nvPr/>
                </p:nvSpPr>
                <p:spPr>
                  <a:xfrm>
                    <a:off x="5206308" y="1566474"/>
                    <a:ext cx="931455" cy="93145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1350" kern="1200">
                      <a:solidFill>
                        <a:prstClr val="white"/>
                      </a:solidFill>
                      <a:latin typeface="Arial"/>
                    </a:endParaRPr>
                  </a:p>
                </p:txBody>
              </p:sp>
              <p:sp>
                <p:nvSpPr>
                  <p:cNvPr id="62" name="Oval 61">
                    <a:extLst>
                      <a:ext uri="{FF2B5EF4-FFF2-40B4-BE49-F238E27FC236}">
                        <a16:creationId xmlns:a16="http://schemas.microsoft.com/office/drawing/2014/main" id="{EA501A8A-8549-4A21-8CE3-37F702AC918C}"/>
                      </a:ext>
                    </a:extLst>
                  </p:cNvPr>
                  <p:cNvSpPr/>
                  <p:nvPr/>
                </p:nvSpPr>
                <p:spPr>
                  <a:xfrm>
                    <a:off x="5351325" y="1581332"/>
                    <a:ext cx="909470" cy="909470"/>
                  </a:xfrm>
                  <a:prstGeom prst="ellipse">
                    <a:avLst/>
                  </a:prstGeom>
                  <a:solidFill>
                    <a:srgbClr val="034B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buClrTx/>
                    </a:pPr>
                    <a:endParaRPr lang="ko-KR" altLang="en-US" sz="2100" kern="1200" dirty="0">
                      <a:solidFill>
                        <a:prstClr val="white"/>
                      </a:solidFill>
                      <a:latin typeface="Arial"/>
                    </a:endParaRPr>
                  </a:p>
                </p:txBody>
              </p:sp>
            </p:grpSp>
            <p:sp>
              <p:nvSpPr>
                <p:cNvPr id="59" name="TextBox 58">
                  <a:extLst>
                    <a:ext uri="{FF2B5EF4-FFF2-40B4-BE49-F238E27FC236}">
                      <a16:creationId xmlns:a16="http://schemas.microsoft.com/office/drawing/2014/main" id="{18F8D1F6-305A-4A48-85D9-43C1A99DF88F}"/>
                    </a:ext>
                  </a:extLst>
                </p:cNvPr>
                <p:cNvSpPr txBox="1"/>
                <p:nvPr/>
              </p:nvSpPr>
              <p:spPr>
                <a:xfrm>
                  <a:off x="1656060" y="3743097"/>
                  <a:ext cx="1446857" cy="369332"/>
                </a:xfrm>
                <a:prstGeom prst="rect">
                  <a:avLst/>
                </a:prstGeom>
                <a:noFill/>
              </p:spPr>
              <p:txBody>
                <a:bodyPr wrap="square" rtlCol="0">
                  <a:spAutoFit/>
                </a:bodyPr>
                <a:lstStyle/>
                <a:p>
                  <a:pPr algn="ctr" defTabSz="685800" latinLnBrk="1">
                    <a:buClrTx/>
                  </a:pPr>
                  <a:r>
                    <a:rPr lang="en-US" altLang="ko-KR" sz="1200" b="1" kern="1200" dirty="0">
                      <a:solidFill>
                        <a:prstClr val="white"/>
                      </a:solidFill>
                      <a:latin typeface="Century Gothic" panose="020B0502020202020204" pitchFamily="34" charset="0"/>
                      <a:ea typeface="+mn-ea"/>
                      <a:cs typeface="Arial" pitchFamily="34" charset="0"/>
                    </a:rPr>
                    <a:t>Next steps</a:t>
                  </a:r>
                  <a:endParaRPr lang="ko-KR" altLang="en-US" sz="1200" b="1" kern="1200" dirty="0">
                    <a:solidFill>
                      <a:prstClr val="white"/>
                    </a:solidFill>
                    <a:latin typeface="Century Gothic" panose="020B0502020202020204" pitchFamily="34" charset="0"/>
                    <a:ea typeface="+mn-ea"/>
                    <a:cs typeface="Arial" pitchFamily="34" charset="0"/>
                  </a:endParaRPr>
                </a:p>
              </p:txBody>
            </p:sp>
          </p:grpSp>
          <p:sp>
            <p:nvSpPr>
              <p:cNvPr id="57" name="Marcador de texto 3">
                <a:extLst>
                  <a:ext uri="{FF2B5EF4-FFF2-40B4-BE49-F238E27FC236}">
                    <a16:creationId xmlns:a16="http://schemas.microsoft.com/office/drawing/2014/main" id="{004B4856-F79F-471A-8033-96F1D35DE76B}"/>
                  </a:ext>
                </a:extLst>
              </p:cNvPr>
              <p:cNvSpPr txBox="1">
                <a:spLocks/>
              </p:cNvSpPr>
              <p:nvPr/>
            </p:nvSpPr>
            <p:spPr>
              <a:xfrm>
                <a:off x="808721" y="4126059"/>
                <a:ext cx="3204852" cy="1890023"/>
              </a:xfrm>
              <a:prstGeom prst="rect">
                <a:avLst/>
              </a:prstGeom>
            </p:spPr>
            <p:txBody>
              <a:bodyPr vert="horz" lIns="0" tIns="0" rIns="0" bIns="0"/>
              <a:lstStyle>
                <a:lvl1pPr marL="0" indent="0" algn="ctr" defTabSz="914400" rtl="0" eaLnBrk="1" latinLnBrk="0" hangingPunct="1">
                  <a:lnSpc>
                    <a:spcPct val="130000"/>
                  </a:lnSpc>
                  <a:spcBef>
                    <a:spcPts val="1000"/>
                  </a:spcBef>
                  <a:buFont typeface="Arial"/>
                  <a:buNone/>
                  <a:defRPr sz="90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gn="l" defTabSz="685800">
                  <a:lnSpc>
                    <a:spcPct val="100000"/>
                  </a:lnSpc>
                  <a:spcBef>
                    <a:spcPts val="750"/>
                  </a:spcBef>
                  <a:buClrTx/>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Communication to the public</a:t>
                </a:r>
              </a:p>
              <a:p>
                <a:pPr marL="171450" indent="-171450" algn="l" defTabSz="685800">
                  <a:lnSpc>
                    <a:spcPct val="100000"/>
                  </a:lnSpc>
                  <a:spcBef>
                    <a:spcPts val="750"/>
                  </a:spcBef>
                  <a:buClrTx/>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Roadshow to the international community</a:t>
                </a:r>
              </a:p>
              <a:p>
                <a:pPr marL="171450" indent="-171450" algn="l" defTabSz="685800">
                  <a:lnSpc>
                    <a:spcPct val="100000"/>
                  </a:lnSpc>
                  <a:spcBef>
                    <a:spcPts val="750"/>
                  </a:spcBef>
                  <a:buClrTx/>
                  <a:buFont typeface="Arial" panose="020B0604020202020204" pitchFamily="34" charset="0"/>
                  <a:buChar char="•"/>
                </a:pPr>
                <a:r>
                  <a:rPr lang="en-US" sz="1200" dirty="0">
                    <a:solidFill>
                      <a:srgbClr val="034B64"/>
                    </a:solidFill>
                    <a:latin typeface="Century Gothic" panose="020B0502020202020204" pitchFamily="34" charset="0"/>
                    <a:cs typeface="Segoe UI" panose="020B0502040204020203" pitchFamily="34" charset="0"/>
                  </a:rPr>
                  <a:t>Strengthen reform committees</a:t>
                </a:r>
              </a:p>
              <a:p>
                <a:pPr algn="l" defTabSz="685800">
                  <a:lnSpc>
                    <a:spcPct val="100000"/>
                  </a:lnSpc>
                  <a:spcBef>
                    <a:spcPts val="750"/>
                  </a:spcBef>
                  <a:buClrTx/>
                </a:pPr>
                <a:endParaRPr lang="en-US" sz="1200" dirty="0">
                  <a:solidFill>
                    <a:srgbClr val="034B64"/>
                  </a:solidFill>
                  <a:latin typeface="Century Gothic" panose="020B0502020202020204" pitchFamily="34" charset="0"/>
                  <a:cs typeface="Segoe UI" panose="020B0502040204020203" pitchFamily="34" charset="0"/>
                </a:endParaRPr>
              </a:p>
              <a:p>
                <a:pPr defTabSz="685800">
                  <a:lnSpc>
                    <a:spcPct val="100000"/>
                  </a:lnSpc>
                  <a:spcBef>
                    <a:spcPts val="750"/>
                  </a:spcBef>
                  <a:buClrTx/>
                </a:pPr>
                <a:endParaRPr lang="en-GB" sz="1200" dirty="0">
                  <a:solidFill>
                    <a:srgbClr val="034B64"/>
                  </a:solidFill>
                  <a:latin typeface="Century Gothic" panose="020B0502020202020204" pitchFamily="34" charset="0"/>
                </a:endParaRPr>
              </a:p>
            </p:txBody>
          </p:sp>
        </p:grpSp>
        <p:grpSp>
          <p:nvGrpSpPr>
            <p:cNvPr id="83" name="Group 82">
              <a:extLst>
                <a:ext uri="{FF2B5EF4-FFF2-40B4-BE49-F238E27FC236}">
                  <a16:creationId xmlns:a16="http://schemas.microsoft.com/office/drawing/2014/main" id="{96EE816E-E858-405E-AFBF-5C7AF140A48A}"/>
                </a:ext>
              </a:extLst>
            </p:cNvPr>
            <p:cNvGrpSpPr/>
            <p:nvPr/>
          </p:nvGrpSpPr>
          <p:grpSpPr>
            <a:xfrm>
              <a:off x="7329515" y="1627384"/>
              <a:ext cx="270048" cy="304966"/>
              <a:chOff x="5613400" y="2890838"/>
              <a:chExt cx="255588" cy="349250"/>
            </a:xfrm>
          </p:grpSpPr>
          <p:sp>
            <p:nvSpPr>
              <p:cNvPr id="84" name="Freeform 620">
                <a:extLst>
                  <a:ext uri="{FF2B5EF4-FFF2-40B4-BE49-F238E27FC236}">
                    <a16:creationId xmlns:a16="http://schemas.microsoft.com/office/drawing/2014/main" id="{E21CD57A-6B57-43E8-8FF7-FADC68F05D33}"/>
                  </a:ext>
                </a:extLst>
              </p:cNvPr>
              <p:cNvSpPr>
                <a:spLocks/>
              </p:cNvSpPr>
              <p:nvPr/>
            </p:nvSpPr>
            <p:spPr bwMode="auto">
              <a:xfrm>
                <a:off x="5613400" y="3011488"/>
                <a:ext cx="255588" cy="228600"/>
              </a:xfrm>
              <a:custGeom>
                <a:avLst/>
                <a:gdLst>
                  <a:gd name="T0" fmla="*/ 161 w 161"/>
                  <a:gd name="T1" fmla="*/ 0 h 144"/>
                  <a:gd name="T2" fmla="*/ 0 w 161"/>
                  <a:gd name="T3" fmla="*/ 0 h 144"/>
                  <a:gd name="T4" fmla="*/ 0 w 161"/>
                  <a:gd name="T5" fmla="*/ 144 h 144"/>
                  <a:gd name="T6" fmla="*/ 104 w 161"/>
                  <a:gd name="T7" fmla="*/ 144 h 144"/>
                  <a:gd name="T8" fmla="*/ 161 w 161"/>
                  <a:gd name="T9" fmla="*/ 86 h 144"/>
                  <a:gd name="T10" fmla="*/ 161 w 161"/>
                  <a:gd name="T11" fmla="*/ 0 h 144"/>
                </a:gdLst>
                <a:ahLst/>
                <a:cxnLst>
                  <a:cxn ang="0">
                    <a:pos x="T0" y="T1"/>
                  </a:cxn>
                  <a:cxn ang="0">
                    <a:pos x="T2" y="T3"/>
                  </a:cxn>
                  <a:cxn ang="0">
                    <a:pos x="T4" y="T5"/>
                  </a:cxn>
                  <a:cxn ang="0">
                    <a:pos x="T6" y="T7"/>
                  </a:cxn>
                  <a:cxn ang="0">
                    <a:pos x="T8" y="T9"/>
                  </a:cxn>
                  <a:cxn ang="0">
                    <a:pos x="T10" y="T11"/>
                  </a:cxn>
                </a:cxnLst>
                <a:rect l="0" t="0" r="r" b="b"/>
                <a:pathLst>
                  <a:path w="161" h="144">
                    <a:moveTo>
                      <a:pt x="161" y="0"/>
                    </a:moveTo>
                    <a:lnTo>
                      <a:pt x="0" y="0"/>
                    </a:lnTo>
                    <a:lnTo>
                      <a:pt x="0" y="144"/>
                    </a:lnTo>
                    <a:lnTo>
                      <a:pt x="104" y="144"/>
                    </a:lnTo>
                    <a:lnTo>
                      <a:pt x="161" y="86"/>
                    </a:lnTo>
                    <a:lnTo>
                      <a:pt x="161" y="0"/>
                    </a:lnTo>
                    <a:close/>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5" name="Freeform 621">
                <a:extLst>
                  <a:ext uri="{FF2B5EF4-FFF2-40B4-BE49-F238E27FC236}">
                    <a16:creationId xmlns:a16="http://schemas.microsoft.com/office/drawing/2014/main" id="{7B0EB494-960A-4524-A46C-CEB567558A7C}"/>
                  </a:ext>
                </a:extLst>
              </p:cNvPr>
              <p:cNvSpPr>
                <a:spLocks/>
              </p:cNvSpPr>
              <p:nvPr/>
            </p:nvSpPr>
            <p:spPr bwMode="auto">
              <a:xfrm>
                <a:off x="5778500" y="3148013"/>
                <a:ext cx="90488" cy="92075"/>
              </a:xfrm>
              <a:custGeom>
                <a:avLst/>
                <a:gdLst>
                  <a:gd name="T0" fmla="*/ 0 w 57"/>
                  <a:gd name="T1" fmla="*/ 58 h 58"/>
                  <a:gd name="T2" fmla="*/ 0 w 57"/>
                  <a:gd name="T3" fmla="*/ 0 h 58"/>
                  <a:gd name="T4" fmla="*/ 57 w 57"/>
                  <a:gd name="T5" fmla="*/ 0 h 58"/>
                </a:gdLst>
                <a:ahLst/>
                <a:cxnLst>
                  <a:cxn ang="0">
                    <a:pos x="T0" y="T1"/>
                  </a:cxn>
                  <a:cxn ang="0">
                    <a:pos x="T2" y="T3"/>
                  </a:cxn>
                  <a:cxn ang="0">
                    <a:pos x="T4" y="T5"/>
                  </a:cxn>
                </a:cxnLst>
                <a:rect l="0" t="0" r="r" b="b"/>
                <a:pathLst>
                  <a:path w="57" h="58">
                    <a:moveTo>
                      <a:pt x="0" y="58"/>
                    </a:moveTo>
                    <a:lnTo>
                      <a:pt x="0" y="0"/>
                    </a:lnTo>
                    <a:lnTo>
                      <a:pt x="57" y="0"/>
                    </a:ln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6" name="Oval 85">
                <a:extLst>
                  <a:ext uri="{FF2B5EF4-FFF2-40B4-BE49-F238E27FC236}">
                    <a16:creationId xmlns:a16="http://schemas.microsoft.com/office/drawing/2014/main" id="{4A036BC2-C0B7-4200-AC62-BB225F1F62F6}"/>
                  </a:ext>
                </a:extLst>
              </p:cNvPr>
              <p:cNvSpPr>
                <a:spLocks noChangeArrowheads="1"/>
              </p:cNvSpPr>
              <p:nvPr/>
            </p:nvSpPr>
            <p:spPr bwMode="auto">
              <a:xfrm>
                <a:off x="5688013" y="2890838"/>
                <a:ext cx="90488" cy="90488"/>
              </a:xfrm>
              <a:prstGeom prst="ellipse">
                <a:avLst/>
              </a:pr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Line 20">
                <a:extLst>
                  <a:ext uri="{FF2B5EF4-FFF2-40B4-BE49-F238E27FC236}">
                    <a16:creationId xmlns:a16="http://schemas.microsoft.com/office/drawing/2014/main" id="{BA8C5F0B-53F7-4848-B198-028FFAC2C8F0}"/>
                  </a:ext>
                </a:extLst>
              </p:cNvPr>
              <p:cNvSpPr>
                <a:spLocks noChangeShapeType="1"/>
              </p:cNvSpPr>
              <p:nvPr/>
            </p:nvSpPr>
            <p:spPr bwMode="auto">
              <a:xfrm>
                <a:off x="5734050" y="2981325"/>
                <a:ext cx="0" cy="46038"/>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Freeform 624">
                <a:extLst>
                  <a:ext uri="{FF2B5EF4-FFF2-40B4-BE49-F238E27FC236}">
                    <a16:creationId xmlns:a16="http://schemas.microsoft.com/office/drawing/2014/main" id="{AF4AE6A6-1B2E-42C6-A13B-4D698BF4321A}"/>
                  </a:ext>
                </a:extLst>
              </p:cNvPr>
              <p:cNvSpPr>
                <a:spLocks/>
              </p:cNvSpPr>
              <p:nvPr/>
            </p:nvSpPr>
            <p:spPr bwMode="auto">
              <a:xfrm>
                <a:off x="5734050" y="2921000"/>
                <a:ext cx="14288" cy="15875"/>
              </a:xfrm>
              <a:custGeom>
                <a:avLst/>
                <a:gdLst>
                  <a:gd name="T0" fmla="*/ 0 w 4"/>
                  <a:gd name="T1" fmla="*/ 0 h 4"/>
                  <a:gd name="T2" fmla="*/ 4 w 4"/>
                  <a:gd name="T3" fmla="*/ 4 h 4"/>
                </a:gdLst>
                <a:ahLst/>
                <a:cxnLst>
                  <a:cxn ang="0">
                    <a:pos x="T0" y="T1"/>
                  </a:cxn>
                  <a:cxn ang="0">
                    <a:pos x="T2" y="T3"/>
                  </a:cxn>
                </a:cxnLst>
                <a:rect l="0" t="0" r="r" b="b"/>
                <a:pathLst>
                  <a:path w="4" h="4">
                    <a:moveTo>
                      <a:pt x="0" y="0"/>
                    </a:moveTo>
                    <a:cubicBezTo>
                      <a:pt x="2" y="0"/>
                      <a:pt x="4" y="2"/>
                      <a:pt x="4" y="4"/>
                    </a:cubicBezTo>
                  </a:path>
                </a:pathLst>
              </a:custGeom>
              <a:noFill/>
              <a:ln w="12700" cap="rnd">
                <a:solidFill>
                  <a:schemeClr val="bg1"/>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Line 22">
                <a:extLst>
                  <a:ext uri="{FF2B5EF4-FFF2-40B4-BE49-F238E27FC236}">
                    <a16:creationId xmlns:a16="http://schemas.microsoft.com/office/drawing/2014/main" id="{02E40F63-D813-4EAF-85FB-2B9FF8D55488}"/>
                  </a:ext>
                </a:extLst>
              </p:cNvPr>
              <p:cNvSpPr>
                <a:spLocks noChangeShapeType="1"/>
              </p:cNvSpPr>
              <p:nvPr/>
            </p:nvSpPr>
            <p:spPr bwMode="auto">
              <a:xfrm>
                <a:off x="5665788" y="3073400"/>
                <a:ext cx="120650" cy="0"/>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0" name="Line 23">
                <a:extLst>
                  <a:ext uri="{FF2B5EF4-FFF2-40B4-BE49-F238E27FC236}">
                    <a16:creationId xmlns:a16="http://schemas.microsoft.com/office/drawing/2014/main" id="{9C4B6E1F-2E45-485F-8225-7AFBAE04BA4F}"/>
                  </a:ext>
                </a:extLst>
              </p:cNvPr>
              <p:cNvSpPr>
                <a:spLocks noChangeShapeType="1"/>
              </p:cNvSpPr>
              <p:nvPr/>
            </p:nvSpPr>
            <p:spPr bwMode="auto">
              <a:xfrm>
                <a:off x="5665788" y="3117850"/>
                <a:ext cx="120650" cy="0"/>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1" name="Line 24">
                <a:extLst>
                  <a:ext uri="{FF2B5EF4-FFF2-40B4-BE49-F238E27FC236}">
                    <a16:creationId xmlns:a16="http://schemas.microsoft.com/office/drawing/2014/main" id="{BD4037D0-425D-4EF1-B703-9B2BEC825A90}"/>
                  </a:ext>
                </a:extLst>
              </p:cNvPr>
              <p:cNvSpPr>
                <a:spLocks noChangeShapeType="1"/>
              </p:cNvSpPr>
              <p:nvPr/>
            </p:nvSpPr>
            <p:spPr bwMode="auto">
              <a:xfrm>
                <a:off x="5665788" y="3163888"/>
                <a:ext cx="74613" cy="0"/>
              </a:xfrm>
              <a:prstGeom prst="line">
                <a:avLst/>
              </a:prstGeom>
              <a:noFill/>
              <a:ln w="12700" cap="rnd">
                <a:solidFill>
                  <a:schemeClr val="bg1"/>
                </a:solidFill>
                <a:prstDash val="solid"/>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92" name="Group 91">
            <a:extLst>
              <a:ext uri="{FF2B5EF4-FFF2-40B4-BE49-F238E27FC236}">
                <a16:creationId xmlns:a16="http://schemas.microsoft.com/office/drawing/2014/main" id="{00989114-7866-4220-A3C8-DFC3DBE5B05B}"/>
              </a:ext>
            </a:extLst>
          </p:cNvPr>
          <p:cNvGrpSpPr/>
          <p:nvPr/>
        </p:nvGrpSpPr>
        <p:grpSpPr>
          <a:xfrm>
            <a:off x="8695888" y="379339"/>
            <a:ext cx="203805" cy="221463"/>
            <a:chOff x="3433692" y="3884560"/>
            <a:chExt cx="528615" cy="574419"/>
          </a:xfrm>
        </p:grpSpPr>
        <p:pic>
          <p:nvPicPr>
            <p:cNvPr id="93" name="Picture 92">
              <a:extLst>
                <a:ext uri="{FF2B5EF4-FFF2-40B4-BE49-F238E27FC236}">
                  <a16:creationId xmlns:a16="http://schemas.microsoft.com/office/drawing/2014/main" id="{D43BF630-06CD-43AB-A1ED-996869EDCA25}"/>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94" name="Freeform: Shape 93">
              <a:extLst>
                <a:ext uri="{FF2B5EF4-FFF2-40B4-BE49-F238E27FC236}">
                  <a16:creationId xmlns:a16="http://schemas.microsoft.com/office/drawing/2014/main" id="{C25B9544-D66B-4C9D-B245-07578EB6DBA8}"/>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7512237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10BE8FE9-B21B-445F-A540-EDAA5AA5CF53}"/>
              </a:ext>
            </a:extLst>
          </p:cNvPr>
          <p:cNvSpPr/>
          <p:nvPr/>
        </p:nvSpPr>
        <p:spPr>
          <a:xfrm>
            <a:off x="1186543" y="13045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i="1" dirty="0">
                <a:solidFill>
                  <a:schemeClr val="bg1"/>
                </a:solidFill>
                <a:latin typeface="Century Gothic" panose="020B0502020202020204" pitchFamily="34" charset="0"/>
                <a:cs typeface="Segoe UI" panose="020B0502040204020203" pitchFamily="34" charset="0"/>
                <a:sym typeface="Barlow"/>
              </a:rPr>
              <a:t>End</a:t>
            </a:r>
          </a:p>
        </p:txBody>
      </p:sp>
      <p:grpSp>
        <p:nvGrpSpPr>
          <p:cNvPr id="52" name="Group 51">
            <a:extLst>
              <a:ext uri="{FF2B5EF4-FFF2-40B4-BE49-F238E27FC236}">
                <a16:creationId xmlns:a16="http://schemas.microsoft.com/office/drawing/2014/main" id="{13573C63-0A89-493A-9130-12154D7A7331}"/>
              </a:ext>
            </a:extLst>
          </p:cNvPr>
          <p:cNvGrpSpPr/>
          <p:nvPr/>
        </p:nvGrpSpPr>
        <p:grpSpPr>
          <a:xfrm>
            <a:off x="2988689" y="2473854"/>
            <a:ext cx="3340648" cy="1101801"/>
            <a:chOff x="1072659" y="3749211"/>
            <a:chExt cx="3431057" cy="1101801"/>
          </a:xfrm>
        </p:grpSpPr>
        <p:grpSp>
          <p:nvGrpSpPr>
            <p:cNvPr id="60" name="Group 59">
              <a:extLst>
                <a:ext uri="{FF2B5EF4-FFF2-40B4-BE49-F238E27FC236}">
                  <a16:creationId xmlns:a16="http://schemas.microsoft.com/office/drawing/2014/main" id="{AC91379A-CF8B-4807-8800-79573A80E6A8}"/>
                </a:ext>
              </a:extLst>
            </p:cNvPr>
            <p:cNvGrpSpPr/>
            <p:nvPr/>
          </p:nvGrpSpPr>
          <p:grpSpPr>
            <a:xfrm>
              <a:off x="1072659" y="3749211"/>
              <a:ext cx="3431057" cy="1101801"/>
              <a:chOff x="1188159" y="3794357"/>
              <a:chExt cx="3431057" cy="1101801"/>
            </a:xfrm>
          </p:grpSpPr>
          <p:sp>
            <p:nvSpPr>
              <p:cNvPr id="64" name="Rectangle 63">
                <a:extLst>
                  <a:ext uri="{FF2B5EF4-FFF2-40B4-BE49-F238E27FC236}">
                    <a16:creationId xmlns:a16="http://schemas.microsoft.com/office/drawing/2014/main" id="{B3B02A21-0E75-4830-BBB0-F68CFF967DB6}"/>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65" name="Group 64">
                <a:extLst>
                  <a:ext uri="{FF2B5EF4-FFF2-40B4-BE49-F238E27FC236}">
                    <a16:creationId xmlns:a16="http://schemas.microsoft.com/office/drawing/2014/main" id="{B0D0C90F-DA9E-4E4C-BAE0-A88FF31EDDB6}"/>
                  </a:ext>
                </a:extLst>
              </p:cNvPr>
              <p:cNvGrpSpPr/>
              <p:nvPr/>
            </p:nvGrpSpPr>
            <p:grpSpPr>
              <a:xfrm>
                <a:off x="1188159" y="4748337"/>
                <a:ext cx="3431057" cy="147821"/>
                <a:chOff x="1147860" y="4857258"/>
                <a:chExt cx="4151574" cy="178863"/>
              </a:xfrm>
            </p:grpSpPr>
            <p:cxnSp>
              <p:nvCxnSpPr>
                <p:cNvPr id="66" name="Straight Connector 65">
                  <a:extLst>
                    <a:ext uri="{FF2B5EF4-FFF2-40B4-BE49-F238E27FC236}">
                      <a16:creationId xmlns:a16="http://schemas.microsoft.com/office/drawing/2014/main" id="{22104B1F-1EB9-4D0D-AB2B-E05DC720BCD0}"/>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0936C9A8-A46F-4C50-AC43-C9576C77D8F9}"/>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3" name="Rectangle: Rounded Corners 62">
              <a:extLst>
                <a:ext uri="{FF2B5EF4-FFF2-40B4-BE49-F238E27FC236}">
                  <a16:creationId xmlns:a16="http://schemas.microsoft.com/office/drawing/2014/main" id="{1A98CE59-9063-403A-B9D5-1D462C91EE3F}"/>
                </a:ext>
              </a:extLst>
            </p:cNvPr>
            <p:cNvSpPr/>
            <p:nvPr/>
          </p:nvSpPr>
          <p:spPr>
            <a:xfrm>
              <a:off x="1174177" y="3882702"/>
              <a:ext cx="323510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34B64"/>
                  </a:solidFill>
                  <a:latin typeface="Century Gothic" panose="020B0502020202020204" pitchFamily="34" charset="0"/>
                  <a:cs typeface="Segoe UI" panose="020B0502040204020203" pitchFamily="34" charset="0"/>
                </a:rPr>
                <a:t>THANK YOU!</a:t>
              </a:r>
            </a:p>
          </p:txBody>
        </p:sp>
      </p:grpSp>
    </p:spTree>
    <p:extLst>
      <p:ext uri="{BB962C8B-B14F-4D97-AF65-F5344CB8AC3E}">
        <p14:creationId xmlns:p14="http://schemas.microsoft.com/office/powerpoint/2010/main" val="227661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5071574" y="1787206"/>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5071574" y="1124420"/>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025136" y="920611"/>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063138" y="958613"/>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5284011" y="1039177"/>
            <a:ext cx="1699503" cy="307777"/>
          </a:xfrm>
          <a:prstGeom prst="rect">
            <a:avLst/>
          </a:prstGeom>
        </p:spPr>
        <p:txBody>
          <a:bodyPr wrap="none">
            <a:spAutoFit/>
          </a:bodyPr>
          <a:lstStyle/>
          <a:p>
            <a:pPr defTabSz="685800">
              <a:buClrTx/>
              <a:defRPr/>
            </a:pPr>
            <a:r>
              <a:rPr lang="en-US" b="1" kern="1200" dirty="0">
                <a:solidFill>
                  <a:srgbClr val="306E78"/>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3672034" y="159010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3710035" y="162810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5284011" y="2302541"/>
            <a:ext cx="3113353"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Gaps and headwinds against the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1035110" y="2349825"/>
            <a:ext cx="1587264" cy="461665"/>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5284011" y="1710366"/>
            <a:ext cx="298992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5284010" y="2994852"/>
            <a:ext cx="3318537"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An economic reform agenda for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5262085" y="3738119"/>
            <a:ext cx="2840842"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5284010" y="4350825"/>
            <a:ext cx="350128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5284011" y="476065"/>
            <a:ext cx="10054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Rationale</a:t>
            </a:r>
          </a:p>
        </p:txBody>
      </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4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17" name="Group 116">
            <a:extLst>
              <a:ext uri="{FF2B5EF4-FFF2-40B4-BE49-F238E27FC236}">
                <a16:creationId xmlns:a16="http://schemas.microsoft.com/office/drawing/2014/main" id="{AC0032E4-4A99-4618-BF85-0BDA52923F6E}"/>
              </a:ext>
            </a:extLst>
          </p:cNvPr>
          <p:cNvGrpSpPr/>
          <p:nvPr/>
        </p:nvGrpSpPr>
        <p:grpSpPr>
          <a:xfrm>
            <a:off x="1231352" y="3749211"/>
            <a:ext cx="3340648" cy="1101801"/>
            <a:chOff x="1072659" y="3749211"/>
            <a:chExt cx="3431057" cy="1101801"/>
          </a:xfrm>
        </p:grpSpPr>
        <p:grpSp>
          <p:nvGrpSpPr>
            <p:cNvPr id="118" name="Group 117">
              <a:extLst>
                <a:ext uri="{FF2B5EF4-FFF2-40B4-BE49-F238E27FC236}">
                  <a16:creationId xmlns:a16="http://schemas.microsoft.com/office/drawing/2014/main" id="{7552CB5C-7B24-469A-ADA0-555282A6397F}"/>
                </a:ext>
              </a:extLst>
            </p:cNvPr>
            <p:cNvGrpSpPr/>
            <p:nvPr/>
          </p:nvGrpSpPr>
          <p:grpSpPr>
            <a:xfrm>
              <a:off x="1072659" y="3749211"/>
              <a:ext cx="3431057" cy="1101801"/>
              <a:chOff x="1188159" y="3794357"/>
              <a:chExt cx="3431057" cy="1101801"/>
            </a:xfrm>
          </p:grpSpPr>
          <p:sp>
            <p:nvSpPr>
              <p:cNvPr id="120" name="Rectangle 119">
                <a:extLst>
                  <a:ext uri="{FF2B5EF4-FFF2-40B4-BE49-F238E27FC236}">
                    <a16:creationId xmlns:a16="http://schemas.microsoft.com/office/drawing/2014/main" id="{29EE49DF-71F0-4774-8C6E-3E76359181A8}"/>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121" name="Group 120">
                <a:extLst>
                  <a:ext uri="{FF2B5EF4-FFF2-40B4-BE49-F238E27FC236}">
                    <a16:creationId xmlns:a16="http://schemas.microsoft.com/office/drawing/2014/main" id="{35A24749-1037-4288-A3EA-15255C778412}"/>
                  </a:ext>
                </a:extLst>
              </p:cNvPr>
              <p:cNvGrpSpPr/>
              <p:nvPr/>
            </p:nvGrpSpPr>
            <p:grpSpPr>
              <a:xfrm>
                <a:off x="1188159" y="4748337"/>
                <a:ext cx="3431057" cy="147821"/>
                <a:chOff x="1147860" y="4857258"/>
                <a:chExt cx="4151574" cy="178863"/>
              </a:xfrm>
            </p:grpSpPr>
            <p:cxnSp>
              <p:nvCxnSpPr>
                <p:cNvPr id="122" name="Straight Connector 121">
                  <a:extLst>
                    <a:ext uri="{FF2B5EF4-FFF2-40B4-BE49-F238E27FC236}">
                      <a16:creationId xmlns:a16="http://schemas.microsoft.com/office/drawing/2014/main" id="{C3B3C793-6C16-458A-AABA-B047EDAC6384}"/>
                    </a:ext>
                  </a:extLst>
                </p:cNvPr>
                <p:cNvCxnSpPr>
                  <a:cxnSpLocks/>
                </p:cNvCxnSpPr>
                <p:nvPr/>
              </p:nvCxnSpPr>
              <p:spPr>
                <a:xfrm flipH="1">
                  <a:off x="1147860" y="4945688"/>
                  <a:ext cx="415157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6A162D93-E984-4E96-BA65-87DDEF8B0DD2}"/>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9" name="Rectangle: Rounded Corners 118">
              <a:extLst>
                <a:ext uri="{FF2B5EF4-FFF2-40B4-BE49-F238E27FC236}">
                  <a16:creationId xmlns:a16="http://schemas.microsoft.com/office/drawing/2014/main" id="{7E88E503-DCCE-46B4-A7F2-B6AB31C7903A}"/>
                </a:ext>
              </a:extLst>
            </p:cNvPr>
            <p:cNvSpPr/>
            <p:nvPr/>
          </p:nvSpPr>
          <p:spPr>
            <a:xfrm>
              <a:off x="1174177" y="3882702"/>
              <a:ext cx="323510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034B64"/>
                  </a:solidFill>
                  <a:latin typeface="Century Gothic" panose="020B0502020202020204" pitchFamily="34" charset="0"/>
                  <a:cs typeface="Segoe UI" panose="020B0502040204020203" pitchFamily="34" charset="0"/>
                </a:rPr>
                <a:t>Double digit growth and over six-fold increase per capita during 2004-18 led to…</a:t>
              </a:r>
            </a:p>
          </p:txBody>
        </p:sp>
      </p:grpSp>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Rapid economic growth and a significant poverty reduction…</a:t>
            </a:r>
            <a:endParaRPr lang="en-US" sz="1800" b="1" i="1" dirty="0">
              <a:solidFill>
                <a:srgbClr val="FFFFFF"/>
              </a:solidFill>
              <a:latin typeface="Century Gothic" panose="020B0502020202020204" pitchFamily="34" charset="0"/>
              <a:cs typeface="Segoe UI" panose="020B0502040204020203" pitchFamily="34" charset="0"/>
            </a:endParaRPr>
          </a:p>
        </p:txBody>
      </p:sp>
      <p:graphicFrame>
        <p:nvGraphicFramePr>
          <p:cNvPr id="35" name="Chart 34">
            <a:extLst>
              <a:ext uri="{FF2B5EF4-FFF2-40B4-BE49-F238E27FC236}">
                <a16:creationId xmlns:a16="http://schemas.microsoft.com/office/drawing/2014/main" id="{1BB36C4E-60B9-4DA8-BB17-8D97FCB7D7BE}"/>
              </a:ext>
            </a:extLst>
          </p:cNvPr>
          <p:cNvGraphicFramePr>
            <a:graphicFrameLocks/>
          </p:cNvGraphicFramePr>
          <p:nvPr>
            <p:extLst>
              <p:ext uri="{D42A27DB-BD31-4B8C-83A1-F6EECF244321}">
                <p14:modId xmlns:p14="http://schemas.microsoft.com/office/powerpoint/2010/main" val="4007679466"/>
              </p:ext>
            </p:extLst>
          </p:nvPr>
        </p:nvGraphicFramePr>
        <p:xfrm>
          <a:off x="1228616" y="1368447"/>
          <a:ext cx="3251442" cy="2244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7322FCC8-2936-4CD3-A536-9F7FDF3C530E}"/>
              </a:ext>
            </a:extLst>
          </p:cNvPr>
          <p:cNvGraphicFramePr>
            <a:graphicFrameLocks/>
          </p:cNvGraphicFramePr>
          <p:nvPr>
            <p:extLst>
              <p:ext uri="{D42A27DB-BD31-4B8C-83A1-F6EECF244321}">
                <p14:modId xmlns:p14="http://schemas.microsoft.com/office/powerpoint/2010/main" val="803279151"/>
              </p:ext>
            </p:extLst>
          </p:nvPr>
        </p:nvGraphicFramePr>
        <p:xfrm>
          <a:off x="5034015" y="1377104"/>
          <a:ext cx="3288623" cy="2172508"/>
        </p:xfrm>
        <a:graphic>
          <a:graphicData uri="http://schemas.openxmlformats.org/drawingml/2006/chart">
            <c:chart xmlns:c="http://schemas.openxmlformats.org/drawingml/2006/chart" xmlns:r="http://schemas.openxmlformats.org/officeDocument/2006/relationships" r:id="rId4"/>
          </a:graphicData>
        </a:graphic>
      </p:graphicFrame>
      <p:grpSp>
        <p:nvGrpSpPr>
          <p:cNvPr id="124" name="Group 123">
            <a:extLst>
              <a:ext uri="{FF2B5EF4-FFF2-40B4-BE49-F238E27FC236}">
                <a16:creationId xmlns:a16="http://schemas.microsoft.com/office/drawing/2014/main" id="{27678A8B-6AAD-43FE-ABC3-8CE7E41CA4F5}"/>
              </a:ext>
            </a:extLst>
          </p:cNvPr>
          <p:cNvGrpSpPr/>
          <p:nvPr/>
        </p:nvGrpSpPr>
        <p:grpSpPr>
          <a:xfrm>
            <a:off x="5034015" y="3749211"/>
            <a:ext cx="3309946" cy="1101801"/>
            <a:chOff x="5034015" y="3749211"/>
            <a:chExt cx="3309946" cy="1101801"/>
          </a:xfrm>
        </p:grpSpPr>
        <p:grpSp>
          <p:nvGrpSpPr>
            <p:cNvPr id="125" name="Group 124">
              <a:extLst>
                <a:ext uri="{FF2B5EF4-FFF2-40B4-BE49-F238E27FC236}">
                  <a16:creationId xmlns:a16="http://schemas.microsoft.com/office/drawing/2014/main" id="{A6E13906-80E8-4109-8364-F24B6FE3297C}"/>
                </a:ext>
              </a:extLst>
            </p:cNvPr>
            <p:cNvGrpSpPr/>
            <p:nvPr/>
          </p:nvGrpSpPr>
          <p:grpSpPr>
            <a:xfrm>
              <a:off x="5034015" y="3749211"/>
              <a:ext cx="3309946" cy="1101801"/>
              <a:chOff x="1188159" y="3794357"/>
              <a:chExt cx="3431057" cy="1101801"/>
            </a:xfrm>
          </p:grpSpPr>
          <p:sp>
            <p:nvSpPr>
              <p:cNvPr id="127" name="Rectangle 126">
                <a:extLst>
                  <a:ext uri="{FF2B5EF4-FFF2-40B4-BE49-F238E27FC236}">
                    <a16:creationId xmlns:a16="http://schemas.microsoft.com/office/drawing/2014/main" id="{E95C9F13-A1EA-4CA2-BDCB-81DE471DED9C}"/>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128" name="Group 127">
                <a:extLst>
                  <a:ext uri="{FF2B5EF4-FFF2-40B4-BE49-F238E27FC236}">
                    <a16:creationId xmlns:a16="http://schemas.microsoft.com/office/drawing/2014/main" id="{87E58699-DE92-4627-9AA0-89BED93FD755}"/>
                  </a:ext>
                </a:extLst>
              </p:cNvPr>
              <p:cNvGrpSpPr/>
              <p:nvPr/>
            </p:nvGrpSpPr>
            <p:grpSpPr>
              <a:xfrm>
                <a:off x="1188159" y="4748337"/>
                <a:ext cx="3431057" cy="147821"/>
                <a:chOff x="1147860" y="4857258"/>
                <a:chExt cx="4151574" cy="178863"/>
              </a:xfrm>
            </p:grpSpPr>
            <p:cxnSp>
              <p:nvCxnSpPr>
                <p:cNvPr id="129" name="Straight Connector 128">
                  <a:extLst>
                    <a:ext uri="{FF2B5EF4-FFF2-40B4-BE49-F238E27FC236}">
                      <a16:creationId xmlns:a16="http://schemas.microsoft.com/office/drawing/2014/main" id="{81BCAD9C-0035-43A4-9697-E573E323C731}"/>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A6152984-5B76-453D-B6AA-B1AF7E239C16}"/>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26" name="Rectangle: Rounded Corners 125">
              <a:extLst>
                <a:ext uri="{FF2B5EF4-FFF2-40B4-BE49-F238E27FC236}">
                  <a16:creationId xmlns:a16="http://schemas.microsoft.com/office/drawing/2014/main" id="{49A62672-F020-41E0-BC3C-AC0C8F025044}"/>
                </a:ext>
              </a:extLst>
            </p:cNvPr>
            <p:cNvSpPr/>
            <p:nvPr/>
          </p:nvSpPr>
          <p:spPr>
            <a:xfrm>
              <a:off x="5516592" y="3882702"/>
              <a:ext cx="234478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034B64"/>
                  </a:solidFill>
                  <a:latin typeface="Century Gothic" panose="020B0502020202020204" pitchFamily="34" charset="0"/>
                  <a:cs typeface="Segoe UI" panose="020B0502040204020203" pitchFamily="34" charset="0"/>
                </a:rPr>
                <a:t>… a 15 percentage points decline in the rate of poverty.</a:t>
              </a:r>
            </a:p>
          </p:txBody>
        </p:sp>
      </p:grpSp>
      <p:sp>
        <p:nvSpPr>
          <p:cNvPr id="34" name="TextBox 33">
            <a:extLst>
              <a:ext uri="{FF2B5EF4-FFF2-40B4-BE49-F238E27FC236}">
                <a16:creationId xmlns:a16="http://schemas.microsoft.com/office/drawing/2014/main" id="{1A1D00A9-11C0-412B-9367-B5F4C54DFAA3}"/>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2</a:t>
            </a:r>
          </a:p>
        </p:txBody>
      </p:sp>
      <p:grpSp>
        <p:nvGrpSpPr>
          <p:cNvPr id="5" name="Group 4">
            <a:extLst>
              <a:ext uri="{FF2B5EF4-FFF2-40B4-BE49-F238E27FC236}">
                <a16:creationId xmlns:a16="http://schemas.microsoft.com/office/drawing/2014/main" id="{966ECF0F-876B-40A8-A42D-387737776818}"/>
              </a:ext>
            </a:extLst>
          </p:cNvPr>
          <p:cNvGrpSpPr/>
          <p:nvPr/>
        </p:nvGrpSpPr>
        <p:grpSpPr>
          <a:xfrm>
            <a:off x="8563755" y="318903"/>
            <a:ext cx="420428" cy="366088"/>
            <a:chOff x="8563755" y="318903"/>
            <a:chExt cx="420428" cy="366088"/>
          </a:xfrm>
        </p:grpSpPr>
        <p:sp>
          <p:nvSpPr>
            <p:cNvPr id="79" name="Rectangle: Rounded Corners 10">
              <a:extLst>
                <a:ext uri="{FF2B5EF4-FFF2-40B4-BE49-F238E27FC236}">
                  <a16:creationId xmlns:a16="http://schemas.microsoft.com/office/drawing/2014/main" id="{3C511590-ED4B-4B15-954D-57F9DDE11400}"/>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0" name="Rectangle: Rounded Corners 11">
              <a:extLst>
                <a:ext uri="{FF2B5EF4-FFF2-40B4-BE49-F238E27FC236}">
                  <a16:creationId xmlns:a16="http://schemas.microsoft.com/office/drawing/2014/main" id="{DD3A3D9E-91B1-4B18-9F45-B2B7C8AA66F9}"/>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4" name="Group 3">
              <a:extLst>
                <a:ext uri="{FF2B5EF4-FFF2-40B4-BE49-F238E27FC236}">
                  <a16:creationId xmlns:a16="http://schemas.microsoft.com/office/drawing/2014/main" id="{B7A488C2-2EBD-4DF2-89E9-2842D66211D8}"/>
                </a:ext>
              </a:extLst>
            </p:cNvPr>
            <p:cNvGrpSpPr/>
            <p:nvPr/>
          </p:nvGrpSpPr>
          <p:grpSpPr>
            <a:xfrm>
              <a:off x="8714857" y="397446"/>
              <a:ext cx="161086" cy="177650"/>
              <a:chOff x="5558784" y="5887935"/>
              <a:chExt cx="235848" cy="260097"/>
            </a:xfrm>
          </p:grpSpPr>
          <p:sp>
            <p:nvSpPr>
              <p:cNvPr id="39" name="Star: 5 Points 38">
                <a:extLst>
                  <a:ext uri="{FF2B5EF4-FFF2-40B4-BE49-F238E27FC236}">
                    <a16:creationId xmlns:a16="http://schemas.microsoft.com/office/drawing/2014/main" id="{CFDDD147-8D2C-4164-8085-33B6972A496D}"/>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8" name="Group 57">
                <a:extLst>
                  <a:ext uri="{FF2B5EF4-FFF2-40B4-BE49-F238E27FC236}">
                    <a16:creationId xmlns:a16="http://schemas.microsoft.com/office/drawing/2014/main" id="{B7953723-DC28-4C73-B264-60D0B5C1962D}"/>
                  </a:ext>
                </a:extLst>
              </p:cNvPr>
              <p:cNvGrpSpPr/>
              <p:nvPr/>
            </p:nvGrpSpPr>
            <p:grpSpPr>
              <a:xfrm>
                <a:off x="5558784" y="6043460"/>
                <a:ext cx="235848" cy="104572"/>
                <a:chOff x="1619250" y="2867025"/>
                <a:chExt cx="3500438" cy="2749551"/>
              </a:xfrm>
              <a:solidFill>
                <a:schemeClr val="bg1"/>
              </a:solidFill>
            </p:grpSpPr>
            <p:sp>
              <p:nvSpPr>
                <p:cNvPr id="59" name="Freeform 6">
                  <a:extLst>
                    <a:ext uri="{FF2B5EF4-FFF2-40B4-BE49-F238E27FC236}">
                      <a16:creationId xmlns:a16="http://schemas.microsoft.com/office/drawing/2014/main" id="{1B0D4851-BEA5-4EC9-A194-39CCB539BCC2}"/>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0" name="Freeform 7">
                  <a:extLst>
                    <a:ext uri="{FF2B5EF4-FFF2-40B4-BE49-F238E27FC236}">
                      <a16:creationId xmlns:a16="http://schemas.microsoft.com/office/drawing/2014/main" id="{CDA7101C-3C4E-43AD-98B0-1F102B229E64}"/>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1" name="Freeform 8">
                  <a:extLst>
                    <a:ext uri="{FF2B5EF4-FFF2-40B4-BE49-F238E27FC236}">
                      <a16:creationId xmlns:a16="http://schemas.microsoft.com/office/drawing/2014/main" id="{48440829-CCDC-487A-85C2-4B3A5D2E274C}"/>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2" name="Freeform 9">
                  <a:extLst>
                    <a:ext uri="{FF2B5EF4-FFF2-40B4-BE49-F238E27FC236}">
                      <a16:creationId xmlns:a16="http://schemas.microsoft.com/office/drawing/2014/main" id="{489D7DF8-70FB-4576-B352-86972F9D210D}"/>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3" name="Freeform 10">
                  <a:extLst>
                    <a:ext uri="{FF2B5EF4-FFF2-40B4-BE49-F238E27FC236}">
                      <a16:creationId xmlns:a16="http://schemas.microsoft.com/office/drawing/2014/main" id="{A49ABBF6-EA35-444E-B76E-A1D204672077}"/>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4" name="Freeform 11">
                  <a:extLst>
                    <a:ext uri="{FF2B5EF4-FFF2-40B4-BE49-F238E27FC236}">
                      <a16:creationId xmlns:a16="http://schemas.microsoft.com/office/drawing/2014/main" id="{B7E52D2F-0832-4D66-9637-372803FBFD37}"/>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5" name="Freeform 12">
                  <a:extLst>
                    <a:ext uri="{FF2B5EF4-FFF2-40B4-BE49-F238E27FC236}">
                      <a16:creationId xmlns:a16="http://schemas.microsoft.com/office/drawing/2014/main" id="{62D3025C-E227-415F-ACB6-C14412FDF599}"/>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6" name="Freeform 13">
                  <a:extLst>
                    <a:ext uri="{FF2B5EF4-FFF2-40B4-BE49-F238E27FC236}">
                      <a16:creationId xmlns:a16="http://schemas.microsoft.com/office/drawing/2014/main" id="{3650750A-494C-4977-A44D-FAC72C2B47D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304603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 along with improvements in human capital and expansion of basic services.</a:t>
            </a:r>
          </a:p>
        </p:txBody>
      </p:sp>
      <p:graphicFrame>
        <p:nvGraphicFramePr>
          <p:cNvPr id="36" name="Chart 35">
            <a:extLst>
              <a:ext uri="{FF2B5EF4-FFF2-40B4-BE49-F238E27FC236}">
                <a16:creationId xmlns:a16="http://schemas.microsoft.com/office/drawing/2014/main" id="{92B90A5A-C0B4-4942-905B-19C791AA0D12}"/>
              </a:ext>
            </a:extLst>
          </p:cNvPr>
          <p:cNvGraphicFramePr>
            <a:graphicFrameLocks/>
          </p:cNvGraphicFramePr>
          <p:nvPr>
            <p:extLst>
              <p:ext uri="{D42A27DB-BD31-4B8C-83A1-F6EECF244321}">
                <p14:modId xmlns:p14="http://schemas.microsoft.com/office/powerpoint/2010/main" val="1030882837"/>
              </p:ext>
            </p:extLst>
          </p:nvPr>
        </p:nvGraphicFramePr>
        <p:xfrm>
          <a:off x="1190120" y="981003"/>
          <a:ext cx="3340648" cy="322955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E792E29B-4FEC-4F0B-93EF-8675F29A5C5F}"/>
              </a:ext>
            </a:extLst>
          </p:cNvPr>
          <p:cNvGrpSpPr/>
          <p:nvPr/>
        </p:nvGrpSpPr>
        <p:grpSpPr>
          <a:xfrm>
            <a:off x="1231352" y="3749211"/>
            <a:ext cx="3340648" cy="1101801"/>
            <a:chOff x="1072659" y="3749211"/>
            <a:chExt cx="3431057" cy="1101801"/>
          </a:xfrm>
        </p:grpSpPr>
        <p:grpSp>
          <p:nvGrpSpPr>
            <p:cNvPr id="69" name="Group 68">
              <a:extLst>
                <a:ext uri="{FF2B5EF4-FFF2-40B4-BE49-F238E27FC236}">
                  <a16:creationId xmlns:a16="http://schemas.microsoft.com/office/drawing/2014/main" id="{BC6A9355-1B4A-4AB4-9EE9-4CD775DAA9AA}"/>
                </a:ext>
              </a:extLst>
            </p:cNvPr>
            <p:cNvGrpSpPr/>
            <p:nvPr/>
          </p:nvGrpSpPr>
          <p:grpSpPr>
            <a:xfrm>
              <a:off x="1072659" y="3749211"/>
              <a:ext cx="3431057" cy="1101801"/>
              <a:chOff x="1188159" y="3794357"/>
              <a:chExt cx="3431057" cy="1101801"/>
            </a:xfrm>
          </p:grpSpPr>
          <p:sp>
            <p:nvSpPr>
              <p:cNvPr id="58" name="Rectangle 57">
                <a:extLst>
                  <a:ext uri="{FF2B5EF4-FFF2-40B4-BE49-F238E27FC236}">
                    <a16:creationId xmlns:a16="http://schemas.microsoft.com/office/drawing/2014/main" id="{58E92A92-07C3-4CA2-A262-C32C69F5763A}"/>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66" name="Group 65">
                <a:extLst>
                  <a:ext uri="{FF2B5EF4-FFF2-40B4-BE49-F238E27FC236}">
                    <a16:creationId xmlns:a16="http://schemas.microsoft.com/office/drawing/2014/main" id="{5F7EE227-C078-403C-9A66-1AF3665AECFF}"/>
                  </a:ext>
                </a:extLst>
              </p:cNvPr>
              <p:cNvGrpSpPr/>
              <p:nvPr/>
            </p:nvGrpSpPr>
            <p:grpSpPr>
              <a:xfrm>
                <a:off x="1188159" y="4748337"/>
                <a:ext cx="3431057" cy="147821"/>
                <a:chOff x="1147860" y="4857258"/>
                <a:chExt cx="4151574" cy="178863"/>
              </a:xfrm>
            </p:grpSpPr>
            <p:cxnSp>
              <p:nvCxnSpPr>
                <p:cNvPr id="64" name="Straight Connector 63">
                  <a:extLst>
                    <a:ext uri="{FF2B5EF4-FFF2-40B4-BE49-F238E27FC236}">
                      <a16:creationId xmlns:a16="http://schemas.microsoft.com/office/drawing/2014/main" id="{5B9DF71A-6680-48B4-9640-9C43C6B35E24}"/>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2885DE8-D29A-4226-BBAD-54DE726A3766}"/>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82" name="Rectangle: Rounded Corners 81">
              <a:extLst>
                <a:ext uri="{FF2B5EF4-FFF2-40B4-BE49-F238E27FC236}">
                  <a16:creationId xmlns:a16="http://schemas.microsoft.com/office/drawing/2014/main" id="{589C3A43-F113-4753-97CB-4A56B9416CBB}"/>
                </a:ext>
              </a:extLst>
            </p:cNvPr>
            <p:cNvSpPr/>
            <p:nvPr/>
          </p:nvSpPr>
          <p:spPr>
            <a:xfrm>
              <a:off x="1174177" y="3882702"/>
              <a:ext cx="3235109"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034B64"/>
                  </a:solidFill>
                  <a:latin typeface="Century Gothic" panose="020B0502020202020204" pitchFamily="34" charset="0"/>
                  <a:cs typeface="Segoe UI" panose="020B0502040204020203" pitchFamily="34" charset="0"/>
                </a:rPr>
                <a:t>Notable progress in health outcomes and access to education…</a:t>
              </a:r>
            </a:p>
          </p:txBody>
        </p:sp>
      </p:grpSp>
      <p:graphicFrame>
        <p:nvGraphicFramePr>
          <p:cNvPr id="37" name="Chart 36">
            <a:extLst>
              <a:ext uri="{FF2B5EF4-FFF2-40B4-BE49-F238E27FC236}">
                <a16:creationId xmlns:a16="http://schemas.microsoft.com/office/drawing/2014/main" id="{A353D92D-99E2-4664-A91F-401EBECFB2EF}"/>
              </a:ext>
            </a:extLst>
          </p:cNvPr>
          <p:cNvGraphicFramePr>
            <a:graphicFrameLocks/>
          </p:cNvGraphicFramePr>
          <p:nvPr>
            <p:extLst>
              <p:ext uri="{D42A27DB-BD31-4B8C-83A1-F6EECF244321}">
                <p14:modId xmlns:p14="http://schemas.microsoft.com/office/powerpoint/2010/main" val="717726827"/>
              </p:ext>
            </p:extLst>
          </p:nvPr>
        </p:nvGraphicFramePr>
        <p:xfrm>
          <a:off x="5034013" y="1202205"/>
          <a:ext cx="3309946" cy="256083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a16="http://schemas.microsoft.com/office/drawing/2014/main" id="{AE8D8FC4-17D6-4569-B9E9-CE2CCA9A3A47}"/>
              </a:ext>
            </a:extLst>
          </p:cNvPr>
          <p:cNvGrpSpPr/>
          <p:nvPr/>
        </p:nvGrpSpPr>
        <p:grpSpPr>
          <a:xfrm>
            <a:off x="5034015" y="3749211"/>
            <a:ext cx="3309946" cy="1101801"/>
            <a:chOff x="5034015" y="3749211"/>
            <a:chExt cx="3309946" cy="1101801"/>
          </a:xfrm>
        </p:grpSpPr>
        <p:grpSp>
          <p:nvGrpSpPr>
            <p:cNvPr id="109" name="Group 108">
              <a:extLst>
                <a:ext uri="{FF2B5EF4-FFF2-40B4-BE49-F238E27FC236}">
                  <a16:creationId xmlns:a16="http://schemas.microsoft.com/office/drawing/2014/main" id="{7C704AD7-F915-4626-A633-0AD6CA6F3D29}"/>
                </a:ext>
              </a:extLst>
            </p:cNvPr>
            <p:cNvGrpSpPr/>
            <p:nvPr/>
          </p:nvGrpSpPr>
          <p:grpSpPr>
            <a:xfrm>
              <a:off x="5034015" y="3749211"/>
              <a:ext cx="3309946" cy="1101801"/>
              <a:chOff x="1188159" y="3794357"/>
              <a:chExt cx="3431057" cy="1101801"/>
            </a:xfrm>
          </p:grpSpPr>
          <p:sp>
            <p:nvSpPr>
              <p:cNvPr id="110" name="Rectangle 109">
                <a:extLst>
                  <a:ext uri="{FF2B5EF4-FFF2-40B4-BE49-F238E27FC236}">
                    <a16:creationId xmlns:a16="http://schemas.microsoft.com/office/drawing/2014/main" id="{AC6F2FB9-9CFF-4C1A-9EEA-1028E5CA59CC}"/>
                  </a:ext>
                </a:extLst>
              </p:cNvPr>
              <p:cNvSpPr/>
              <p:nvPr/>
            </p:nvSpPr>
            <p:spPr>
              <a:xfrm>
                <a:off x="1188159" y="3794357"/>
                <a:ext cx="3431057" cy="1027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111" name="Group 110">
                <a:extLst>
                  <a:ext uri="{FF2B5EF4-FFF2-40B4-BE49-F238E27FC236}">
                    <a16:creationId xmlns:a16="http://schemas.microsoft.com/office/drawing/2014/main" id="{23783132-CD67-4166-B9F4-0C8DC37DF79A}"/>
                  </a:ext>
                </a:extLst>
              </p:cNvPr>
              <p:cNvGrpSpPr/>
              <p:nvPr/>
            </p:nvGrpSpPr>
            <p:grpSpPr>
              <a:xfrm>
                <a:off x="1188159" y="4748337"/>
                <a:ext cx="3431057" cy="147821"/>
                <a:chOff x="1147860" y="4857258"/>
                <a:chExt cx="4151574" cy="178863"/>
              </a:xfrm>
            </p:grpSpPr>
            <p:cxnSp>
              <p:nvCxnSpPr>
                <p:cNvPr id="112" name="Straight Connector 111">
                  <a:extLst>
                    <a:ext uri="{FF2B5EF4-FFF2-40B4-BE49-F238E27FC236}">
                      <a16:creationId xmlns:a16="http://schemas.microsoft.com/office/drawing/2014/main" id="{4007840D-B610-482F-A84C-4F2CE13CA7E3}"/>
                    </a:ext>
                  </a:extLst>
                </p:cNvPr>
                <p:cNvCxnSpPr>
                  <a:cxnSpLocks/>
                </p:cNvCxnSpPr>
                <p:nvPr/>
              </p:nvCxnSpPr>
              <p:spPr>
                <a:xfrm flipH="1">
                  <a:off x="1147860" y="4945688"/>
                  <a:ext cx="4151574"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3256A2AD-4863-412F-85A6-C26E2C4342EE}"/>
                    </a:ext>
                  </a:extLst>
                </p:cNvPr>
                <p:cNvSpPr/>
                <p:nvPr/>
              </p:nvSpPr>
              <p:spPr>
                <a:xfrm>
                  <a:off x="3145433" y="4857258"/>
                  <a:ext cx="170924" cy="178863"/>
                </a:xfrm>
                <a:prstGeom prst="ellipse">
                  <a:avLst/>
                </a:prstGeom>
                <a:gradFill>
                  <a:gsLst>
                    <a:gs pos="0">
                      <a:srgbClr val="034B64"/>
                    </a:gs>
                    <a:gs pos="100000">
                      <a:schemeClr val="accent4"/>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14" name="Rectangle: Rounded Corners 113">
              <a:extLst>
                <a:ext uri="{FF2B5EF4-FFF2-40B4-BE49-F238E27FC236}">
                  <a16:creationId xmlns:a16="http://schemas.microsoft.com/office/drawing/2014/main" id="{739B0EBA-CD2F-457A-B58E-BD1B9F44E0D0}"/>
                </a:ext>
              </a:extLst>
            </p:cNvPr>
            <p:cNvSpPr/>
            <p:nvPr/>
          </p:nvSpPr>
          <p:spPr>
            <a:xfrm>
              <a:off x="5270389" y="3882702"/>
              <a:ext cx="2837195" cy="6939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034B64"/>
                  </a:solidFill>
                  <a:latin typeface="Century Gothic" panose="020B0502020202020204" pitchFamily="34" charset="0"/>
                  <a:cs typeface="Segoe UI" panose="020B0502040204020203" pitchFamily="34" charset="0"/>
                </a:rPr>
                <a:t>…accompanied improvements access to electricity, potable water, and roads.</a:t>
              </a:r>
            </a:p>
          </p:txBody>
        </p:sp>
      </p:grpSp>
      <p:sp>
        <p:nvSpPr>
          <p:cNvPr id="35" name="TextBox 34">
            <a:extLst>
              <a:ext uri="{FF2B5EF4-FFF2-40B4-BE49-F238E27FC236}">
                <a16:creationId xmlns:a16="http://schemas.microsoft.com/office/drawing/2014/main" id="{36D36072-F9F6-42A8-A202-3FF4A640166A}"/>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a:t>
            </a:r>
          </a:p>
        </p:txBody>
      </p:sp>
      <p:grpSp>
        <p:nvGrpSpPr>
          <p:cNvPr id="34" name="Group 33">
            <a:extLst>
              <a:ext uri="{FF2B5EF4-FFF2-40B4-BE49-F238E27FC236}">
                <a16:creationId xmlns:a16="http://schemas.microsoft.com/office/drawing/2014/main" id="{46F6F81E-542B-42F1-802C-B63DD051C407}"/>
              </a:ext>
            </a:extLst>
          </p:cNvPr>
          <p:cNvGrpSpPr/>
          <p:nvPr/>
        </p:nvGrpSpPr>
        <p:grpSpPr>
          <a:xfrm>
            <a:off x="8563755" y="318903"/>
            <a:ext cx="420428" cy="366088"/>
            <a:chOff x="8563755" y="318903"/>
            <a:chExt cx="420428" cy="366088"/>
          </a:xfrm>
        </p:grpSpPr>
        <p:sp>
          <p:nvSpPr>
            <p:cNvPr id="39" name="Rectangle: Rounded Corners 10">
              <a:extLst>
                <a:ext uri="{FF2B5EF4-FFF2-40B4-BE49-F238E27FC236}">
                  <a16:creationId xmlns:a16="http://schemas.microsoft.com/office/drawing/2014/main" id="{EDDBEE74-5D8D-4DC8-8AE4-BE7EE120C070}"/>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40" name="Rectangle: Rounded Corners 11">
              <a:extLst>
                <a:ext uri="{FF2B5EF4-FFF2-40B4-BE49-F238E27FC236}">
                  <a16:creationId xmlns:a16="http://schemas.microsoft.com/office/drawing/2014/main" id="{2C10FBFD-E4E2-4B92-BBCC-AB32D19F21B2}"/>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41" name="Group 40">
              <a:extLst>
                <a:ext uri="{FF2B5EF4-FFF2-40B4-BE49-F238E27FC236}">
                  <a16:creationId xmlns:a16="http://schemas.microsoft.com/office/drawing/2014/main" id="{3E80BA4B-AB0F-47BB-AE44-5FA14201FD71}"/>
                </a:ext>
              </a:extLst>
            </p:cNvPr>
            <p:cNvGrpSpPr/>
            <p:nvPr/>
          </p:nvGrpSpPr>
          <p:grpSpPr>
            <a:xfrm>
              <a:off x="8714857" y="397446"/>
              <a:ext cx="161086" cy="177650"/>
              <a:chOff x="5558784" y="5887935"/>
              <a:chExt cx="235848" cy="260097"/>
            </a:xfrm>
          </p:grpSpPr>
          <p:sp>
            <p:nvSpPr>
              <p:cNvPr id="42" name="Star: 5 Points 41">
                <a:extLst>
                  <a:ext uri="{FF2B5EF4-FFF2-40B4-BE49-F238E27FC236}">
                    <a16:creationId xmlns:a16="http://schemas.microsoft.com/office/drawing/2014/main" id="{8E75E498-83B4-4397-9F70-F207B0F151F1}"/>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3" name="Group 42">
                <a:extLst>
                  <a:ext uri="{FF2B5EF4-FFF2-40B4-BE49-F238E27FC236}">
                    <a16:creationId xmlns:a16="http://schemas.microsoft.com/office/drawing/2014/main" id="{D56C95DD-5454-48F2-B945-ED6D38D6954E}"/>
                  </a:ext>
                </a:extLst>
              </p:cNvPr>
              <p:cNvGrpSpPr/>
              <p:nvPr/>
            </p:nvGrpSpPr>
            <p:grpSpPr>
              <a:xfrm>
                <a:off x="5558784" y="6043460"/>
                <a:ext cx="235848" cy="104572"/>
                <a:chOff x="1619250" y="2867025"/>
                <a:chExt cx="3500438" cy="2749551"/>
              </a:xfrm>
              <a:solidFill>
                <a:schemeClr val="bg1"/>
              </a:solidFill>
            </p:grpSpPr>
            <p:sp>
              <p:nvSpPr>
                <p:cNvPr id="44" name="Freeform 6">
                  <a:extLst>
                    <a:ext uri="{FF2B5EF4-FFF2-40B4-BE49-F238E27FC236}">
                      <a16:creationId xmlns:a16="http://schemas.microsoft.com/office/drawing/2014/main" id="{CFCE2DF7-6994-4CC7-BB70-E19EB1065C50}"/>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59" name="Freeform 7">
                  <a:extLst>
                    <a:ext uri="{FF2B5EF4-FFF2-40B4-BE49-F238E27FC236}">
                      <a16:creationId xmlns:a16="http://schemas.microsoft.com/office/drawing/2014/main" id="{CDA44845-A845-49DB-97AB-8917DC2135B9}"/>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0" name="Freeform 8">
                  <a:extLst>
                    <a:ext uri="{FF2B5EF4-FFF2-40B4-BE49-F238E27FC236}">
                      <a16:creationId xmlns:a16="http://schemas.microsoft.com/office/drawing/2014/main" id="{A7D85EBD-DE7B-4195-84CC-805C784138F4}"/>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1" name="Freeform 9">
                  <a:extLst>
                    <a:ext uri="{FF2B5EF4-FFF2-40B4-BE49-F238E27FC236}">
                      <a16:creationId xmlns:a16="http://schemas.microsoft.com/office/drawing/2014/main" id="{ABF011C5-6249-4BE8-B1E8-0DA17150DD65}"/>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2" name="Freeform 10">
                  <a:extLst>
                    <a:ext uri="{FF2B5EF4-FFF2-40B4-BE49-F238E27FC236}">
                      <a16:creationId xmlns:a16="http://schemas.microsoft.com/office/drawing/2014/main" id="{9F0F0FB4-AB7B-4296-87C8-53396411AA1F}"/>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3" name="Freeform 11">
                  <a:extLst>
                    <a:ext uri="{FF2B5EF4-FFF2-40B4-BE49-F238E27FC236}">
                      <a16:creationId xmlns:a16="http://schemas.microsoft.com/office/drawing/2014/main" id="{DFE9929D-F3EE-427B-B1A0-1E2CE48AEBEB}"/>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7" name="Freeform 12">
                  <a:extLst>
                    <a:ext uri="{FF2B5EF4-FFF2-40B4-BE49-F238E27FC236}">
                      <a16:creationId xmlns:a16="http://schemas.microsoft.com/office/drawing/2014/main" id="{9FE63056-6455-465A-89FA-1E7E8A2CBC8C}"/>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68" name="Freeform 13">
                  <a:extLst>
                    <a:ext uri="{FF2B5EF4-FFF2-40B4-BE49-F238E27FC236}">
                      <a16:creationId xmlns:a16="http://schemas.microsoft.com/office/drawing/2014/main" id="{F58F1FA3-004F-4B05-B6DD-5364E674353B}"/>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327889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 name="Straight Connector 91">
            <a:extLst>
              <a:ext uri="{FF2B5EF4-FFF2-40B4-BE49-F238E27FC236}">
                <a16:creationId xmlns:a16="http://schemas.microsoft.com/office/drawing/2014/main" id="{EBFB8FB3-ACF5-48AE-98E4-313BF13D0DED}"/>
              </a:ext>
            </a:extLst>
          </p:cNvPr>
          <p:cNvCxnSpPr>
            <a:cxnSpLocks/>
          </p:cNvCxnSpPr>
          <p:nvPr/>
        </p:nvCxnSpPr>
        <p:spPr>
          <a:xfrm>
            <a:off x="3648280" y="632105"/>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6B80227-25D4-4D38-92A6-96FC6AAA9F13}"/>
              </a:ext>
            </a:extLst>
          </p:cNvPr>
          <p:cNvSpPr/>
          <p:nvPr/>
        </p:nvSpPr>
        <p:spPr>
          <a:xfrm>
            <a:off x="5071574" y="553315"/>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4" name="Rectangle 83">
            <a:extLst>
              <a:ext uri="{FF2B5EF4-FFF2-40B4-BE49-F238E27FC236}">
                <a16:creationId xmlns:a16="http://schemas.microsoft.com/office/drawing/2014/main" id="{9317F09E-5896-4F10-ABCA-C0420DBF4359}"/>
              </a:ext>
            </a:extLst>
          </p:cNvPr>
          <p:cNvSpPr/>
          <p:nvPr/>
        </p:nvSpPr>
        <p:spPr>
          <a:xfrm rot="8111011">
            <a:off x="3422261" y="89082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42" name="Straight Connector 141">
            <a:extLst>
              <a:ext uri="{FF2B5EF4-FFF2-40B4-BE49-F238E27FC236}">
                <a16:creationId xmlns:a16="http://schemas.microsoft.com/office/drawing/2014/main" id="{10D2F432-8F5C-4138-A5B2-E4985F0FF173}"/>
              </a:ext>
            </a:extLst>
          </p:cNvPr>
          <p:cNvCxnSpPr>
            <a:cxnSpLocks/>
          </p:cNvCxnSpPr>
          <p:nvPr/>
        </p:nvCxnSpPr>
        <p:spPr>
          <a:xfrm>
            <a:off x="4107896" y="4511394"/>
            <a:ext cx="101888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563FA21-D018-4B11-87DA-56F6CC4D26CE}"/>
              </a:ext>
            </a:extLst>
          </p:cNvPr>
          <p:cNvCxnSpPr>
            <a:cxnSpLocks/>
          </p:cNvCxnSpPr>
          <p:nvPr/>
        </p:nvCxnSpPr>
        <p:spPr>
          <a:xfrm>
            <a:off x="3648280" y="3879293"/>
            <a:ext cx="1478497"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0D226BB-B74B-4205-9064-17544B8A3576}"/>
              </a:ext>
            </a:extLst>
          </p:cNvPr>
          <p:cNvCxnSpPr>
            <a:cxnSpLocks/>
          </p:cNvCxnSpPr>
          <p:nvPr/>
        </p:nvCxnSpPr>
        <p:spPr>
          <a:xfrm>
            <a:off x="3508652" y="2565604"/>
            <a:ext cx="1618124"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3" name="Oval 132">
            <a:extLst>
              <a:ext uri="{FF2B5EF4-FFF2-40B4-BE49-F238E27FC236}">
                <a16:creationId xmlns:a16="http://schemas.microsoft.com/office/drawing/2014/main" id="{0FA3988A-41E2-488D-B2A6-26CFFD4229B3}"/>
              </a:ext>
            </a:extLst>
          </p:cNvPr>
          <p:cNvSpPr/>
          <p:nvPr/>
        </p:nvSpPr>
        <p:spPr>
          <a:xfrm>
            <a:off x="5071574" y="248681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4" name="Straight Connector 133">
            <a:extLst>
              <a:ext uri="{FF2B5EF4-FFF2-40B4-BE49-F238E27FC236}">
                <a16:creationId xmlns:a16="http://schemas.microsoft.com/office/drawing/2014/main" id="{D68380AB-8BEB-41D1-AC22-A26D0792DA0A}"/>
              </a:ext>
            </a:extLst>
          </p:cNvPr>
          <p:cNvCxnSpPr>
            <a:cxnSpLocks/>
          </p:cNvCxnSpPr>
          <p:nvPr/>
        </p:nvCxnSpPr>
        <p:spPr>
          <a:xfrm>
            <a:off x="4197074" y="1865996"/>
            <a:ext cx="929703"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EB74CBF5-25E0-4B09-A39A-28BE723C5887}"/>
              </a:ext>
            </a:extLst>
          </p:cNvPr>
          <p:cNvSpPr/>
          <p:nvPr/>
        </p:nvSpPr>
        <p:spPr>
          <a:xfrm>
            <a:off x="5071574" y="1787206"/>
            <a:ext cx="140277" cy="140277"/>
          </a:xfrm>
          <a:prstGeom prst="ellipse">
            <a:avLst/>
          </a:prstGeom>
          <a:solidFill>
            <a:schemeClr val="accent4"/>
          </a:solidFill>
          <a:ln>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cxnSp>
        <p:nvCxnSpPr>
          <p:cNvPr id="136" name="Straight Connector 135">
            <a:extLst>
              <a:ext uri="{FF2B5EF4-FFF2-40B4-BE49-F238E27FC236}">
                <a16:creationId xmlns:a16="http://schemas.microsoft.com/office/drawing/2014/main" id="{2BA52826-A38A-46F6-A4E4-8546BD0EFA3D}"/>
              </a:ext>
            </a:extLst>
          </p:cNvPr>
          <p:cNvCxnSpPr>
            <a:cxnSpLocks/>
          </p:cNvCxnSpPr>
          <p:nvPr/>
        </p:nvCxnSpPr>
        <p:spPr>
          <a:xfrm>
            <a:off x="3396666" y="1203210"/>
            <a:ext cx="1730111"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4CCECA78-1C27-4F88-9E93-110A7903CA9D}"/>
              </a:ext>
            </a:extLst>
          </p:cNvPr>
          <p:cNvSpPr/>
          <p:nvPr/>
        </p:nvSpPr>
        <p:spPr>
          <a:xfrm>
            <a:off x="5071574" y="1124420"/>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9" name="Rectangle 118">
            <a:extLst>
              <a:ext uri="{FF2B5EF4-FFF2-40B4-BE49-F238E27FC236}">
                <a16:creationId xmlns:a16="http://schemas.microsoft.com/office/drawing/2014/main" id="{52046504-3E3D-4951-89E4-8A88FAEBC5AD}"/>
              </a:ext>
            </a:extLst>
          </p:cNvPr>
          <p:cNvSpPr/>
          <p:nvPr/>
        </p:nvSpPr>
        <p:spPr>
          <a:xfrm rot="2653249">
            <a:off x="3478115" y="4094245"/>
            <a:ext cx="337484"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1" name="Rectangle: Rounded Corners 37">
            <a:extLst>
              <a:ext uri="{FF2B5EF4-FFF2-40B4-BE49-F238E27FC236}">
                <a16:creationId xmlns:a16="http://schemas.microsoft.com/office/drawing/2014/main" id="{39D5C577-982A-40A2-8181-014612201E77}"/>
              </a:ext>
            </a:extLst>
          </p:cNvPr>
          <p:cNvSpPr/>
          <p:nvPr/>
        </p:nvSpPr>
        <p:spPr>
          <a:xfrm rot="18900000">
            <a:off x="3672452" y="42122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22" name="Rectangle: Rounded Corners 38">
            <a:extLst>
              <a:ext uri="{FF2B5EF4-FFF2-40B4-BE49-F238E27FC236}">
                <a16:creationId xmlns:a16="http://schemas.microsoft.com/office/drawing/2014/main" id="{F30E1E32-7FDA-4BA5-8657-ED669AD3CAB4}"/>
              </a:ext>
            </a:extLst>
          </p:cNvPr>
          <p:cNvSpPr/>
          <p:nvPr/>
        </p:nvSpPr>
        <p:spPr>
          <a:xfrm rot="18900000">
            <a:off x="3710451" y="42502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E46C0A"/>
              </a:solidFill>
              <a:latin typeface="Century Gothic" panose="020B0502020202020204" pitchFamily="34" charset="0"/>
            </a:endParaRPr>
          </a:p>
        </p:txBody>
      </p:sp>
      <p:sp>
        <p:nvSpPr>
          <p:cNvPr id="79" name="Rectangle 78">
            <a:extLst>
              <a:ext uri="{FF2B5EF4-FFF2-40B4-BE49-F238E27FC236}">
                <a16:creationId xmlns:a16="http://schemas.microsoft.com/office/drawing/2014/main" id="{2AABE350-1449-444E-8BBD-50EA27B6194A}"/>
              </a:ext>
            </a:extLst>
          </p:cNvPr>
          <p:cNvSpPr/>
          <p:nvPr/>
        </p:nvSpPr>
        <p:spPr>
          <a:xfrm rot="2653249">
            <a:off x="3470519" y="1472134"/>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1" name="Rectangle: Rounded Corners 10">
            <a:extLst>
              <a:ext uri="{FF2B5EF4-FFF2-40B4-BE49-F238E27FC236}">
                <a16:creationId xmlns:a16="http://schemas.microsoft.com/office/drawing/2014/main" id="{F45110CF-EE9C-4FA7-BAF6-AFD75BED9005}"/>
              </a:ext>
            </a:extLst>
          </p:cNvPr>
          <p:cNvSpPr/>
          <p:nvPr/>
        </p:nvSpPr>
        <p:spPr>
          <a:xfrm rot="18900000">
            <a:off x="3025136" y="920611"/>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2" name="Rectangle: Rounded Corners 11">
            <a:extLst>
              <a:ext uri="{FF2B5EF4-FFF2-40B4-BE49-F238E27FC236}">
                <a16:creationId xmlns:a16="http://schemas.microsoft.com/office/drawing/2014/main" id="{4ED0CC72-26D5-4BCE-BBB8-9DD499F4DDB9}"/>
              </a:ext>
            </a:extLst>
          </p:cNvPr>
          <p:cNvSpPr/>
          <p:nvPr/>
        </p:nvSpPr>
        <p:spPr>
          <a:xfrm rot="18900000">
            <a:off x="3063138" y="958613"/>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5" name="Rectangle 84">
            <a:extLst>
              <a:ext uri="{FF2B5EF4-FFF2-40B4-BE49-F238E27FC236}">
                <a16:creationId xmlns:a16="http://schemas.microsoft.com/office/drawing/2014/main" id="{70772C7C-09C9-463B-82C6-424327E8C066}"/>
              </a:ext>
            </a:extLst>
          </p:cNvPr>
          <p:cNvSpPr/>
          <p:nvPr/>
        </p:nvSpPr>
        <p:spPr>
          <a:xfrm>
            <a:off x="5284011" y="1039177"/>
            <a:ext cx="16995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Our success story</a:t>
            </a:r>
          </a:p>
        </p:txBody>
      </p:sp>
      <p:sp>
        <p:nvSpPr>
          <p:cNvPr id="87" name="Rectangle 86">
            <a:extLst>
              <a:ext uri="{FF2B5EF4-FFF2-40B4-BE49-F238E27FC236}">
                <a16:creationId xmlns:a16="http://schemas.microsoft.com/office/drawing/2014/main" id="{9DC6B365-9525-48F1-81DC-6AB1BD083DE0}"/>
              </a:ext>
            </a:extLst>
          </p:cNvPr>
          <p:cNvSpPr/>
          <p:nvPr/>
        </p:nvSpPr>
        <p:spPr>
          <a:xfrm rot="8111011">
            <a:off x="3422261" y="2165198"/>
            <a:ext cx="449191" cy="118224"/>
          </a:xfrm>
          <a:prstGeom prst="rect">
            <a:avLst/>
          </a:prstGeom>
          <a:solidFill>
            <a:schemeClr val="bg1">
              <a:lumMod val="7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89" name="Rectangle: Rounded Corners 21">
            <a:extLst>
              <a:ext uri="{FF2B5EF4-FFF2-40B4-BE49-F238E27FC236}">
                <a16:creationId xmlns:a16="http://schemas.microsoft.com/office/drawing/2014/main" id="{CB26BA1A-CE76-4F0C-8640-6E67354749C7}"/>
              </a:ext>
            </a:extLst>
          </p:cNvPr>
          <p:cNvSpPr/>
          <p:nvPr/>
        </p:nvSpPr>
        <p:spPr>
          <a:xfrm rot="18900000">
            <a:off x="3672034" y="1590101"/>
            <a:ext cx="589589" cy="589589"/>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0" name="Rectangle: Rounded Corners 22">
            <a:extLst>
              <a:ext uri="{FF2B5EF4-FFF2-40B4-BE49-F238E27FC236}">
                <a16:creationId xmlns:a16="http://schemas.microsoft.com/office/drawing/2014/main" id="{7E95E6D4-C3BB-449B-BF26-C86FB2207F2C}"/>
              </a:ext>
            </a:extLst>
          </p:cNvPr>
          <p:cNvSpPr/>
          <p:nvPr/>
        </p:nvSpPr>
        <p:spPr>
          <a:xfrm rot="18900000">
            <a:off x="3710035" y="1628103"/>
            <a:ext cx="513583" cy="513583"/>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5" name="Rectangle 94">
            <a:extLst>
              <a:ext uri="{FF2B5EF4-FFF2-40B4-BE49-F238E27FC236}">
                <a16:creationId xmlns:a16="http://schemas.microsoft.com/office/drawing/2014/main" id="{5E0A83D6-B38E-4FD3-AEE8-4553FAB33B0F}"/>
              </a:ext>
            </a:extLst>
          </p:cNvPr>
          <p:cNvSpPr/>
          <p:nvPr/>
        </p:nvSpPr>
        <p:spPr>
          <a:xfrm rot="2653249">
            <a:off x="3461241" y="2815634"/>
            <a:ext cx="371232"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7" name="Rectangle: Rounded Corners 29">
            <a:extLst>
              <a:ext uri="{FF2B5EF4-FFF2-40B4-BE49-F238E27FC236}">
                <a16:creationId xmlns:a16="http://schemas.microsoft.com/office/drawing/2014/main" id="{A515939D-171C-4AD3-9284-390CABB26AD6}"/>
              </a:ext>
            </a:extLst>
          </p:cNvPr>
          <p:cNvSpPr/>
          <p:nvPr/>
        </p:nvSpPr>
        <p:spPr>
          <a:xfrm rot="18900000">
            <a:off x="3028037" y="2264109"/>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98" name="Rectangle: Rounded Corners 30">
            <a:extLst>
              <a:ext uri="{FF2B5EF4-FFF2-40B4-BE49-F238E27FC236}">
                <a16:creationId xmlns:a16="http://schemas.microsoft.com/office/drawing/2014/main" id="{ADF3B595-34D2-4736-953C-A7E29725ACAF}"/>
              </a:ext>
            </a:extLst>
          </p:cNvPr>
          <p:cNvSpPr/>
          <p:nvPr/>
        </p:nvSpPr>
        <p:spPr>
          <a:xfrm rot="18900000">
            <a:off x="3066041" y="2302111"/>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08FFBD50-BD53-4484-9674-5CEFBBF0860A}"/>
              </a:ext>
            </a:extLst>
          </p:cNvPr>
          <p:cNvSpPr/>
          <p:nvPr/>
        </p:nvSpPr>
        <p:spPr>
          <a:xfrm>
            <a:off x="5284011" y="2302541"/>
            <a:ext cx="3113353"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Gaps and headwinds against the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economic progress</a:t>
            </a:r>
          </a:p>
        </p:txBody>
      </p:sp>
      <p:sp>
        <p:nvSpPr>
          <p:cNvPr id="103" name="Rectangle 102">
            <a:extLst>
              <a:ext uri="{FF2B5EF4-FFF2-40B4-BE49-F238E27FC236}">
                <a16:creationId xmlns:a16="http://schemas.microsoft.com/office/drawing/2014/main" id="{3976929C-8703-4863-B12C-60E12BF7F88F}"/>
              </a:ext>
            </a:extLst>
          </p:cNvPr>
          <p:cNvSpPr/>
          <p:nvPr/>
        </p:nvSpPr>
        <p:spPr>
          <a:xfrm rot="8003042">
            <a:off x="3430281" y="3526676"/>
            <a:ext cx="408355" cy="118224"/>
          </a:xfrm>
          <a:prstGeom prst="rect">
            <a:avLst/>
          </a:prstGeom>
          <a:solidFill>
            <a:schemeClr val="bg1">
              <a:lumMod val="7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cxnSp>
        <p:nvCxnSpPr>
          <p:cNvPr id="104" name="Straight Connector 103">
            <a:extLst>
              <a:ext uri="{FF2B5EF4-FFF2-40B4-BE49-F238E27FC236}">
                <a16:creationId xmlns:a16="http://schemas.microsoft.com/office/drawing/2014/main" id="{8581E1B1-F5BA-489C-BF46-95D59D860C6C}"/>
              </a:ext>
            </a:extLst>
          </p:cNvPr>
          <p:cNvCxnSpPr>
            <a:cxnSpLocks/>
          </p:cNvCxnSpPr>
          <p:nvPr/>
        </p:nvCxnSpPr>
        <p:spPr>
          <a:xfrm>
            <a:off x="3936034" y="3228391"/>
            <a:ext cx="1190742" cy="0"/>
          </a:xfrm>
          <a:prstGeom prst="line">
            <a:avLst/>
          </a:prstGeom>
          <a:ln w="19050">
            <a:solidFill>
              <a:srgbClr val="D9D9D9"/>
            </a:solidFill>
          </a:ln>
        </p:spPr>
        <p:style>
          <a:lnRef idx="1">
            <a:schemeClr val="accent1"/>
          </a:lnRef>
          <a:fillRef idx="0">
            <a:schemeClr val="accent1"/>
          </a:fillRef>
          <a:effectRef idx="0">
            <a:schemeClr val="accent1"/>
          </a:effectRef>
          <a:fontRef idx="minor">
            <a:schemeClr val="tx1"/>
          </a:fontRef>
        </p:style>
      </p:cxnSp>
      <p:sp>
        <p:nvSpPr>
          <p:cNvPr id="105" name="Rectangle: Rounded Corners 37">
            <a:extLst>
              <a:ext uri="{FF2B5EF4-FFF2-40B4-BE49-F238E27FC236}">
                <a16:creationId xmlns:a16="http://schemas.microsoft.com/office/drawing/2014/main" id="{A8E0418E-D60A-4A63-8BA3-9409C7DA1522}"/>
              </a:ext>
            </a:extLst>
          </p:cNvPr>
          <p:cNvSpPr/>
          <p:nvPr/>
        </p:nvSpPr>
        <p:spPr>
          <a:xfrm rot="18900000">
            <a:off x="3672452" y="2933598"/>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6" name="Rectangle: Rounded Corners 38">
            <a:extLst>
              <a:ext uri="{FF2B5EF4-FFF2-40B4-BE49-F238E27FC236}">
                <a16:creationId xmlns:a16="http://schemas.microsoft.com/office/drawing/2014/main" id="{FBCCD442-8923-40E1-B051-2C982EFAF1A5}"/>
              </a:ext>
            </a:extLst>
          </p:cNvPr>
          <p:cNvSpPr/>
          <p:nvPr/>
        </p:nvSpPr>
        <p:spPr>
          <a:xfrm rot="18900000">
            <a:off x="3710451" y="2971600"/>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07" name="Oval 106">
            <a:extLst>
              <a:ext uri="{FF2B5EF4-FFF2-40B4-BE49-F238E27FC236}">
                <a16:creationId xmlns:a16="http://schemas.microsoft.com/office/drawing/2014/main" id="{AF3A4124-6851-46C5-8F95-023A78714360}"/>
              </a:ext>
            </a:extLst>
          </p:cNvPr>
          <p:cNvSpPr/>
          <p:nvPr/>
        </p:nvSpPr>
        <p:spPr>
          <a:xfrm>
            <a:off x="5071574" y="3149601"/>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12" name="Rectangle: Rounded Corners 45">
            <a:extLst>
              <a:ext uri="{FF2B5EF4-FFF2-40B4-BE49-F238E27FC236}">
                <a16:creationId xmlns:a16="http://schemas.microsoft.com/office/drawing/2014/main" id="{92611D9A-F7F5-404D-A7FF-7D68AE03975E}"/>
              </a:ext>
            </a:extLst>
          </p:cNvPr>
          <p:cNvSpPr/>
          <p:nvPr/>
        </p:nvSpPr>
        <p:spPr>
          <a:xfrm rot="18900000">
            <a:off x="3027741" y="359110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3" name="Rectangle: Rounded Corners 46">
            <a:extLst>
              <a:ext uri="{FF2B5EF4-FFF2-40B4-BE49-F238E27FC236}">
                <a16:creationId xmlns:a16="http://schemas.microsoft.com/office/drawing/2014/main" id="{5B9AB4BB-0EF9-4577-BF58-C68160CDB09D}"/>
              </a:ext>
            </a:extLst>
          </p:cNvPr>
          <p:cNvSpPr/>
          <p:nvPr/>
        </p:nvSpPr>
        <p:spPr>
          <a:xfrm rot="18900000">
            <a:off x="3065743" y="3629105"/>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118" name="TextBox 117">
            <a:extLst>
              <a:ext uri="{FF2B5EF4-FFF2-40B4-BE49-F238E27FC236}">
                <a16:creationId xmlns:a16="http://schemas.microsoft.com/office/drawing/2014/main" id="{EC7C5E4D-D666-420C-B3FC-A5F3171C7A61}"/>
              </a:ext>
            </a:extLst>
          </p:cNvPr>
          <p:cNvSpPr txBox="1"/>
          <p:nvPr/>
        </p:nvSpPr>
        <p:spPr>
          <a:xfrm>
            <a:off x="1035110" y="2340917"/>
            <a:ext cx="1587264" cy="461665"/>
          </a:xfrm>
          <a:prstGeom prst="rect">
            <a:avLst/>
          </a:prstGeom>
          <a:noFill/>
        </p:spPr>
        <p:txBody>
          <a:bodyPr wrap="square" rtlCol="0">
            <a:spAutoFit/>
          </a:bodyPr>
          <a:lstStyle/>
          <a:p>
            <a:pPr algn="ctr" defTabSz="401820">
              <a:buClrTx/>
              <a:defRPr/>
            </a:pPr>
            <a:r>
              <a:rPr lang="en-US" sz="2400" b="1" kern="1200" dirty="0">
                <a:solidFill>
                  <a:schemeClr val="bg2">
                    <a:lumMod val="75000"/>
                  </a:schemeClr>
                </a:solidFill>
                <a:latin typeface="Century Gothic" panose="020B0502020202020204" pitchFamily="34" charset="0"/>
                <a:ea typeface="Microsoft JhengHei UI Light" panose="020B0304030504040204" pitchFamily="34" charset="-120"/>
                <a:cs typeface="+mn-cs"/>
              </a:rPr>
              <a:t>Outline</a:t>
            </a:r>
          </a:p>
        </p:txBody>
      </p:sp>
      <p:sp>
        <p:nvSpPr>
          <p:cNvPr id="126" name="Rectangle 125">
            <a:extLst>
              <a:ext uri="{FF2B5EF4-FFF2-40B4-BE49-F238E27FC236}">
                <a16:creationId xmlns:a16="http://schemas.microsoft.com/office/drawing/2014/main" id="{CFEF5BC7-E121-4C40-A045-E4F8A7CA2ABE}"/>
              </a:ext>
            </a:extLst>
          </p:cNvPr>
          <p:cNvSpPr/>
          <p:nvPr/>
        </p:nvSpPr>
        <p:spPr>
          <a:xfrm>
            <a:off x="5284011" y="1710366"/>
            <a:ext cx="2989920" cy="307777"/>
          </a:xfrm>
          <a:prstGeom prst="rect">
            <a:avLst/>
          </a:prstGeom>
        </p:spPr>
        <p:txBody>
          <a:bodyPr wrap="none">
            <a:spAutoFit/>
          </a:bodyPr>
          <a:lstStyle/>
          <a:p>
            <a:pPr defTabSz="685800">
              <a:buClrTx/>
              <a:defRPr/>
            </a:pPr>
            <a:r>
              <a:rPr lang="en-GB" b="1" kern="1200" dirty="0">
                <a:solidFill>
                  <a:srgbClr val="306E78"/>
                </a:solidFill>
                <a:latin typeface="Century Gothic" panose="020B0502020202020204" pitchFamily="34" charset="0"/>
                <a:ea typeface="+mn-ea"/>
                <a:cs typeface="+mn-cs"/>
              </a:rPr>
              <a:t>Drivers of the economic success</a:t>
            </a:r>
          </a:p>
        </p:txBody>
      </p:sp>
      <p:sp>
        <p:nvSpPr>
          <p:cNvPr id="127" name="Rectangle 126">
            <a:extLst>
              <a:ext uri="{FF2B5EF4-FFF2-40B4-BE49-F238E27FC236}">
                <a16:creationId xmlns:a16="http://schemas.microsoft.com/office/drawing/2014/main" id="{DAA6C8A7-35ED-49CB-93A4-465274089E32}"/>
              </a:ext>
            </a:extLst>
          </p:cNvPr>
          <p:cNvSpPr/>
          <p:nvPr/>
        </p:nvSpPr>
        <p:spPr>
          <a:xfrm>
            <a:off x="5284010" y="2994852"/>
            <a:ext cx="3318537" cy="523220"/>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An economic reform agenda for </a:t>
            </a:r>
          </a:p>
          <a:p>
            <a:pPr defTabSz="685800">
              <a:buClrTx/>
              <a:defRPr/>
            </a:pPr>
            <a:r>
              <a:rPr lang="en-GB" b="1" kern="1200" dirty="0">
                <a:solidFill>
                  <a:schemeClr val="bg1">
                    <a:lumMod val="85000"/>
                  </a:schemeClr>
                </a:solidFill>
                <a:latin typeface="Century Gothic" panose="020B0502020202020204" pitchFamily="34" charset="0"/>
                <a:ea typeface="+mn-ea"/>
                <a:cs typeface="+mn-cs"/>
              </a:rPr>
              <a:t>job creation and sustainable growth</a:t>
            </a:r>
          </a:p>
        </p:txBody>
      </p:sp>
      <p:sp>
        <p:nvSpPr>
          <p:cNvPr id="128" name="Rectangle 127">
            <a:extLst>
              <a:ext uri="{FF2B5EF4-FFF2-40B4-BE49-F238E27FC236}">
                <a16:creationId xmlns:a16="http://schemas.microsoft.com/office/drawing/2014/main" id="{7A5CB6D6-19CA-4F60-A7CF-71E43DE425D2}"/>
              </a:ext>
            </a:extLst>
          </p:cNvPr>
          <p:cNvSpPr/>
          <p:nvPr/>
        </p:nvSpPr>
        <p:spPr>
          <a:xfrm>
            <a:off x="5262085" y="3738119"/>
            <a:ext cx="2840842"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Expected impact of the reform</a:t>
            </a:r>
          </a:p>
        </p:txBody>
      </p:sp>
      <p:sp>
        <p:nvSpPr>
          <p:cNvPr id="129" name="Rectangle 128">
            <a:extLst>
              <a:ext uri="{FF2B5EF4-FFF2-40B4-BE49-F238E27FC236}">
                <a16:creationId xmlns:a16="http://schemas.microsoft.com/office/drawing/2014/main" id="{8F24A917-4EE3-40A7-9B0C-BEC4FDC0B678}"/>
              </a:ext>
            </a:extLst>
          </p:cNvPr>
          <p:cNvSpPr/>
          <p:nvPr/>
        </p:nvSpPr>
        <p:spPr>
          <a:xfrm>
            <a:off x="5284010" y="4350825"/>
            <a:ext cx="3501280" cy="307777"/>
          </a:xfrm>
          <a:prstGeom prst="rect">
            <a:avLst/>
          </a:prstGeom>
        </p:spPr>
        <p:txBody>
          <a:bodyPr wrap="none">
            <a:spAutoFit/>
          </a:bodyPr>
          <a:lstStyle/>
          <a:p>
            <a:pPr defTabSz="685800">
              <a:buClrTx/>
              <a:defRPr/>
            </a:pPr>
            <a:r>
              <a:rPr lang="en-GB" b="1" kern="1200" dirty="0">
                <a:solidFill>
                  <a:schemeClr val="bg1">
                    <a:lumMod val="85000"/>
                  </a:schemeClr>
                </a:solidFill>
                <a:latin typeface="Century Gothic" panose="020B0502020202020204" pitchFamily="34" charset="0"/>
                <a:ea typeface="+mn-ea"/>
                <a:cs typeface="+mn-cs"/>
              </a:rPr>
              <a:t>Resource requirements and next steps</a:t>
            </a:r>
          </a:p>
        </p:txBody>
      </p:sp>
      <p:sp>
        <p:nvSpPr>
          <p:cNvPr id="141" name="Oval 140">
            <a:extLst>
              <a:ext uri="{FF2B5EF4-FFF2-40B4-BE49-F238E27FC236}">
                <a16:creationId xmlns:a16="http://schemas.microsoft.com/office/drawing/2014/main" id="{C849E203-3F93-4F01-AC60-53107C7D9308}"/>
              </a:ext>
            </a:extLst>
          </p:cNvPr>
          <p:cNvSpPr/>
          <p:nvPr/>
        </p:nvSpPr>
        <p:spPr>
          <a:xfrm>
            <a:off x="5071574" y="3800503"/>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143" name="Oval 142">
            <a:extLst>
              <a:ext uri="{FF2B5EF4-FFF2-40B4-BE49-F238E27FC236}">
                <a16:creationId xmlns:a16="http://schemas.microsoft.com/office/drawing/2014/main" id="{A8155208-A2A3-40FE-9478-C508FBDA7EFF}"/>
              </a:ext>
            </a:extLst>
          </p:cNvPr>
          <p:cNvSpPr/>
          <p:nvPr/>
        </p:nvSpPr>
        <p:spPr>
          <a:xfrm>
            <a:off x="5071572" y="4432604"/>
            <a:ext cx="140277" cy="140277"/>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00" kern="1200" dirty="0">
              <a:solidFill>
                <a:prstClr val="black">
                  <a:lumMod val="65000"/>
                  <a:lumOff val="35000"/>
                </a:prstClr>
              </a:solidFill>
              <a:latin typeface="Century Gothic" panose="020B0502020202020204" pitchFamily="34" charset="0"/>
            </a:endParaRPr>
          </a:p>
        </p:txBody>
      </p:sp>
      <p:sp>
        <p:nvSpPr>
          <p:cNvPr id="80" name="Rectangle: Rounded Corners 21">
            <a:extLst>
              <a:ext uri="{FF2B5EF4-FFF2-40B4-BE49-F238E27FC236}">
                <a16:creationId xmlns:a16="http://schemas.microsoft.com/office/drawing/2014/main" id="{879DB6D4-6C1A-493C-9957-B388840298D6}"/>
              </a:ext>
            </a:extLst>
          </p:cNvPr>
          <p:cNvSpPr/>
          <p:nvPr/>
        </p:nvSpPr>
        <p:spPr>
          <a:xfrm rot="18900000">
            <a:off x="3700289" y="323454"/>
            <a:ext cx="589589" cy="589589"/>
          </a:xfrm>
          <a:prstGeom prst="roundRect">
            <a:avLst/>
          </a:prstGeom>
          <a:solidFill>
            <a:schemeClr val="bg1">
              <a:lumMod val="85000"/>
            </a:schemeClr>
          </a:solidFill>
          <a:ln w="18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83" name="Rectangle: Rounded Corners 22">
            <a:extLst>
              <a:ext uri="{FF2B5EF4-FFF2-40B4-BE49-F238E27FC236}">
                <a16:creationId xmlns:a16="http://schemas.microsoft.com/office/drawing/2014/main" id="{1762E6FA-E744-41B0-80BA-1E7944B33477}"/>
              </a:ext>
            </a:extLst>
          </p:cNvPr>
          <p:cNvSpPr/>
          <p:nvPr/>
        </p:nvSpPr>
        <p:spPr>
          <a:xfrm rot="18900000">
            <a:off x="3738291" y="361456"/>
            <a:ext cx="513583" cy="513583"/>
          </a:xfrm>
          <a:prstGeom prst="roundRect">
            <a:avLst/>
          </a:prstGeom>
          <a:solidFill>
            <a:schemeClr val="bg1">
              <a:lumMod val="85000"/>
            </a:schemeClr>
          </a:soli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sp>
        <p:nvSpPr>
          <p:cNvPr id="94" name="Rectangle 93">
            <a:extLst>
              <a:ext uri="{FF2B5EF4-FFF2-40B4-BE49-F238E27FC236}">
                <a16:creationId xmlns:a16="http://schemas.microsoft.com/office/drawing/2014/main" id="{201686F9-CF83-44AE-BFDB-FA70D6A0437B}"/>
              </a:ext>
            </a:extLst>
          </p:cNvPr>
          <p:cNvSpPr/>
          <p:nvPr/>
        </p:nvSpPr>
        <p:spPr>
          <a:xfrm>
            <a:off x="5284011" y="476065"/>
            <a:ext cx="1005403" cy="307777"/>
          </a:xfrm>
          <a:prstGeom prst="rect">
            <a:avLst/>
          </a:prstGeom>
        </p:spPr>
        <p:txBody>
          <a:bodyPr wrap="none">
            <a:spAutoFit/>
          </a:bodyPr>
          <a:lstStyle/>
          <a:p>
            <a:pPr defTabSz="685800">
              <a:buClrTx/>
              <a:defRPr/>
            </a:pPr>
            <a:r>
              <a:rPr lang="en-US" b="1" kern="1200" dirty="0">
                <a:solidFill>
                  <a:schemeClr val="bg1">
                    <a:lumMod val="85000"/>
                  </a:schemeClr>
                </a:solidFill>
                <a:latin typeface="Century Gothic" panose="020B0502020202020204" pitchFamily="34" charset="0"/>
                <a:ea typeface="+mn-ea"/>
                <a:cs typeface="+mn-cs"/>
              </a:rPr>
              <a:t>Rationale</a:t>
            </a:r>
          </a:p>
        </p:txBody>
      </p:sp>
      <p:sp>
        <p:nvSpPr>
          <p:cNvPr id="159" name="Freeform 64">
            <a:extLst>
              <a:ext uri="{FF2B5EF4-FFF2-40B4-BE49-F238E27FC236}">
                <a16:creationId xmlns:a16="http://schemas.microsoft.com/office/drawing/2014/main" id="{1CCDCFFE-CB4E-41EB-A783-A72F53007A91}"/>
              </a:ext>
            </a:extLst>
          </p:cNvPr>
          <p:cNvSpPr>
            <a:spLocks noEditPoints="1"/>
          </p:cNvSpPr>
          <p:nvPr/>
        </p:nvSpPr>
        <p:spPr bwMode="auto">
          <a:xfrm>
            <a:off x="3853121" y="1747465"/>
            <a:ext cx="214293" cy="275928"/>
          </a:xfrm>
          <a:custGeom>
            <a:avLst/>
            <a:gdLst>
              <a:gd name="T0" fmla="*/ 4459 w 5090"/>
              <a:gd name="T1" fmla="*/ 1706 h 6554"/>
              <a:gd name="T2" fmla="*/ 4724 w 5090"/>
              <a:gd name="T3" fmla="*/ 2035 h 6554"/>
              <a:gd name="T4" fmla="*/ 4979 w 5090"/>
              <a:gd name="T5" fmla="*/ 2589 h 6554"/>
              <a:gd name="T6" fmla="*/ 5088 w 5090"/>
              <a:gd name="T7" fmla="*/ 3219 h 6554"/>
              <a:gd name="T8" fmla="*/ 5032 w 5090"/>
              <a:gd name="T9" fmla="*/ 3881 h 6554"/>
              <a:gd name="T10" fmla="*/ 4803 w 5090"/>
              <a:gd name="T11" fmla="*/ 4503 h 6554"/>
              <a:gd name="T12" fmla="*/ 4419 w 5090"/>
              <a:gd name="T13" fmla="*/ 5041 h 6554"/>
              <a:gd name="T14" fmla="*/ 3911 w 5090"/>
              <a:gd name="T15" fmla="*/ 5462 h 6554"/>
              <a:gd name="T16" fmla="*/ 3304 w 5090"/>
              <a:gd name="T17" fmla="*/ 5735 h 6554"/>
              <a:gd name="T18" fmla="*/ 2623 w 5090"/>
              <a:gd name="T19" fmla="*/ 5836 h 6554"/>
              <a:gd name="T20" fmla="*/ 2587 w 5090"/>
              <a:gd name="T21" fmla="*/ 6552 h 6554"/>
              <a:gd name="T22" fmla="*/ 1151 w 5090"/>
              <a:gd name="T23" fmla="*/ 5514 h 6554"/>
              <a:gd name="T24" fmla="*/ 2547 w 5090"/>
              <a:gd name="T25" fmla="*/ 4443 h 6554"/>
              <a:gd name="T26" fmla="*/ 2619 w 5090"/>
              <a:gd name="T27" fmla="*/ 4457 h 6554"/>
              <a:gd name="T28" fmla="*/ 2913 w 5090"/>
              <a:gd name="T29" fmla="*/ 5121 h 6554"/>
              <a:gd name="T30" fmla="*/ 3441 w 5090"/>
              <a:gd name="T31" fmla="*/ 4937 h 6554"/>
              <a:gd name="T32" fmla="*/ 3881 w 5090"/>
              <a:gd name="T33" fmla="*/ 4611 h 6554"/>
              <a:gd name="T34" fmla="*/ 4202 w 5090"/>
              <a:gd name="T35" fmla="*/ 4164 h 6554"/>
              <a:gd name="T36" fmla="*/ 4375 w 5090"/>
              <a:gd name="T37" fmla="*/ 3658 h 6554"/>
              <a:gd name="T38" fmla="*/ 4389 w 5090"/>
              <a:gd name="T39" fmla="*/ 3102 h 6554"/>
              <a:gd name="T40" fmla="*/ 4228 w 5090"/>
              <a:gd name="T41" fmla="*/ 2563 h 6554"/>
              <a:gd name="T42" fmla="*/ 3975 w 5090"/>
              <a:gd name="T43" fmla="*/ 2167 h 6554"/>
              <a:gd name="T44" fmla="*/ 3935 w 5090"/>
              <a:gd name="T45" fmla="*/ 1953 h 6554"/>
              <a:gd name="T46" fmla="*/ 4029 w 5090"/>
              <a:gd name="T47" fmla="*/ 1758 h 6554"/>
              <a:gd name="T48" fmla="*/ 4236 w 5090"/>
              <a:gd name="T49" fmla="*/ 1656 h 6554"/>
              <a:gd name="T50" fmla="*/ 3927 w 5090"/>
              <a:gd name="T51" fmla="*/ 1025 h 6554"/>
              <a:gd name="T52" fmla="*/ 3927 w 5090"/>
              <a:gd name="T53" fmla="*/ 1092 h 6554"/>
              <a:gd name="T54" fmla="*/ 2487 w 5090"/>
              <a:gd name="T55" fmla="*/ 2111 h 6554"/>
              <a:gd name="T56" fmla="*/ 2322 w 5090"/>
              <a:gd name="T57" fmla="*/ 1411 h 6554"/>
              <a:gd name="T58" fmla="*/ 1776 w 5090"/>
              <a:gd name="T59" fmla="*/ 1555 h 6554"/>
              <a:gd name="T60" fmla="*/ 1312 w 5090"/>
              <a:gd name="T61" fmla="*/ 1850 h 6554"/>
              <a:gd name="T62" fmla="*/ 958 w 5090"/>
              <a:gd name="T63" fmla="*/ 2268 h 6554"/>
              <a:gd name="T64" fmla="*/ 747 w 5090"/>
              <a:gd name="T65" fmla="*/ 2765 h 6554"/>
              <a:gd name="T66" fmla="*/ 691 w 5090"/>
              <a:gd name="T67" fmla="*/ 3307 h 6554"/>
              <a:gd name="T68" fmla="*/ 811 w 5090"/>
              <a:gd name="T69" fmla="*/ 3859 h 6554"/>
              <a:gd name="T70" fmla="*/ 1085 w 5090"/>
              <a:gd name="T71" fmla="*/ 4339 h 6554"/>
              <a:gd name="T72" fmla="*/ 1161 w 5090"/>
              <a:gd name="T73" fmla="*/ 4545 h 6554"/>
              <a:gd name="T74" fmla="*/ 1099 w 5090"/>
              <a:gd name="T75" fmla="*/ 4750 h 6554"/>
              <a:gd name="T76" fmla="*/ 912 w 5090"/>
              <a:gd name="T77" fmla="*/ 4886 h 6554"/>
              <a:gd name="T78" fmla="*/ 685 w 5090"/>
              <a:gd name="T79" fmla="*/ 4874 h 6554"/>
              <a:gd name="T80" fmla="*/ 452 w 5090"/>
              <a:gd name="T81" fmla="*/ 4644 h 6554"/>
              <a:gd name="T82" fmla="*/ 165 w 5090"/>
              <a:gd name="T83" fmla="*/ 4108 h 6554"/>
              <a:gd name="T84" fmla="*/ 16 w 5090"/>
              <a:gd name="T85" fmla="*/ 3506 h 6554"/>
              <a:gd name="T86" fmla="*/ 28 w 5090"/>
              <a:gd name="T87" fmla="*/ 2833 h 6554"/>
              <a:gd name="T88" fmla="*/ 215 w 5090"/>
              <a:gd name="T89" fmla="*/ 2199 h 6554"/>
              <a:gd name="T90" fmla="*/ 564 w 5090"/>
              <a:gd name="T91" fmla="*/ 1637 h 6554"/>
              <a:gd name="T92" fmla="*/ 1042 w 5090"/>
              <a:gd name="T93" fmla="*/ 1184 h 6554"/>
              <a:gd name="T94" fmla="*/ 1627 w 5090"/>
              <a:gd name="T95" fmla="*/ 871 h 6554"/>
              <a:gd name="T96" fmla="*/ 2292 w 5090"/>
              <a:gd name="T97" fmla="*/ 724 h 6554"/>
              <a:gd name="T98" fmla="*/ 2485 w 5090"/>
              <a:gd name="T99" fmla="*/ 8 h 6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90" h="6554">
                <a:moveTo>
                  <a:pt x="4293" y="1654"/>
                </a:moveTo>
                <a:lnTo>
                  <a:pt x="4351" y="1662"/>
                </a:lnTo>
                <a:lnTo>
                  <a:pt x="4405" y="1680"/>
                </a:lnTo>
                <a:lnTo>
                  <a:pt x="4459" y="1706"/>
                </a:lnTo>
                <a:lnTo>
                  <a:pt x="4507" y="1742"/>
                </a:lnTo>
                <a:lnTo>
                  <a:pt x="4548" y="1786"/>
                </a:lnTo>
                <a:lnTo>
                  <a:pt x="4640" y="1908"/>
                </a:lnTo>
                <a:lnTo>
                  <a:pt x="4724" y="2035"/>
                </a:lnTo>
                <a:lnTo>
                  <a:pt x="4799" y="2167"/>
                </a:lnTo>
                <a:lnTo>
                  <a:pt x="4867" y="2302"/>
                </a:lnTo>
                <a:lnTo>
                  <a:pt x="4927" y="2444"/>
                </a:lnTo>
                <a:lnTo>
                  <a:pt x="4979" y="2589"/>
                </a:lnTo>
                <a:lnTo>
                  <a:pt x="5020" y="2739"/>
                </a:lnTo>
                <a:lnTo>
                  <a:pt x="5052" y="2890"/>
                </a:lnTo>
                <a:lnTo>
                  <a:pt x="5074" y="3046"/>
                </a:lnTo>
                <a:lnTo>
                  <a:pt x="5088" y="3219"/>
                </a:lnTo>
                <a:lnTo>
                  <a:pt x="5090" y="3389"/>
                </a:lnTo>
                <a:lnTo>
                  <a:pt x="5082" y="3556"/>
                </a:lnTo>
                <a:lnTo>
                  <a:pt x="5062" y="3722"/>
                </a:lnTo>
                <a:lnTo>
                  <a:pt x="5032" y="3881"/>
                </a:lnTo>
                <a:lnTo>
                  <a:pt x="4990" y="4038"/>
                </a:lnTo>
                <a:lnTo>
                  <a:pt x="4939" y="4198"/>
                </a:lnTo>
                <a:lnTo>
                  <a:pt x="4875" y="4353"/>
                </a:lnTo>
                <a:lnTo>
                  <a:pt x="4803" y="4503"/>
                </a:lnTo>
                <a:lnTo>
                  <a:pt x="4720" y="4648"/>
                </a:lnTo>
                <a:lnTo>
                  <a:pt x="4628" y="4786"/>
                </a:lnTo>
                <a:lnTo>
                  <a:pt x="4528" y="4918"/>
                </a:lnTo>
                <a:lnTo>
                  <a:pt x="4419" y="5041"/>
                </a:lnTo>
                <a:lnTo>
                  <a:pt x="4303" y="5159"/>
                </a:lnTo>
                <a:lnTo>
                  <a:pt x="4180" y="5268"/>
                </a:lnTo>
                <a:lnTo>
                  <a:pt x="4049" y="5368"/>
                </a:lnTo>
                <a:lnTo>
                  <a:pt x="3911" y="5462"/>
                </a:lnTo>
                <a:lnTo>
                  <a:pt x="3768" y="5543"/>
                </a:lnTo>
                <a:lnTo>
                  <a:pt x="3618" y="5617"/>
                </a:lnTo>
                <a:lnTo>
                  <a:pt x="3463" y="5681"/>
                </a:lnTo>
                <a:lnTo>
                  <a:pt x="3304" y="5735"/>
                </a:lnTo>
                <a:lnTo>
                  <a:pt x="3138" y="5777"/>
                </a:lnTo>
                <a:lnTo>
                  <a:pt x="2971" y="5809"/>
                </a:lnTo>
                <a:lnTo>
                  <a:pt x="2798" y="5828"/>
                </a:lnTo>
                <a:lnTo>
                  <a:pt x="2623" y="5836"/>
                </a:lnTo>
                <a:lnTo>
                  <a:pt x="2623" y="6510"/>
                </a:lnTo>
                <a:lnTo>
                  <a:pt x="2619" y="6530"/>
                </a:lnTo>
                <a:lnTo>
                  <a:pt x="2605" y="6544"/>
                </a:lnTo>
                <a:lnTo>
                  <a:pt x="2587" y="6552"/>
                </a:lnTo>
                <a:lnTo>
                  <a:pt x="2567" y="6554"/>
                </a:lnTo>
                <a:lnTo>
                  <a:pt x="2545" y="6544"/>
                </a:lnTo>
                <a:lnTo>
                  <a:pt x="1165" y="5527"/>
                </a:lnTo>
                <a:lnTo>
                  <a:pt x="1151" y="5514"/>
                </a:lnTo>
                <a:lnTo>
                  <a:pt x="1147" y="5494"/>
                </a:lnTo>
                <a:lnTo>
                  <a:pt x="1151" y="5476"/>
                </a:lnTo>
                <a:lnTo>
                  <a:pt x="1165" y="5460"/>
                </a:lnTo>
                <a:lnTo>
                  <a:pt x="2547" y="4443"/>
                </a:lnTo>
                <a:lnTo>
                  <a:pt x="2567" y="4433"/>
                </a:lnTo>
                <a:lnTo>
                  <a:pt x="2587" y="4435"/>
                </a:lnTo>
                <a:lnTo>
                  <a:pt x="2607" y="4443"/>
                </a:lnTo>
                <a:lnTo>
                  <a:pt x="2619" y="4457"/>
                </a:lnTo>
                <a:lnTo>
                  <a:pt x="2625" y="4477"/>
                </a:lnTo>
                <a:lnTo>
                  <a:pt x="2625" y="5149"/>
                </a:lnTo>
                <a:lnTo>
                  <a:pt x="2770" y="5141"/>
                </a:lnTo>
                <a:lnTo>
                  <a:pt x="2913" y="5121"/>
                </a:lnTo>
                <a:lnTo>
                  <a:pt x="3053" y="5091"/>
                </a:lnTo>
                <a:lnTo>
                  <a:pt x="3186" y="5049"/>
                </a:lnTo>
                <a:lnTo>
                  <a:pt x="3316" y="4999"/>
                </a:lnTo>
                <a:lnTo>
                  <a:pt x="3441" y="4937"/>
                </a:lnTo>
                <a:lnTo>
                  <a:pt x="3561" y="4868"/>
                </a:lnTo>
                <a:lnTo>
                  <a:pt x="3674" y="4790"/>
                </a:lnTo>
                <a:lnTo>
                  <a:pt x="3782" y="4704"/>
                </a:lnTo>
                <a:lnTo>
                  <a:pt x="3881" y="4611"/>
                </a:lnTo>
                <a:lnTo>
                  <a:pt x="3973" y="4509"/>
                </a:lnTo>
                <a:lnTo>
                  <a:pt x="4058" y="4399"/>
                </a:lnTo>
                <a:lnTo>
                  <a:pt x="4134" y="4286"/>
                </a:lnTo>
                <a:lnTo>
                  <a:pt x="4202" y="4164"/>
                </a:lnTo>
                <a:lnTo>
                  <a:pt x="4262" y="4038"/>
                </a:lnTo>
                <a:lnTo>
                  <a:pt x="4307" y="3915"/>
                </a:lnTo>
                <a:lnTo>
                  <a:pt x="4347" y="3787"/>
                </a:lnTo>
                <a:lnTo>
                  <a:pt x="4375" y="3658"/>
                </a:lnTo>
                <a:lnTo>
                  <a:pt x="4395" y="3522"/>
                </a:lnTo>
                <a:lnTo>
                  <a:pt x="4403" y="3387"/>
                </a:lnTo>
                <a:lnTo>
                  <a:pt x="4401" y="3245"/>
                </a:lnTo>
                <a:lnTo>
                  <a:pt x="4389" y="3102"/>
                </a:lnTo>
                <a:lnTo>
                  <a:pt x="4365" y="2962"/>
                </a:lnTo>
                <a:lnTo>
                  <a:pt x="4329" y="2825"/>
                </a:lnTo>
                <a:lnTo>
                  <a:pt x="4284" y="2693"/>
                </a:lnTo>
                <a:lnTo>
                  <a:pt x="4228" y="2563"/>
                </a:lnTo>
                <a:lnTo>
                  <a:pt x="4164" y="2442"/>
                </a:lnTo>
                <a:lnTo>
                  <a:pt x="4090" y="2324"/>
                </a:lnTo>
                <a:lnTo>
                  <a:pt x="4007" y="2215"/>
                </a:lnTo>
                <a:lnTo>
                  <a:pt x="3975" y="2167"/>
                </a:lnTo>
                <a:lnTo>
                  <a:pt x="3951" y="2115"/>
                </a:lnTo>
                <a:lnTo>
                  <a:pt x="3937" y="2061"/>
                </a:lnTo>
                <a:lnTo>
                  <a:pt x="3931" y="2007"/>
                </a:lnTo>
                <a:lnTo>
                  <a:pt x="3935" y="1953"/>
                </a:lnTo>
                <a:lnTo>
                  <a:pt x="3945" y="1900"/>
                </a:lnTo>
                <a:lnTo>
                  <a:pt x="3965" y="1850"/>
                </a:lnTo>
                <a:lnTo>
                  <a:pt x="3993" y="1802"/>
                </a:lnTo>
                <a:lnTo>
                  <a:pt x="4029" y="1758"/>
                </a:lnTo>
                <a:lnTo>
                  <a:pt x="4070" y="1720"/>
                </a:lnTo>
                <a:lnTo>
                  <a:pt x="4124" y="1688"/>
                </a:lnTo>
                <a:lnTo>
                  <a:pt x="4178" y="1666"/>
                </a:lnTo>
                <a:lnTo>
                  <a:pt x="4236" y="1656"/>
                </a:lnTo>
                <a:lnTo>
                  <a:pt x="4293" y="1654"/>
                </a:lnTo>
                <a:close/>
                <a:moveTo>
                  <a:pt x="2525" y="0"/>
                </a:moveTo>
                <a:lnTo>
                  <a:pt x="2545" y="8"/>
                </a:lnTo>
                <a:lnTo>
                  <a:pt x="3927" y="1025"/>
                </a:lnTo>
                <a:lnTo>
                  <a:pt x="3939" y="1040"/>
                </a:lnTo>
                <a:lnTo>
                  <a:pt x="3945" y="1058"/>
                </a:lnTo>
                <a:lnTo>
                  <a:pt x="3939" y="1078"/>
                </a:lnTo>
                <a:lnTo>
                  <a:pt x="3927" y="1092"/>
                </a:lnTo>
                <a:lnTo>
                  <a:pt x="2545" y="2109"/>
                </a:lnTo>
                <a:lnTo>
                  <a:pt x="2525" y="2119"/>
                </a:lnTo>
                <a:lnTo>
                  <a:pt x="2505" y="2119"/>
                </a:lnTo>
                <a:lnTo>
                  <a:pt x="2487" y="2111"/>
                </a:lnTo>
                <a:lnTo>
                  <a:pt x="2473" y="2095"/>
                </a:lnTo>
                <a:lnTo>
                  <a:pt x="2469" y="2075"/>
                </a:lnTo>
                <a:lnTo>
                  <a:pt x="2469" y="1403"/>
                </a:lnTo>
                <a:lnTo>
                  <a:pt x="2322" y="1411"/>
                </a:lnTo>
                <a:lnTo>
                  <a:pt x="2181" y="1431"/>
                </a:lnTo>
                <a:lnTo>
                  <a:pt x="2041" y="1463"/>
                </a:lnTo>
                <a:lnTo>
                  <a:pt x="1906" y="1503"/>
                </a:lnTo>
                <a:lnTo>
                  <a:pt x="1776" y="1555"/>
                </a:lnTo>
                <a:lnTo>
                  <a:pt x="1651" y="1615"/>
                </a:lnTo>
                <a:lnTo>
                  <a:pt x="1531" y="1684"/>
                </a:lnTo>
                <a:lnTo>
                  <a:pt x="1420" y="1762"/>
                </a:lnTo>
                <a:lnTo>
                  <a:pt x="1312" y="1850"/>
                </a:lnTo>
                <a:lnTo>
                  <a:pt x="1213" y="1943"/>
                </a:lnTo>
                <a:lnTo>
                  <a:pt x="1119" y="2045"/>
                </a:lnTo>
                <a:lnTo>
                  <a:pt x="1036" y="2153"/>
                </a:lnTo>
                <a:lnTo>
                  <a:pt x="958" y="2268"/>
                </a:lnTo>
                <a:lnTo>
                  <a:pt x="890" y="2388"/>
                </a:lnTo>
                <a:lnTo>
                  <a:pt x="830" y="2514"/>
                </a:lnTo>
                <a:lnTo>
                  <a:pt x="785" y="2637"/>
                </a:lnTo>
                <a:lnTo>
                  <a:pt x="747" y="2765"/>
                </a:lnTo>
                <a:lnTo>
                  <a:pt x="717" y="2896"/>
                </a:lnTo>
                <a:lnTo>
                  <a:pt x="699" y="3030"/>
                </a:lnTo>
                <a:lnTo>
                  <a:pt x="689" y="3167"/>
                </a:lnTo>
                <a:lnTo>
                  <a:pt x="691" y="3307"/>
                </a:lnTo>
                <a:lnTo>
                  <a:pt x="705" y="3450"/>
                </a:lnTo>
                <a:lnTo>
                  <a:pt x="729" y="3590"/>
                </a:lnTo>
                <a:lnTo>
                  <a:pt x="765" y="3728"/>
                </a:lnTo>
                <a:lnTo>
                  <a:pt x="811" y="3859"/>
                </a:lnTo>
                <a:lnTo>
                  <a:pt x="866" y="3987"/>
                </a:lnTo>
                <a:lnTo>
                  <a:pt x="930" y="4110"/>
                </a:lnTo>
                <a:lnTo>
                  <a:pt x="1004" y="4228"/>
                </a:lnTo>
                <a:lnTo>
                  <a:pt x="1085" y="4339"/>
                </a:lnTo>
                <a:lnTo>
                  <a:pt x="1119" y="4387"/>
                </a:lnTo>
                <a:lnTo>
                  <a:pt x="1141" y="4437"/>
                </a:lnTo>
                <a:lnTo>
                  <a:pt x="1155" y="4491"/>
                </a:lnTo>
                <a:lnTo>
                  <a:pt x="1161" y="4545"/>
                </a:lnTo>
                <a:lnTo>
                  <a:pt x="1159" y="4599"/>
                </a:lnTo>
                <a:lnTo>
                  <a:pt x="1147" y="4652"/>
                </a:lnTo>
                <a:lnTo>
                  <a:pt x="1127" y="4704"/>
                </a:lnTo>
                <a:lnTo>
                  <a:pt x="1099" y="4750"/>
                </a:lnTo>
                <a:lnTo>
                  <a:pt x="1063" y="4794"/>
                </a:lnTo>
                <a:lnTo>
                  <a:pt x="1022" y="4832"/>
                </a:lnTo>
                <a:lnTo>
                  <a:pt x="968" y="4864"/>
                </a:lnTo>
                <a:lnTo>
                  <a:pt x="912" y="4886"/>
                </a:lnTo>
                <a:lnTo>
                  <a:pt x="856" y="4898"/>
                </a:lnTo>
                <a:lnTo>
                  <a:pt x="799" y="4898"/>
                </a:lnTo>
                <a:lnTo>
                  <a:pt x="741" y="4890"/>
                </a:lnTo>
                <a:lnTo>
                  <a:pt x="685" y="4874"/>
                </a:lnTo>
                <a:lnTo>
                  <a:pt x="633" y="4846"/>
                </a:lnTo>
                <a:lnTo>
                  <a:pt x="585" y="4810"/>
                </a:lnTo>
                <a:lnTo>
                  <a:pt x="544" y="4766"/>
                </a:lnTo>
                <a:lnTo>
                  <a:pt x="452" y="4644"/>
                </a:lnTo>
                <a:lnTo>
                  <a:pt x="368" y="4517"/>
                </a:lnTo>
                <a:lnTo>
                  <a:pt x="293" y="4385"/>
                </a:lnTo>
                <a:lnTo>
                  <a:pt x="225" y="4250"/>
                </a:lnTo>
                <a:lnTo>
                  <a:pt x="165" y="4108"/>
                </a:lnTo>
                <a:lnTo>
                  <a:pt x="114" y="3963"/>
                </a:lnTo>
                <a:lnTo>
                  <a:pt x="72" y="3815"/>
                </a:lnTo>
                <a:lnTo>
                  <a:pt x="38" y="3662"/>
                </a:lnTo>
                <a:lnTo>
                  <a:pt x="16" y="3506"/>
                </a:lnTo>
                <a:lnTo>
                  <a:pt x="2" y="3333"/>
                </a:lnTo>
                <a:lnTo>
                  <a:pt x="0" y="3163"/>
                </a:lnTo>
                <a:lnTo>
                  <a:pt x="8" y="2996"/>
                </a:lnTo>
                <a:lnTo>
                  <a:pt x="28" y="2833"/>
                </a:lnTo>
                <a:lnTo>
                  <a:pt x="60" y="2671"/>
                </a:lnTo>
                <a:lnTo>
                  <a:pt x="100" y="2514"/>
                </a:lnTo>
                <a:lnTo>
                  <a:pt x="151" y="2354"/>
                </a:lnTo>
                <a:lnTo>
                  <a:pt x="215" y="2199"/>
                </a:lnTo>
                <a:lnTo>
                  <a:pt x="289" y="2049"/>
                </a:lnTo>
                <a:lnTo>
                  <a:pt x="370" y="1906"/>
                </a:lnTo>
                <a:lnTo>
                  <a:pt x="462" y="1766"/>
                </a:lnTo>
                <a:lnTo>
                  <a:pt x="564" y="1637"/>
                </a:lnTo>
                <a:lnTo>
                  <a:pt x="671" y="1511"/>
                </a:lnTo>
                <a:lnTo>
                  <a:pt x="787" y="1395"/>
                </a:lnTo>
                <a:lnTo>
                  <a:pt x="912" y="1286"/>
                </a:lnTo>
                <a:lnTo>
                  <a:pt x="1042" y="1184"/>
                </a:lnTo>
                <a:lnTo>
                  <a:pt x="1179" y="1092"/>
                </a:lnTo>
                <a:lnTo>
                  <a:pt x="1322" y="1009"/>
                </a:lnTo>
                <a:lnTo>
                  <a:pt x="1472" y="935"/>
                </a:lnTo>
                <a:lnTo>
                  <a:pt x="1627" y="871"/>
                </a:lnTo>
                <a:lnTo>
                  <a:pt x="1786" y="817"/>
                </a:lnTo>
                <a:lnTo>
                  <a:pt x="1952" y="775"/>
                </a:lnTo>
                <a:lnTo>
                  <a:pt x="2119" y="743"/>
                </a:lnTo>
                <a:lnTo>
                  <a:pt x="2292" y="724"/>
                </a:lnTo>
                <a:lnTo>
                  <a:pt x="2467" y="716"/>
                </a:lnTo>
                <a:lnTo>
                  <a:pt x="2467" y="42"/>
                </a:lnTo>
                <a:lnTo>
                  <a:pt x="2471" y="22"/>
                </a:lnTo>
                <a:lnTo>
                  <a:pt x="2485" y="8"/>
                </a:lnTo>
                <a:lnTo>
                  <a:pt x="2503" y="0"/>
                </a:lnTo>
                <a:lnTo>
                  <a:pt x="252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206" name="Group 205">
            <a:extLst>
              <a:ext uri="{FF2B5EF4-FFF2-40B4-BE49-F238E27FC236}">
                <a16:creationId xmlns:a16="http://schemas.microsoft.com/office/drawing/2014/main" id="{A78B8166-AA82-4876-A341-CDD7ABA0048C}"/>
              </a:ext>
            </a:extLst>
          </p:cNvPr>
          <p:cNvGrpSpPr/>
          <p:nvPr/>
        </p:nvGrpSpPr>
        <p:grpSpPr>
          <a:xfrm>
            <a:off x="3183453" y="2448785"/>
            <a:ext cx="251077" cy="228040"/>
            <a:chOff x="6166420" y="4225094"/>
            <a:chExt cx="148107" cy="147970"/>
          </a:xfrm>
          <a:solidFill>
            <a:schemeClr val="bg1"/>
          </a:solidFill>
        </p:grpSpPr>
        <p:sp>
          <p:nvSpPr>
            <p:cNvPr id="207" name="Freeform 42">
              <a:extLst>
                <a:ext uri="{FF2B5EF4-FFF2-40B4-BE49-F238E27FC236}">
                  <a16:creationId xmlns:a16="http://schemas.microsoft.com/office/drawing/2014/main" id="{9C71EDF9-384F-442C-9D89-5CA95D9FC13C}"/>
                </a:ext>
              </a:extLst>
            </p:cNvPr>
            <p:cNvSpPr>
              <a:spLocks noEditPoints="1"/>
            </p:cNvSpPr>
            <p:nvPr/>
          </p:nvSpPr>
          <p:spPr bwMode="auto">
            <a:xfrm>
              <a:off x="6166420" y="4225094"/>
              <a:ext cx="148107" cy="79923"/>
            </a:xfrm>
            <a:custGeom>
              <a:avLst/>
              <a:gdLst>
                <a:gd name="T0" fmla="*/ 3279 w 6560"/>
                <a:gd name="T1" fmla="*/ 560 h 3540"/>
                <a:gd name="T2" fmla="*/ 858 w 6560"/>
                <a:gd name="T3" fmla="*/ 1770 h 3540"/>
                <a:gd name="T4" fmla="*/ 3279 w 6560"/>
                <a:gd name="T5" fmla="*/ 2980 h 3540"/>
                <a:gd name="T6" fmla="*/ 5702 w 6560"/>
                <a:gd name="T7" fmla="*/ 1770 h 3540"/>
                <a:gd name="T8" fmla="*/ 3279 w 6560"/>
                <a:gd name="T9" fmla="*/ 560 h 3540"/>
                <a:gd name="T10" fmla="*/ 3255 w 6560"/>
                <a:gd name="T11" fmla="*/ 0 h 3540"/>
                <a:gd name="T12" fmla="*/ 3305 w 6560"/>
                <a:gd name="T13" fmla="*/ 0 h 3540"/>
                <a:gd name="T14" fmla="*/ 3353 w 6560"/>
                <a:gd name="T15" fmla="*/ 8 h 3540"/>
                <a:gd name="T16" fmla="*/ 3399 w 6560"/>
                <a:gd name="T17" fmla="*/ 26 h 3540"/>
                <a:gd name="T18" fmla="*/ 6412 w 6560"/>
                <a:gd name="T19" fmla="*/ 1533 h 3540"/>
                <a:gd name="T20" fmla="*/ 6454 w 6560"/>
                <a:gd name="T21" fmla="*/ 1559 h 3540"/>
                <a:gd name="T22" fmla="*/ 6490 w 6560"/>
                <a:gd name="T23" fmla="*/ 1593 h 3540"/>
                <a:gd name="T24" fmla="*/ 6520 w 6560"/>
                <a:gd name="T25" fmla="*/ 1631 h 3540"/>
                <a:gd name="T26" fmla="*/ 6542 w 6560"/>
                <a:gd name="T27" fmla="*/ 1674 h 3540"/>
                <a:gd name="T28" fmla="*/ 6554 w 6560"/>
                <a:gd name="T29" fmla="*/ 1720 h 3540"/>
                <a:gd name="T30" fmla="*/ 6560 w 6560"/>
                <a:gd name="T31" fmla="*/ 1770 h 3540"/>
                <a:gd name="T32" fmla="*/ 6554 w 6560"/>
                <a:gd name="T33" fmla="*/ 1820 h 3540"/>
                <a:gd name="T34" fmla="*/ 6542 w 6560"/>
                <a:gd name="T35" fmla="*/ 1866 h 3540"/>
                <a:gd name="T36" fmla="*/ 6520 w 6560"/>
                <a:gd name="T37" fmla="*/ 1910 h 3540"/>
                <a:gd name="T38" fmla="*/ 6490 w 6560"/>
                <a:gd name="T39" fmla="*/ 1947 h 3540"/>
                <a:gd name="T40" fmla="*/ 6454 w 6560"/>
                <a:gd name="T41" fmla="*/ 1981 h 3540"/>
                <a:gd name="T42" fmla="*/ 6412 w 6560"/>
                <a:gd name="T43" fmla="*/ 2007 h 3540"/>
                <a:gd name="T44" fmla="*/ 3399 w 6560"/>
                <a:gd name="T45" fmla="*/ 3512 h 3540"/>
                <a:gd name="T46" fmla="*/ 3361 w 6560"/>
                <a:gd name="T47" fmla="*/ 3528 h 3540"/>
                <a:gd name="T48" fmla="*/ 3321 w 6560"/>
                <a:gd name="T49" fmla="*/ 3538 h 3540"/>
                <a:gd name="T50" fmla="*/ 3279 w 6560"/>
                <a:gd name="T51" fmla="*/ 3540 h 3540"/>
                <a:gd name="T52" fmla="*/ 3239 w 6560"/>
                <a:gd name="T53" fmla="*/ 3538 h 3540"/>
                <a:gd name="T54" fmla="*/ 3199 w 6560"/>
                <a:gd name="T55" fmla="*/ 3528 h 3540"/>
                <a:gd name="T56" fmla="*/ 3161 w 6560"/>
                <a:gd name="T57" fmla="*/ 3512 h 3540"/>
                <a:gd name="T58" fmla="*/ 146 w 6560"/>
                <a:gd name="T59" fmla="*/ 2007 h 3540"/>
                <a:gd name="T60" fmla="*/ 104 w 6560"/>
                <a:gd name="T61" fmla="*/ 1981 h 3540"/>
                <a:gd name="T62" fmla="*/ 68 w 6560"/>
                <a:gd name="T63" fmla="*/ 1947 h 3540"/>
                <a:gd name="T64" fmla="*/ 40 w 6560"/>
                <a:gd name="T65" fmla="*/ 1910 h 3540"/>
                <a:gd name="T66" fmla="*/ 18 w 6560"/>
                <a:gd name="T67" fmla="*/ 1866 h 3540"/>
                <a:gd name="T68" fmla="*/ 4 w 6560"/>
                <a:gd name="T69" fmla="*/ 1820 h 3540"/>
                <a:gd name="T70" fmla="*/ 0 w 6560"/>
                <a:gd name="T71" fmla="*/ 1770 h 3540"/>
                <a:gd name="T72" fmla="*/ 4 w 6560"/>
                <a:gd name="T73" fmla="*/ 1720 h 3540"/>
                <a:gd name="T74" fmla="*/ 18 w 6560"/>
                <a:gd name="T75" fmla="*/ 1674 h 3540"/>
                <a:gd name="T76" fmla="*/ 40 w 6560"/>
                <a:gd name="T77" fmla="*/ 1631 h 3540"/>
                <a:gd name="T78" fmla="*/ 68 w 6560"/>
                <a:gd name="T79" fmla="*/ 1593 h 3540"/>
                <a:gd name="T80" fmla="*/ 104 w 6560"/>
                <a:gd name="T81" fmla="*/ 1559 h 3540"/>
                <a:gd name="T82" fmla="*/ 146 w 6560"/>
                <a:gd name="T83" fmla="*/ 1533 h 3540"/>
                <a:gd name="T84" fmla="*/ 3161 w 6560"/>
                <a:gd name="T85" fmla="*/ 26 h 3540"/>
                <a:gd name="T86" fmla="*/ 3207 w 6560"/>
                <a:gd name="T87" fmla="*/ 8 h 3540"/>
                <a:gd name="T88" fmla="*/ 3255 w 6560"/>
                <a:gd name="T89"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60" h="3540">
                  <a:moveTo>
                    <a:pt x="3279" y="560"/>
                  </a:moveTo>
                  <a:lnTo>
                    <a:pt x="858" y="1770"/>
                  </a:lnTo>
                  <a:lnTo>
                    <a:pt x="3279" y="2980"/>
                  </a:lnTo>
                  <a:lnTo>
                    <a:pt x="5702" y="1770"/>
                  </a:lnTo>
                  <a:lnTo>
                    <a:pt x="3279" y="560"/>
                  </a:lnTo>
                  <a:close/>
                  <a:moveTo>
                    <a:pt x="3255" y="0"/>
                  </a:moveTo>
                  <a:lnTo>
                    <a:pt x="3305" y="0"/>
                  </a:lnTo>
                  <a:lnTo>
                    <a:pt x="3353" y="8"/>
                  </a:lnTo>
                  <a:lnTo>
                    <a:pt x="3399" y="26"/>
                  </a:lnTo>
                  <a:lnTo>
                    <a:pt x="6412" y="1533"/>
                  </a:lnTo>
                  <a:lnTo>
                    <a:pt x="6454" y="1559"/>
                  </a:lnTo>
                  <a:lnTo>
                    <a:pt x="6490" y="1593"/>
                  </a:lnTo>
                  <a:lnTo>
                    <a:pt x="6520" y="1631"/>
                  </a:lnTo>
                  <a:lnTo>
                    <a:pt x="6542" y="1674"/>
                  </a:lnTo>
                  <a:lnTo>
                    <a:pt x="6554" y="1720"/>
                  </a:lnTo>
                  <a:lnTo>
                    <a:pt x="6560" y="1770"/>
                  </a:lnTo>
                  <a:lnTo>
                    <a:pt x="6554" y="1820"/>
                  </a:lnTo>
                  <a:lnTo>
                    <a:pt x="6542" y="1866"/>
                  </a:lnTo>
                  <a:lnTo>
                    <a:pt x="6520" y="1910"/>
                  </a:lnTo>
                  <a:lnTo>
                    <a:pt x="6490" y="1947"/>
                  </a:lnTo>
                  <a:lnTo>
                    <a:pt x="6454" y="1981"/>
                  </a:lnTo>
                  <a:lnTo>
                    <a:pt x="6412" y="2007"/>
                  </a:lnTo>
                  <a:lnTo>
                    <a:pt x="3399" y="3512"/>
                  </a:lnTo>
                  <a:lnTo>
                    <a:pt x="3361" y="3528"/>
                  </a:lnTo>
                  <a:lnTo>
                    <a:pt x="3321" y="3538"/>
                  </a:lnTo>
                  <a:lnTo>
                    <a:pt x="3279" y="3540"/>
                  </a:lnTo>
                  <a:lnTo>
                    <a:pt x="3239" y="3538"/>
                  </a:lnTo>
                  <a:lnTo>
                    <a:pt x="3199" y="3528"/>
                  </a:lnTo>
                  <a:lnTo>
                    <a:pt x="3161" y="3512"/>
                  </a:lnTo>
                  <a:lnTo>
                    <a:pt x="146" y="2007"/>
                  </a:lnTo>
                  <a:lnTo>
                    <a:pt x="104" y="1981"/>
                  </a:lnTo>
                  <a:lnTo>
                    <a:pt x="68" y="1947"/>
                  </a:lnTo>
                  <a:lnTo>
                    <a:pt x="40" y="1910"/>
                  </a:lnTo>
                  <a:lnTo>
                    <a:pt x="18" y="1866"/>
                  </a:lnTo>
                  <a:lnTo>
                    <a:pt x="4" y="1820"/>
                  </a:lnTo>
                  <a:lnTo>
                    <a:pt x="0" y="1770"/>
                  </a:lnTo>
                  <a:lnTo>
                    <a:pt x="4" y="1720"/>
                  </a:lnTo>
                  <a:lnTo>
                    <a:pt x="18" y="1674"/>
                  </a:lnTo>
                  <a:lnTo>
                    <a:pt x="40" y="1631"/>
                  </a:lnTo>
                  <a:lnTo>
                    <a:pt x="68" y="1593"/>
                  </a:lnTo>
                  <a:lnTo>
                    <a:pt x="104" y="1559"/>
                  </a:lnTo>
                  <a:lnTo>
                    <a:pt x="146" y="1533"/>
                  </a:lnTo>
                  <a:lnTo>
                    <a:pt x="3161" y="26"/>
                  </a:lnTo>
                  <a:lnTo>
                    <a:pt x="3207" y="8"/>
                  </a:lnTo>
                  <a:lnTo>
                    <a:pt x="3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8" name="Freeform 43">
              <a:extLst>
                <a:ext uri="{FF2B5EF4-FFF2-40B4-BE49-F238E27FC236}">
                  <a16:creationId xmlns:a16="http://schemas.microsoft.com/office/drawing/2014/main" id="{712598BD-A2F0-4BAD-B838-9485E051C3F0}"/>
                </a:ext>
              </a:extLst>
            </p:cNvPr>
            <p:cNvSpPr>
              <a:spLocks/>
            </p:cNvSpPr>
            <p:nvPr/>
          </p:nvSpPr>
          <p:spPr bwMode="auto">
            <a:xfrm>
              <a:off x="6166420" y="4327097"/>
              <a:ext cx="148062" cy="45967"/>
            </a:xfrm>
            <a:custGeom>
              <a:avLst/>
              <a:gdLst>
                <a:gd name="T0" fmla="*/ 247 w 6558"/>
                <a:gd name="T1" fmla="*/ 0 h 2035"/>
                <a:gd name="T2" fmla="*/ 293 w 6558"/>
                <a:gd name="T3" fmla="*/ 0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0 h 2035"/>
                <a:gd name="T16" fmla="*/ 6313 w 6558"/>
                <a:gd name="T17" fmla="*/ 0 h 2035"/>
                <a:gd name="T18" fmla="*/ 6357 w 6558"/>
                <a:gd name="T19" fmla="*/ 6 h 2035"/>
                <a:gd name="T20" fmla="*/ 6398 w 6558"/>
                <a:gd name="T21" fmla="*/ 20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89 h 2035"/>
                <a:gd name="T32" fmla="*/ 6558 w 6558"/>
                <a:gd name="T33" fmla="*/ 235 h 2035"/>
                <a:gd name="T34" fmla="*/ 6558 w 6558"/>
                <a:gd name="T35" fmla="*/ 281 h 2035"/>
                <a:gd name="T36" fmla="*/ 6552 w 6558"/>
                <a:gd name="T37" fmla="*/ 325 h 2035"/>
                <a:gd name="T38" fmla="*/ 6538 w 6558"/>
                <a:gd name="T39" fmla="*/ 369 h 2035"/>
                <a:gd name="T40" fmla="*/ 6516 w 6558"/>
                <a:gd name="T41" fmla="*/ 408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1 h 2035"/>
                <a:gd name="T54" fmla="*/ 3279 w 6558"/>
                <a:gd name="T55" fmla="*/ 2035 h 2035"/>
                <a:gd name="T56" fmla="*/ 3239 w 6558"/>
                <a:gd name="T57" fmla="*/ 2031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8 h 2035"/>
                <a:gd name="T70" fmla="*/ 22 w 6558"/>
                <a:gd name="T71" fmla="*/ 369 h 2035"/>
                <a:gd name="T72" fmla="*/ 8 w 6558"/>
                <a:gd name="T73" fmla="*/ 325 h 2035"/>
                <a:gd name="T74" fmla="*/ 0 w 6558"/>
                <a:gd name="T75" fmla="*/ 281 h 2035"/>
                <a:gd name="T76" fmla="*/ 2 w 6558"/>
                <a:gd name="T77" fmla="*/ 235 h 2035"/>
                <a:gd name="T78" fmla="*/ 10 w 6558"/>
                <a:gd name="T79" fmla="*/ 189 h 2035"/>
                <a:gd name="T80" fmla="*/ 28 w 6558"/>
                <a:gd name="T81" fmla="*/ 145 h 2035"/>
                <a:gd name="T82" fmla="*/ 54 w 6558"/>
                <a:gd name="T83" fmla="*/ 106 h 2035"/>
                <a:gd name="T84" fmla="*/ 84 w 6558"/>
                <a:gd name="T85" fmla="*/ 70 h 2035"/>
                <a:gd name="T86" fmla="*/ 120 w 6558"/>
                <a:gd name="T87" fmla="*/ 42 h 2035"/>
                <a:gd name="T88" fmla="*/ 160 w 6558"/>
                <a:gd name="T89" fmla="*/ 20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0"/>
                  </a:lnTo>
                  <a:lnTo>
                    <a:pt x="339" y="10"/>
                  </a:lnTo>
                  <a:lnTo>
                    <a:pt x="383" y="28"/>
                  </a:lnTo>
                  <a:lnTo>
                    <a:pt x="3279" y="1475"/>
                  </a:lnTo>
                  <a:lnTo>
                    <a:pt x="6175" y="28"/>
                  </a:lnTo>
                  <a:lnTo>
                    <a:pt x="6221" y="10"/>
                  </a:lnTo>
                  <a:lnTo>
                    <a:pt x="6267" y="0"/>
                  </a:lnTo>
                  <a:lnTo>
                    <a:pt x="6313" y="0"/>
                  </a:lnTo>
                  <a:lnTo>
                    <a:pt x="6357" y="6"/>
                  </a:lnTo>
                  <a:lnTo>
                    <a:pt x="6398" y="20"/>
                  </a:lnTo>
                  <a:lnTo>
                    <a:pt x="6440" y="42"/>
                  </a:lnTo>
                  <a:lnTo>
                    <a:pt x="6476" y="70"/>
                  </a:lnTo>
                  <a:lnTo>
                    <a:pt x="6506" y="106"/>
                  </a:lnTo>
                  <a:lnTo>
                    <a:pt x="6532" y="145"/>
                  </a:lnTo>
                  <a:lnTo>
                    <a:pt x="6550" y="189"/>
                  </a:lnTo>
                  <a:lnTo>
                    <a:pt x="6558" y="235"/>
                  </a:lnTo>
                  <a:lnTo>
                    <a:pt x="6558" y="281"/>
                  </a:lnTo>
                  <a:lnTo>
                    <a:pt x="6552" y="325"/>
                  </a:lnTo>
                  <a:lnTo>
                    <a:pt x="6538" y="369"/>
                  </a:lnTo>
                  <a:lnTo>
                    <a:pt x="6516" y="408"/>
                  </a:lnTo>
                  <a:lnTo>
                    <a:pt x="6488" y="444"/>
                  </a:lnTo>
                  <a:lnTo>
                    <a:pt x="6454" y="476"/>
                  </a:lnTo>
                  <a:lnTo>
                    <a:pt x="6412" y="500"/>
                  </a:lnTo>
                  <a:lnTo>
                    <a:pt x="3399" y="2007"/>
                  </a:lnTo>
                  <a:lnTo>
                    <a:pt x="3361" y="2023"/>
                  </a:lnTo>
                  <a:lnTo>
                    <a:pt x="3321" y="2031"/>
                  </a:lnTo>
                  <a:lnTo>
                    <a:pt x="3279" y="2035"/>
                  </a:lnTo>
                  <a:lnTo>
                    <a:pt x="3239" y="2031"/>
                  </a:lnTo>
                  <a:lnTo>
                    <a:pt x="3199" y="2023"/>
                  </a:lnTo>
                  <a:lnTo>
                    <a:pt x="3161" y="2007"/>
                  </a:lnTo>
                  <a:lnTo>
                    <a:pt x="146" y="500"/>
                  </a:lnTo>
                  <a:lnTo>
                    <a:pt x="106" y="476"/>
                  </a:lnTo>
                  <a:lnTo>
                    <a:pt x="72" y="444"/>
                  </a:lnTo>
                  <a:lnTo>
                    <a:pt x="44" y="408"/>
                  </a:lnTo>
                  <a:lnTo>
                    <a:pt x="22" y="369"/>
                  </a:lnTo>
                  <a:lnTo>
                    <a:pt x="8" y="325"/>
                  </a:lnTo>
                  <a:lnTo>
                    <a:pt x="0" y="281"/>
                  </a:lnTo>
                  <a:lnTo>
                    <a:pt x="2" y="235"/>
                  </a:lnTo>
                  <a:lnTo>
                    <a:pt x="10" y="189"/>
                  </a:lnTo>
                  <a:lnTo>
                    <a:pt x="28" y="145"/>
                  </a:lnTo>
                  <a:lnTo>
                    <a:pt x="54" y="106"/>
                  </a:lnTo>
                  <a:lnTo>
                    <a:pt x="84" y="70"/>
                  </a:lnTo>
                  <a:lnTo>
                    <a:pt x="120" y="42"/>
                  </a:lnTo>
                  <a:lnTo>
                    <a:pt x="160" y="20"/>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sp>
          <p:nvSpPr>
            <p:cNvPr id="209" name="Freeform 44">
              <a:extLst>
                <a:ext uri="{FF2B5EF4-FFF2-40B4-BE49-F238E27FC236}">
                  <a16:creationId xmlns:a16="http://schemas.microsoft.com/office/drawing/2014/main" id="{22FD72D7-2091-4F15-8BEB-164220CB1A7A}"/>
                </a:ext>
              </a:extLst>
            </p:cNvPr>
            <p:cNvSpPr>
              <a:spLocks/>
            </p:cNvSpPr>
            <p:nvPr/>
          </p:nvSpPr>
          <p:spPr bwMode="auto">
            <a:xfrm>
              <a:off x="6166420" y="4293096"/>
              <a:ext cx="148062" cy="45967"/>
            </a:xfrm>
            <a:custGeom>
              <a:avLst/>
              <a:gdLst>
                <a:gd name="T0" fmla="*/ 247 w 6558"/>
                <a:gd name="T1" fmla="*/ 0 h 2035"/>
                <a:gd name="T2" fmla="*/ 293 w 6558"/>
                <a:gd name="T3" fmla="*/ 2 h 2035"/>
                <a:gd name="T4" fmla="*/ 339 w 6558"/>
                <a:gd name="T5" fmla="*/ 10 h 2035"/>
                <a:gd name="T6" fmla="*/ 383 w 6558"/>
                <a:gd name="T7" fmla="*/ 28 h 2035"/>
                <a:gd name="T8" fmla="*/ 3279 w 6558"/>
                <a:gd name="T9" fmla="*/ 1475 h 2035"/>
                <a:gd name="T10" fmla="*/ 6175 w 6558"/>
                <a:gd name="T11" fmla="*/ 28 h 2035"/>
                <a:gd name="T12" fmla="*/ 6221 w 6558"/>
                <a:gd name="T13" fmla="*/ 10 h 2035"/>
                <a:gd name="T14" fmla="*/ 6267 w 6558"/>
                <a:gd name="T15" fmla="*/ 2 h 2035"/>
                <a:gd name="T16" fmla="*/ 6313 w 6558"/>
                <a:gd name="T17" fmla="*/ 0 h 2035"/>
                <a:gd name="T18" fmla="*/ 6357 w 6558"/>
                <a:gd name="T19" fmla="*/ 6 h 2035"/>
                <a:gd name="T20" fmla="*/ 6398 w 6558"/>
                <a:gd name="T21" fmla="*/ 22 h 2035"/>
                <a:gd name="T22" fmla="*/ 6440 w 6558"/>
                <a:gd name="T23" fmla="*/ 42 h 2035"/>
                <a:gd name="T24" fmla="*/ 6476 w 6558"/>
                <a:gd name="T25" fmla="*/ 70 h 2035"/>
                <a:gd name="T26" fmla="*/ 6506 w 6558"/>
                <a:gd name="T27" fmla="*/ 106 h 2035"/>
                <a:gd name="T28" fmla="*/ 6532 w 6558"/>
                <a:gd name="T29" fmla="*/ 145 h 2035"/>
                <a:gd name="T30" fmla="*/ 6550 w 6558"/>
                <a:gd name="T31" fmla="*/ 191 h 2035"/>
                <a:gd name="T32" fmla="*/ 6558 w 6558"/>
                <a:gd name="T33" fmla="*/ 235 h 2035"/>
                <a:gd name="T34" fmla="*/ 6558 w 6558"/>
                <a:gd name="T35" fmla="*/ 281 h 2035"/>
                <a:gd name="T36" fmla="*/ 6552 w 6558"/>
                <a:gd name="T37" fmla="*/ 327 h 2035"/>
                <a:gd name="T38" fmla="*/ 6538 w 6558"/>
                <a:gd name="T39" fmla="*/ 369 h 2035"/>
                <a:gd name="T40" fmla="*/ 6516 w 6558"/>
                <a:gd name="T41" fmla="*/ 409 h 2035"/>
                <a:gd name="T42" fmla="*/ 6488 w 6558"/>
                <a:gd name="T43" fmla="*/ 444 h 2035"/>
                <a:gd name="T44" fmla="*/ 6454 w 6558"/>
                <a:gd name="T45" fmla="*/ 476 h 2035"/>
                <a:gd name="T46" fmla="*/ 6412 w 6558"/>
                <a:gd name="T47" fmla="*/ 500 h 2035"/>
                <a:gd name="T48" fmla="*/ 3399 w 6558"/>
                <a:gd name="T49" fmla="*/ 2007 h 2035"/>
                <a:gd name="T50" fmla="*/ 3361 w 6558"/>
                <a:gd name="T51" fmla="*/ 2023 h 2035"/>
                <a:gd name="T52" fmla="*/ 3321 w 6558"/>
                <a:gd name="T53" fmla="*/ 2033 h 2035"/>
                <a:gd name="T54" fmla="*/ 3279 w 6558"/>
                <a:gd name="T55" fmla="*/ 2035 h 2035"/>
                <a:gd name="T56" fmla="*/ 3239 w 6558"/>
                <a:gd name="T57" fmla="*/ 2033 h 2035"/>
                <a:gd name="T58" fmla="*/ 3199 w 6558"/>
                <a:gd name="T59" fmla="*/ 2023 h 2035"/>
                <a:gd name="T60" fmla="*/ 3161 w 6558"/>
                <a:gd name="T61" fmla="*/ 2007 h 2035"/>
                <a:gd name="T62" fmla="*/ 146 w 6558"/>
                <a:gd name="T63" fmla="*/ 500 h 2035"/>
                <a:gd name="T64" fmla="*/ 106 w 6558"/>
                <a:gd name="T65" fmla="*/ 476 h 2035"/>
                <a:gd name="T66" fmla="*/ 72 w 6558"/>
                <a:gd name="T67" fmla="*/ 444 h 2035"/>
                <a:gd name="T68" fmla="*/ 44 w 6558"/>
                <a:gd name="T69" fmla="*/ 409 h 2035"/>
                <a:gd name="T70" fmla="*/ 22 w 6558"/>
                <a:gd name="T71" fmla="*/ 369 h 2035"/>
                <a:gd name="T72" fmla="*/ 8 w 6558"/>
                <a:gd name="T73" fmla="*/ 327 h 2035"/>
                <a:gd name="T74" fmla="*/ 0 w 6558"/>
                <a:gd name="T75" fmla="*/ 281 h 2035"/>
                <a:gd name="T76" fmla="*/ 2 w 6558"/>
                <a:gd name="T77" fmla="*/ 235 h 2035"/>
                <a:gd name="T78" fmla="*/ 10 w 6558"/>
                <a:gd name="T79" fmla="*/ 191 h 2035"/>
                <a:gd name="T80" fmla="*/ 28 w 6558"/>
                <a:gd name="T81" fmla="*/ 145 h 2035"/>
                <a:gd name="T82" fmla="*/ 54 w 6558"/>
                <a:gd name="T83" fmla="*/ 106 h 2035"/>
                <a:gd name="T84" fmla="*/ 84 w 6558"/>
                <a:gd name="T85" fmla="*/ 70 h 2035"/>
                <a:gd name="T86" fmla="*/ 120 w 6558"/>
                <a:gd name="T87" fmla="*/ 42 h 2035"/>
                <a:gd name="T88" fmla="*/ 160 w 6558"/>
                <a:gd name="T89" fmla="*/ 22 h 2035"/>
                <a:gd name="T90" fmla="*/ 203 w 6558"/>
                <a:gd name="T91" fmla="*/ 6 h 2035"/>
                <a:gd name="T92" fmla="*/ 247 w 6558"/>
                <a:gd name="T93" fmla="*/ 0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58" h="2035">
                  <a:moveTo>
                    <a:pt x="247" y="0"/>
                  </a:moveTo>
                  <a:lnTo>
                    <a:pt x="293" y="2"/>
                  </a:lnTo>
                  <a:lnTo>
                    <a:pt x="339" y="10"/>
                  </a:lnTo>
                  <a:lnTo>
                    <a:pt x="383" y="28"/>
                  </a:lnTo>
                  <a:lnTo>
                    <a:pt x="3279" y="1475"/>
                  </a:lnTo>
                  <a:lnTo>
                    <a:pt x="6175" y="28"/>
                  </a:lnTo>
                  <a:lnTo>
                    <a:pt x="6221" y="10"/>
                  </a:lnTo>
                  <a:lnTo>
                    <a:pt x="6267" y="2"/>
                  </a:lnTo>
                  <a:lnTo>
                    <a:pt x="6313" y="0"/>
                  </a:lnTo>
                  <a:lnTo>
                    <a:pt x="6357" y="6"/>
                  </a:lnTo>
                  <a:lnTo>
                    <a:pt x="6398" y="22"/>
                  </a:lnTo>
                  <a:lnTo>
                    <a:pt x="6440" y="42"/>
                  </a:lnTo>
                  <a:lnTo>
                    <a:pt x="6476" y="70"/>
                  </a:lnTo>
                  <a:lnTo>
                    <a:pt x="6506" y="106"/>
                  </a:lnTo>
                  <a:lnTo>
                    <a:pt x="6532" y="145"/>
                  </a:lnTo>
                  <a:lnTo>
                    <a:pt x="6550" y="191"/>
                  </a:lnTo>
                  <a:lnTo>
                    <a:pt x="6558" y="235"/>
                  </a:lnTo>
                  <a:lnTo>
                    <a:pt x="6558" y="281"/>
                  </a:lnTo>
                  <a:lnTo>
                    <a:pt x="6552" y="327"/>
                  </a:lnTo>
                  <a:lnTo>
                    <a:pt x="6538" y="369"/>
                  </a:lnTo>
                  <a:lnTo>
                    <a:pt x="6516" y="409"/>
                  </a:lnTo>
                  <a:lnTo>
                    <a:pt x="6488" y="444"/>
                  </a:lnTo>
                  <a:lnTo>
                    <a:pt x="6454" y="476"/>
                  </a:lnTo>
                  <a:lnTo>
                    <a:pt x="6412" y="500"/>
                  </a:lnTo>
                  <a:lnTo>
                    <a:pt x="3399" y="2007"/>
                  </a:lnTo>
                  <a:lnTo>
                    <a:pt x="3361" y="2023"/>
                  </a:lnTo>
                  <a:lnTo>
                    <a:pt x="3321" y="2033"/>
                  </a:lnTo>
                  <a:lnTo>
                    <a:pt x="3279" y="2035"/>
                  </a:lnTo>
                  <a:lnTo>
                    <a:pt x="3239" y="2033"/>
                  </a:lnTo>
                  <a:lnTo>
                    <a:pt x="3199" y="2023"/>
                  </a:lnTo>
                  <a:lnTo>
                    <a:pt x="3161" y="2007"/>
                  </a:lnTo>
                  <a:lnTo>
                    <a:pt x="146" y="500"/>
                  </a:lnTo>
                  <a:lnTo>
                    <a:pt x="106" y="476"/>
                  </a:lnTo>
                  <a:lnTo>
                    <a:pt x="72" y="444"/>
                  </a:lnTo>
                  <a:lnTo>
                    <a:pt x="44" y="409"/>
                  </a:lnTo>
                  <a:lnTo>
                    <a:pt x="22" y="369"/>
                  </a:lnTo>
                  <a:lnTo>
                    <a:pt x="8" y="327"/>
                  </a:lnTo>
                  <a:lnTo>
                    <a:pt x="0" y="281"/>
                  </a:lnTo>
                  <a:lnTo>
                    <a:pt x="2" y="235"/>
                  </a:lnTo>
                  <a:lnTo>
                    <a:pt x="10" y="191"/>
                  </a:lnTo>
                  <a:lnTo>
                    <a:pt x="28" y="145"/>
                  </a:lnTo>
                  <a:lnTo>
                    <a:pt x="54" y="106"/>
                  </a:lnTo>
                  <a:lnTo>
                    <a:pt x="84" y="70"/>
                  </a:lnTo>
                  <a:lnTo>
                    <a:pt x="120" y="42"/>
                  </a:lnTo>
                  <a:lnTo>
                    <a:pt x="160" y="22"/>
                  </a:lnTo>
                  <a:lnTo>
                    <a:pt x="203" y="6"/>
                  </a:lnTo>
                  <a:lnTo>
                    <a:pt x="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sz="1200" dirty="0"/>
            </a:p>
          </p:txBody>
        </p:sp>
      </p:grpSp>
      <p:grpSp>
        <p:nvGrpSpPr>
          <p:cNvPr id="220" name="Group 219">
            <a:extLst>
              <a:ext uri="{FF2B5EF4-FFF2-40B4-BE49-F238E27FC236}">
                <a16:creationId xmlns:a16="http://schemas.microsoft.com/office/drawing/2014/main" id="{464C536C-3ACC-45F3-821C-F3A4C7618A6A}"/>
              </a:ext>
            </a:extLst>
          </p:cNvPr>
          <p:cNvGrpSpPr/>
          <p:nvPr/>
        </p:nvGrpSpPr>
        <p:grpSpPr>
          <a:xfrm>
            <a:off x="3855693" y="3119100"/>
            <a:ext cx="222265" cy="207620"/>
            <a:chOff x="4141788" y="3251201"/>
            <a:chExt cx="346075" cy="355600"/>
          </a:xfrm>
        </p:grpSpPr>
        <p:sp>
          <p:nvSpPr>
            <p:cNvPr id="221" name="Rectangle 220">
              <a:extLst>
                <a:ext uri="{FF2B5EF4-FFF2-40B4-BE49-F238E27FC236}">
                  <a16:creationId xmlns:a16="http://schemas.microsoft.com/office/drawing/2014/main" id="{FA0FE8AB-B6B4-4F82-B6E5-38F0EEA75ABF}"/>
                </a:ext>
              </a:extLst>
            </p:cNvPr>
            <p:cNvSpPr>
              <a:spLocks noChangeArrowheads="1"/>
            </p:cNvSpPr>
            <p:nvPr/>
          </p:nvSpPr>
          <p:spPr bwMode="auto">
            <a:xfrm>
              <a:off x="4141788" y="3251201"/>
              <a:ext cx="196850"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2" name="Rectangle 221">
              <a:extLst>
                <a:ext uri="{FF2B5EF4-FFF2-40B4-BE49-F238E27FC236}">
                  <a16:creationId xmlns:a16="http://schemas.microsoft.com/office/drawing/2014/main" id="{9D1BE41A-C69A-4836-B794-90C61AB4DF97}"/>
                </a:ext>
              </a:extLst>
            </p:cNvPr>
            <p:cNvSpPr>
              <a:spLocks noChangeArrowheads="1"/>
            </p:cNvSpPr>
            <p:nvPr/>
          </p:nvSpPr>
          <p:spPr bwMode="auto">
            <a:xfrm>
              <a:off x="4292600" y="3436938"/>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3" name="Rectangle 222">
              <a:extLst>
                <a:ext uri="{FF2B5EF4-FFF2-40B4-BE49-F238E27FC236}">
                  <a16:creationId xmlns:a16="http://schemas.microsoft.com/office/drawing/2014/main" id="{5E4526B0-E30D-4790-AB54-43F2C8EBEE60}"/>
                </a:ext>
              </a:extLst>
            </p:cNvPr>
            <p:cNvSpPr>
              <a:spLocks noChangeArrowheads="1"/>
            </p:cNvSpPr>
            <p:nvPr/>
          </p:nvSpPr>
          <p:spPr bwMode="auto">
            <a:xfrm>
              <a:off x="4292600" y="3560763"/>
              <a:ext cx="195263" cy="46038"/>
            </a:xfrm>
            <a:prstGeom prst="rect">
              <a:avLst/>
            </a:pr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4" name="Line 21">
              <a:extLst>
                <a:ext uri="{FF2B5EF4-FFF2-40B4-BE49-F238E27FC236}">
                  <a16:creationId xmlns:a16="http://schemas.microsoft.com/office/drawing/2014/main" id="{0C208B5E-8CD5-413D-A065-A0B218009E3A}"/>
                </a:ext>
              </a:extLst>
            </p:cNvPr>
            <p:cNvSpPr>
              <a:spLocks noChangeShapeType="1"/>
            </p:cNvSpPr>
            <p:nvPr/>
          </p:nvSpPr>
          <p:spPr bwMode="auto">
            <a:xfrm>
              <a:off x="4397375" y="3482976"/>
              <a:ext cx="0" cy="77788"/>
            </a:xfrm>
            <a:prstGeom prst="line">
              <a:avLst/>
            </a:prstGeom>
            <a:noFill/>
            <a:ln w="12700" cap="rnd">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25" name="Freeform 213">
              <a:extLst>
                <a:ext uri="{FF2B5EF4-FFF2-40B4-BE49-F238E27FC236}">
                  <a16:creationId xmlns:a16="http://schemas.microsoft.com/office/drawing/2014/main" id="{609AA769-9D2B-4CAC-9332-16F33B1945C7}"/>
                </a:ext>
              </a:extLst>
            </p:cNvPr>
            <p:cNvSpPr>
              <a:spLocks/>
            </p:cNvSpPr>
            <p:nvPr/>
          </p:nvSpPr>
          <p:spPr bwMode="auto">
            <a:xfrm>
              <a:off x="4248149" y="3297236"/>
              <a:ext cx="149224" cy="139700"/>
            </a:xfrm>
            <a:custGeom>
              <a:avLst/>
              <a:gdLst>
                <a:gd name="T0" fmla="*/ 0 w 40"/>
                <a:gd name="T1" fmla="*/ 0 h 36"/>
                <a:gd name="T2" fmla="*/ 0 w 40"/>
                <a:gd name="T3" fmla="*/ 18 h 36"/>
                <a:gd name="T4" fmla="*/ 6 w 40"/>
                <a:gd name="T5" fmla="*/ 24 h 36"/>
                <a:gd name="T6" fmla="*/ 34 w 40"/>
                <a:gd name="T7" fmla="*/ 24 h 36"/>
                <a:gd name="T8" fmla="*/ 40 w 40"/>
                <a:gd name="T9" fmla="*/ 30 h 36"/>
                <a:gd name="T10" fmla="*/ 40 w 40"/>
                <a:gd name="T11" fmla="*/ 36 h 36"/>
              </a:gdLst>
              <a:ahLst/>
              <a:cxnLst>
                <a:cxn ang="0">
                  <a:pos x="T0" y="T1"/>
                </a:cxn>
                <a:cxn ang="0">
                  <a:pos x="T2" y="T3"/>
                </a:cxn>
                <a:cxn ang="0">
                  <a:pos x="T4" y="T5"/>
                </a:cxn>
                <a:cxn ang="0">
                  <a:pos x="T6" y="T7"/>
                </a:cxn>
                <a:cxn ang="0">
                  <a:pos x="T8" y="T9"/>
                </a:cxn>
                <a:cxn ang="0">
                  <a:pos x="T10" y="T11"/>
                </a:cxn>
              </a:cxnLst>
              <a:rect l="0" t="0" r="r" b="b"/>
              <a:pathLst>
                <a:path w="40" h="36">
                  <a:moveTo>
                    <a:pt x="0" y="0"/>
                  </a:moveTo>
                  <a:cubicBezTo>
                    <a:pt x="0" y="18"/>
                    <a:pt x="0" y="18"/>
                    <a:pt x="0" y="18"/>
                  </a:cubicBezTo>
                  <a:cubicBezTo>
                    <a:pt x="0" y="21"/>
                    <a:pt x="3" y="24"/>
                    <a:pt x="6" y="24"/>
                  </a:cubicBezTo>
                  <a:cubicBezTo>
                    <a:pt x="34" y="24"/>
                    <a:pt x="34" y="24"/>
                    <a:pt x="34" y="24"/>
                  </a:cubicBezTo>
                  <a:cubicBezTo>
                    <a:pt x="37" y="24"/>
                    <a:pt x="40" y="27"/>
                    <a:pt x="40" y="30"/>
                  </a:cubicBezTo>
                  <a:cubicBezTo>
                    <a:pt x="40" y="36"/>
                    <a:pt x="40" y="36"/>
                    <a:pt x="40" y="36"/>
                  </a:cubicBezTo>
                </a:path>
              </a:pathLst>
            </a:custGeom>
            <a:noFill/>
            <a:ln w="12700" cap="rnd">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dirty="0"/>
            </a:p>
          </p:txBody>
        </p:sp>
      </p:grpSp>
      <p:grpSp>
        <p:nvGrpSpPr>
          <p:cNvPr id="10" name="Group 9">
            <a:extLst>
              <a:ext uri="{FF2B5EF4-FFF2-40B4-BE49-F238E27FC236}">
                <a16:creationId xmlns:a16="http://schemas.microsoft.com/office/drawing/2014/main" id="{7D6BED0B-7601-4CB2-BC7D-72AA621B75A4}"/>
              </a:ext>
            </a:extLst>
          </p:cNvPr>
          <p:cNvGrpSpPr/>
          <p:nvPr/>
        </p:nvGrpSpPr>
        <p:grpSpPr>
          <a:xfrm>
            <a:off x="3188665" y="3738119"/>
            <a:ext cx="237469" cy="237469"/>
            <a:chOff x="3149605" y="3738119"/>
            <a:chExt cx="237469" cy="237469"/>
          </a:xfrm>
        </p:grpSpPr>
        <p:sp>
          <p:nvSpPr>
            <p:cNvPr id="227" name="Freeform 372">
              <a:extLst>
                <a:ext uri="{FF2B5EF4-FFF2-40B4-BE49-F238E27FC236}">
                  <a16:creationId xmlns:a16="http://schemas.microsoft.com/office/drawing/2014/main" id="{D43ED054-03BA-4CC0-BCD8-5D0D838F7243}"/>
                </a:ext>
              </a:extLst>
            </p:cNvPr>
            <p:cNvSpPr>
              <a:spLocks/>
            </p:cNvSpPr>
            <p:nvPr/>
          </p:nvSpPr>
          <p:spPr bwMode="auto">
            <a:xfrm>
              <a:off x="3149605" y="3816838"/>
              <a:ext cx="237469" cy="158750"/>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73">
              <a:extLst>
                <a:ext uri="{FF2B5EF4-FFF2-40B4-BE49-F238E27FC236}">
                  <a16:creationId xmlns:a16="http://schemas.microsoft.com/office/drawing/2014/main" id="{2065F849-0CD1-4CD3-85C1-235DDF747100}"/>
                </a:ext>
              </a:extLst>
            </p:cNvPr>
            <p:cNvSpPr>
              <a:spLocks/>
            </p:cNvSpPr>
            <p:nvPr/>
          </p:nvSpPr>
          <p:spPr bwMode="auto">
            <a:xfrm>
              <a:off x="3165349" y="3738119"/>
              <a:ext cx="208605" cy="129887"/>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6" name="Group 235">
            <a:extLst>
              <a:ext uri="{FF2B5EF4-FFF2-40B4-BE49-F238E27FC236}">
                <a16:creationId xmlns:a16="http://schemas.microsoft.com/office/drawing/2014/main" id="{2BA9039A-A094-4D77-967F-FEA8708400FE}"/>
              </a:ext>
            </a:extLst>
          </p:cNvPr>
          <p:cNvGrpSpPr/>
          <p:nvPr/>
        </p:nvGrpSpPr>
        <p:grpSpPr>
          <a:xfrm>
            <a:off x="3805927" y="4352870"/>
            <a:ext cx="298389" cy="324244"/>
            <a:chOff x="3433692" y="3884560"/>
            <a:chExt cx="528615" cy="574419"/>
          </a:xfrm>
        </p:grpSpPr>
        <p:pic>
          <p:nvPicPr>
            <p:cNvPr id="231" name="Picture 230">
              <a:extLst>
                <a:ext uri="{FF2B5EF4-FFF2-40B4-BE49-F238E27FC236}">
                  <a16:creationId xmlns:a16="http://schemas.microsoft.com/office/drawing/2014/main" id="{85DFD50F-20AC-4453-9B84-574D64A72203}"/>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backgroundRemoval t="2492" b="97508" l="4152" r="96751">
                          <a14:foregroundMark x1="8123" y1="65116" x2="8123" y2="65116"/>
                          <a14:foregroundMark x1="4152" y1="60465" x2="4152" y2="60465"/>
                          <a14:foregroundMark x1="13357" y1="33721" x2="13357" y2="33721"/>
                          <a14:foregroundMark x1="25993" y1="27409" x2="25993" y2="27409"/>
                          <a14:foregroundMark x1="41155" y1="28239" x2="41155" y2="28239"/>
                          <a14:foregroundMark x1="51805" y1="28405" x2="51805" y2="28405"/>
                          <a14:foregroundMark x1="51805" y1="11960" x2="51805" y2="11960"/>
                          <a14:foregroundMark x1="51986" y1="2492" x2="51986" y2="2492"/>
                          <a14:foregroundMark x1="77798" y1="26910" x2="77798" y2="26910"/>
                          <a14:foregroundMark x1="91877" y1="33223" x2="91877" y2="33223"/>
                          <a14:foregroundMark x1="80325" y1="53821" x2="80325" y2="53821"/>
                          <a14:foregroundMark x1="96931" y1="37708" x2="96931" y2="37708"/>
                          <a14:foregroundMark x1="92058" y1="66777" x2="92058" y2="66777"/>
                          <a14:foregroundMark x1="61011" y1="92857" x2="61011" y2="92857"/>
                          <a14:foregroundMark x1="48917" y1="93355" x2="48917" y2="93355"/>
                          <a14:foregroundMark x1="50361" y1="97508" x2="50361" y2="97508"/>
                        </a14:backgroundRemoval>
                      </a14:imgEffect>
                      <a14:imgEffect>
                        <a14:brightnessContrast bright="20000" contrast="20000"/>
                      </a14:imgEffect>
                    </a14:imgLayer>
                  </a14:imgProps>
                </a:ext>
              </a:extLst>
            </a:blip>
            <a:stretch>
              <a:fillRect/>
            </a:stretch>
          </p:blipFill>
          <p:spPr>
            <a:xfrm>
              <a:off x="3433692" y="3884560"/>
              <a:ext cx="528615" cy="574419"/>
            </a:xfrm>
            <a:prstGeom prst="rect">
              <a:avLst/>
            </a:prstGeom>
          </p:spPr>
        </p:pic>
        <p:sp>
          <p:nvSpPr>
            <p:cNvPr id="235" name="Freeform: Shape 234">
              <a:extLst>
                <a:ext uri="{FF2B5EF4-FFF2-40B4-BE49-F238E27FC236}">
                  <a16:creationId xmlns:a16="http://schemas.microsoft.com/office/drawing/2014/main" id="{3834FA39-01D3-4EE3-83DD-27AA8E283A1E}"/>
                </a:ext>
              </a:extLst>
            </p:cNvPr>
            <p:cNvSpPr/>
            <p:nvPr/>
          </p:nvSpPr>
          <p:spPr>
            <a:xfrm>
              <a:off x="3828749" y="4248526"/>
              <a:ext cx="51344" cy="68596"/>
            </a:xfrm>
            <a:custGeom>
              <a:avLst/>
              <a:gdLst>
                <a:gd name="connsiteX0" fmla="*/ 25826 w 51344"/>
                <a:gd name="connsiteY0" fmla="*/ 63249 h 68596"/>
                <a:gd name="connsiteX1" fmla="*/ 25826 w 51344"/>
                <a:gd name="connsiteY1" fmla="*/ 63249 h 68596"/>
                <a:gd name="connsiteX2" fmla="*/ 16791 w 51344"/>
                <a:gd name="connsiteY2" fmla="*/ 41564 h 68596"/>
                <a:gd name="connsiteX3" fmla="*/ 18598 w 51344"/>
                <a:gd name="connsiteY3" fmla="*/ 27107 h 68596"/>
                <a:gd name="connsiteX4" fmla="*/ 34862 w 51344"/>
                <a:gd name="connsiteY4" fmla="*/ 30721 h 68596"/>
                <a:gd name="connsiteX5" fmla="*/ 36669 w 51344"/>
                <a:gd name="connsiteY5" fmla="*/ 37950 h 68596"/>
                <a:gd name="connsiteX6" fmla="*/ 34862 w 51344"/>
                <a:gd name="connsiteY6" fmla="*/ 52407 h 68596"/>
                <a:gd name="connsiteX7" fmla="*/ 20405 w 51344"/>
                <a:gd name="connsiteY7" fmla="*/ 50600 h 68596"/>
                <a:gd name="connsiteX8" fmla="*/ 18598 w 51344"/>
                <a:gd name="connsiteY8" fmla="*/ 45178 h 68596"/>
                <a:gd name="connsiteX9" fmla="*/ 16791 w 51344"/>
                <a:gd name="connsiteY9" fmla="*/ 36143 h 68596"/>
                <a:gd name="connsiteX10" fmla="*/ 18598 w 51344"/>
                <a:gd name="connsiteY10" fmla="*/ 1808 h 68596"/>
                <a:gd name="connsiteX11" fmla="*/ 24019 w 51344"/>
                <a:gd name="connsiteY11" fmla="*/ 0 h 68596"/>
                <a:gd name="connsiteX12" fmla="*/ 45705 w 51344"/>
                <a:gd name="connsiteY12" fmla="*/ 1808 h 68596"/>
                <a:gd name="connsiteX13" fmla="*/ 49319 w 51344"/>
                <a:gd name="connsiteY13" fmla="*/ 9036 h 68596"/>
                <a:gd name="connsiteX14" fmla="*/ 49319 w 51344"/>
                <a:gd name="connsiteY14" fmla="*/ 32529 h 68596"/>
                <a:gd name="connsiteX15" fmla="*/ 38476 w 51344"/>
                <a:gd name="connsiteY15" fmla="*/ 39757 h 68596"/>
                <a:gd name="connsiteX16" fmla="*/ 16791 w 51344"/>
                <a:gd name="connsiteY16" fmla="*/ 30721 h 68596"/>
                <a:gd name="connsiteX17" fmla="*/ 14984 w 51344"/>
                <a:gd name="connsiteY17" fmla="*/ 25300 h 68596"/>
                <a:gd name="connsiteX18" fmla="*/ 16791 w 51344"/>
                <a:gd name="connsiteY18" fmla="*/ 16265 h 68596"/>
                <a:gd name="connsiteX19" fmla="*/ 24019 w 51344"/>
                <a:gd name="connsiteY19" fmla="*/ 23493 h 68596"/>
                <a:gd name="connsiteX20" fmla="*/ 22212 w 51344"/>
                <a:gd name="connsiteY20" fmla="*/ 36143 h 68596"/>
                <a:gd name="connsiteX21" fmla="*/ 7755 w 51344"/>
                <a:gd name="connsiteY21" fmla="*/ 36143 h 68596"/>
                <a:gd name="connsiteX22" fmla="*/ 5948 w 51344"/>
                <a:gd name="connsiteY22" fmla="*/ 30721 h 68596"/>
                <a:gd name="connsiteX23" fmla="*/ 2334 w 51344"/>
                <a:gd name="connsiteY23" fmla="*/ 41564 h 68596"/>
                <a:gd name="connsiteX24" fmla="*/ 527 w 51344"/>
                <a:gd name="connsiteY24" fmla="*/ 46985 h 68596"/>
                <a:gd name="connsiteX25" fmla="*/ 7755 w 51344"/>
                <a:gd name="connsiteY25" fmla="*/ 59635 h 68596"/>
                <a:gd name="connsiteX26" fmla="*/ 18598 w 51344"/>
                <a:gd name="connsiteY26" fmla="*/ 63249 h 68596"/>
                <a:gd name="connsiteX27" fmla="*/ 40283 w 51344"/>
                <a:gd name="connsiteY27" fmla="*/ 61442 h 68596"/>
                <a:gd name="connsiteX28" fmla="*/ 38476 w 51344"/>
                <a:gd name="connsiteY28" fmla="*/ 56021 h 68596"/>
                <a:gd name="connsiteX29" fmla="*/ 36669 w 51344"/>
                <a:gd name="connsiteY29" fmla="*/ 61442 h 68596"/>
                <a:gd name="connsiteX30" fmla="*/ 33055 w 51344"/>
                <a:gd name="connsiteY30" fmla="*/ 65057 h 68596"/>
                <a:gd name="connsiteX31" fmla="*/ 20405 w 51344"/>
                <a:gd name="connsiteY31" fmla="*/ 66864 h 68596"/>
                <a:gd name="connsiteX32" fmla="*/ 9562 w 51344"/>
                <a:gd name="connsiteY32" fmla="*/ 48793 h 68596"/>
                <a:gd name="connsiteX33" fmla="*/ 5948 w 51344"/>
                <a:gd name="connsiteY33" fmla="*/ 37950 h 68596"/>
                <a:gd name="connsiteX34" fmla="*/ 527 w 51344"/>
                <a:gd name="connsiteY34" fmla="*/ 34336 h 68596"/>
                <a:gd name="connsiteX35" fmla="*/ 2334 w 51344"/>
                <a:gd name="connsiteY35" fmla="*/ 5422 h 68596"/>
                <a:gd name="connsiteX36" fmla="*/ 13177 w 51344"/>
                <a:gd name="connsiteY36" fmla="*/ 9036 h 68596"/>
                <a:gd name="connsiteX37" fmla="*/ 22212 w 51344"/>
                <a:gd name="connsiteY37" fmla="*/ 16265 h 68596"/>
                <a:gd name="connsiteX38" fmla="*/ 27634 w 51344"/>
                <a:gd name="connsiteY38" fmla="*/ 19879 h 68596"/>
                <a:gd name="connsiteX39" fmla="*/ 31248 w 51344"/>
                <a:gd name="connsiteY39" fmla="*/ 27107 h 68596"/>
                <a:gd name="connsiteX40" fmla="*/ 33055 w 51344"/>
                <a:gd name="connsiteY40" fmla="*/ 32529 h 68596"/>
                <a:gd name="connsiteX41" fmla="*/ 38476 w 51344"/>
                <a:gd name="connsiteY41" fmla="*/ 34336 h 68596"/>
                <a:gd name="connsiteX42" fmla="*/ 42091 w 51344"/>
                <a:gd name="connsiteY42" fmla="*/ 37950 h 68596"/>
                <a:gd name="connsiteX43" fmla="*/ 47512 w 51344"/>
                <a:gd name="connsiteY43" fmla="*/ 39757 h 68596"/>
                <a:gd name="connsiteX44" fmla="*/ 51126 w 51344"/>
                <a:gd name="connsiteY44" fmla="*/ 45178 h 68596"/>
                <a:gd name="connsiteX45" fmla="*/ 49319 w 51344"/>
                <a:gd name="connsiteY45" fmla="*/ 63249 h 68596"/>
                <a:gd name="connsiteX46" fmla="*/ 38476 w 51344"/>
                <a:gd name="connsiteY46" fmla="*/ 66864 h 68596"/>
                <a:gd name="connsiteX47" fmla="*/ 25826 w 51344"/>
                <a:gd name="connsiteY47" fmla="*/ 63249 h 6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1344" h="68596">
                  <a:moveTo>
                    <a:pt x="25826" y="63249"/>
                  </a:moveTo>
                  <a:lnTo>
                    <a:pt x="25826" y="63249"/>
                  </a:lnTo>
                  <a:cubicBezTo>
                    <a:pt x="24240" y="60078"/>
                    <a:pt x="16791" y="47793"/>
                    <a:pt x="16791" y="41564"/>
                  </a:cubicBezTo>
                  <a:cubicBezTo>
                    <a:pt x="16791" y="36708"/>
                    <a:pt x="17996" y="31926"/>
                    <a:pt x="18598" y="27107"/>
                  </a:cubicBezTo>
                  <a:cubicBezTo>
                    <a:pt x="24019" y="28312"/>
                    <a:pt x="30100" y="27864"/>
                    <a:pt x="34862" y="30721"/>
                  </a:cubicBezTo>
                  <a:cubicBezTo>
                    <a:pt x="36992" y="31999"/>
                    <a:pt x="36669" y="35466"/>
                    <a:pt x="36669" y="37950"/>
                  </a:cubicBezTo>
                  <a:cubicBezTo>
                    <a:pt x="36669" y="42806"/>
                    <a:pt x="35464" y="47588"/>
                    <a:pt x="34862" y="52407"/>
                  </a:cubicBezTo>
                  <a:cubicBezTo>
                    <a:pt x="30043" y="51805"/>
                    <a:pt x="24843" y="52573"/>
                    <a:pt x="20405" y="50600"/>
                  </a:cubicBezTo>
                  <a:cubicBezTo>
                    <a:pt x="18664" y="49826"/>
                    <a:pt x="19060" y="47026"/>
                    <a:pt x="18598" y="45178"/>
                  </a:cubicBezTo>
                  <a:cubicBezTo>
                    <a:pt x="17853" y="42198"/>
                    <a:pt x="17393" y="39155"/>
                    <a:pt x="16791" y="36143"/>
                  </a:cubicBezTo>
                  <a:cubicBezTo>
                    <a:pt x="17393" y="24698"/>
                    <a:pt x="16351" y="13046"/>
                    <a:pt x="18598" y="1808"/>
                  </a:cubicBezTo>
                  <a:cubicBezTo>
                    <a:pt x="18972" y="-60"/>
                    <a:pt x="22114" y="0"/>
                    <a:pt x="24019" y="0"/>
                  </a:cubicBezTo>
                  <a:cubicBezTo>
                    <a:pt x="31273" y="0"/>
                    <a:pt x="38476" y="1205"/>
                    <a:pt x="45705" y="1808"/>
                  </a:cubicBezTo>
                  <a:cubicBezTo>
                    <a:pt x="46910" y="4217"/>
                    <a:pt x="48467" y="6481"/>
                    <a:pt x="49319" y="9036"/>
                  </a:cubicBezTo>
                  <a:cubicBezTo>
                    <a:pt x="51404" y="15291"/>
                    <a:pt x="52573" y="26950"/>
                    <a:pt x="49319" y="32529"/>
                  </a:cubicBezTo>
                  <a:cubicBezTo>
                    <a:pt x="47130" y="36281"/>
                    <a:pt x="38476" y="39757"/>
                    <a:pt x="38476" y="39757"/>
                  </a:cubicBezTo>
                  <a:cubicBezTo>
                    <a:pt x="19844" y="37894"/>
                    <a:pt x="22169" y="43270"/>
                    <a:pt x="16791" y="30721"/>
                  </a:cubicBezTo>
                  <a:cubicBezTo>
                    <a:pt x="16041" y="28970"/>
                    <a:pt x="15586" y="27107"/>
                    <a:pt x="14984" y="25300"/>
                  </a:cubicBezTo>
                  <a:cubicBezTo>
                    <a:pt x="15586" y="22288"/>
                    <a:pt x="14619" y="18437"/>
                    <a:pt x="16791" y="16265"/>
                  </a:cubicBezTo>
                  <a:lnTo>
                    <a:pt x="24019" y="23493"/>
                  </a:lnTo>
                  <a:cubicBezTo>
                    <a:pt x="23417" y="27710"/>
                    <a:pt x="24117" y="32333"/>
                    <a:pt x="22212" y="36143"/>
                  </a:cubicBezTo>
                  <a:cubicBezTo>
                    <a:pt x="20192" y="40184"/>
                    <a:pt x="8476" y="36287"/>
                    <a:pt x="7755" y="36143"/>
                  </a:cubicBezTo>
                  <a:cubicBezTo>
                    <a:pt x="7153" y="34336"/>
                    <a:pt x="7295" y="29374"/>
                    <a:pt x="5948" y="30721"/>
                  </a:cubicBezTo>
                  <a:cubicBezTo>
                    <a:pt x="3254" y="33415"/>
                    <a:pt x="3539" y="37950"/>
                    <a:pt x="2334" y="41564"/>
                  </a:cubicBezTo>
                  <a:lnTo>
                    <a:pt x="527" y="46985"/>
                  </a:lnTo>
                  <a:cubicBezTo>
                    <a:pt x="2210" y="55399"/>
                    <a:pt x="167" y="56263"/>
                    <a:pt x="7755" y="59635"/>
                  </a:cubicBezTo>
                  <a:cubicBezTo>
                    <a:pt x="11236" y="61182"/>
                    <a:pt x="18598" y="63249"/>
                    <a:pt x="18598" y="63249"/>
                  </a:cubicBezTo>
                  <a:cubicBezTo>
                    <a:pt x="25826" y="62647"/>
                    <a:pt x="33466" y="63921"/>
                    <a:pt x="40283" y="61442"/>
                  </a:cubicBezTo>
                  <a:cubicBezTo>
                    <a:pt x="42073" y="60791"/>
                    <a:pt x="40381" y="56021"/>
                    <a:pt x="38476" y="56021"/>
                  </a:cubicBezTo>
                  <a:cubicBezTo>
                    <a:pt x="36571" y="56021"/>
                    <a:pt x="37649" y="59809"/>
                    <a:pt x="36669" y="61442"/>
                  </a:cubicBezTo>
                  <a:cubicBezTo>
                    <a:pt x="35792" y="62903"/>
                    <a:pt x="34671" y="64518"/>
                    <a:pt x="33055" y="65057"/>
                  </a:cubicBezTo>
                  <a:cubicBezTo>
                    <a:pt x="29014" y="66404"/>
                    <a:pt x="24622" y="66262"/>
                    <a:pt x="20405" y="66864"/>
                  </a:cubicBezTo>
                  <a:cubicBezTo>
                    <a:pt x="14246" y="60704"/>
                    <a:pt x="13555" y="60774"/>
                    <a:pt x="9562" y="48793"/>
                  </a:cubicBezTo>
                  <a:cubicBezTo>
                    <a:pt x="8357" y="45179"/>
                    <a:pt x="9118" y="40063"/>
                    <a:pt x="5948" y="37950"/>
                  </a:cubicBezTo>
                  <a:lnTo>
                    <a:pt x="527" y="34336"/>
                  </a:lnTo>
                  <a:cubicBezTo>
                    <a:pt x="1129" y="24698"/>
                    <a:pt x="-1985" y="14059"/>
                    <a:pt x="2334" y="5422"/>
                  </a:cubicBezTo>
                  <a:cubicBezTo>
                    <a:pt x="4038" y="2014"/>
                    <a:pt x="13177" y="9036"/>
                    <a:pt x="13177" y="9036"/>
                  </a:cubicBezTo>
                  <a:cubicBezTo>
                    <a:pt x="29872" y="20166"/>
                    <a:pt x="9330" y="5959"/>
                    <a:pt x="22212" y="16265"/>
                  </a:cubicBezTo>
                  <a:cubicBezTo>
                    <a:pt x="23908" y="17622"/>
                    <a:pt x="25827" y="18674"/>
                    <a:pt x="27634" y="19879"/>
                  </a:cubicBezTo>
                  <a:cubicBezTo>
                    <a:pt x="28839" y="22288"/>
                    <a:pt x="30187" y="24631"/>
                    <a:pt x="31248" y="27107"/>
                  </a:cubicBezTo>
                  <a:cubicBezTo>
                    <a:pt x="31998" y="28858"/>
                    <a:pt x="31708" y="31182"/>
                    <a:pt x="33055" y="32529"/>
                  </a:cubicBezTo>
                  <a:cubicBezTo>
                    <a:pt x="34402" y="33876"/>
                    <a:pt x="36669" y="33734"/>
                    <a:pt x="38476" y="34336"/>
                  </a:cubicBezTo>
                  <a:cubicBezTo>
                    <a:pt x="39681" y="35541"/>
                    <a:pt x="40630" y="37073"/>
                    <a:pt x="42091" y="37950"/>
                  </a:cubicBezTo>
                  <a:cubicBezTo>
                    <a:pt x="43724" y="38930"/>
                    <a:pt x="46025" y="38567"/>
                    <a:pt x="47512" y="39757"/>
                  </a:cubicBezTo>
                  <a:cubicBezTo>
                    <a:pt x="49208" y="41114"/>
                    <a:pt x="49921" y="43371"/>
                    <a:pt x="51126" y="45178"/>
                  </a:cubicBezTo>
                  <a:cubicBezTo>
                    <a:pt x="50524" y="51202"/>
                    <a:pt x="52369" y="58020"/>
                    <a:pt x="49319" y="63249"/>
                  </a:cubicBezTo>
                  <a:cubicBezTo>
                    <a:pt x="47399" y="66540"/>
                    <a:pt x="42090" y="65659"/>
                    <a:pt x="38476" y="66864"/>
                  </a:cubicBezTo>
                  <a:cubicBezTo>
                    <a:pt x="22771" y="72100"/>
                    <a:pt x="27934" y="63852"/>
                    <a:pt x="25826" y="6324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7" name="Star: 5 Points 156">
            <a:extLst>
              <a:ext uri="{FF2B5EF4-FFF2-40B4-BE49-F238E27FC236}">
                <a16:creationId xmlns:a16="http://schemas.microsoft.com/office/drawing/2014/main" id="{60E86D39-C019-41FA-93CA-6AE030A8C2EB}"/>
              </a:ext>
            </a:extLst>
          </p:cNvPr>
          <p:cNvSpPr/>
          <p:nvPr/>
        </p:nvSpPr>
        <p:spPr>
          <a:xfrm>
            <a:off x="3261486" y="1073107"/>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1" name="Group 210">
            <a:extLst>
              <a:ext uri="{FF2B5EF4-FFF2-40B4-BE49-F238E27FC236}">
                <a16:creationId xmlns:a16="http://schemas.microsoft.com/office/drawing/2014/main" id="{0DD9BAE8-B456-4F2C-8BC0-09B9D248D304}"/>
              </a:ext>
            </a:extLst>
          </p:cNvPr>
          <p:cNvGrpSpPr/>
          <p:nvPr/>
        </p:nvGrpSpPr>
        <p:grpSpPr>
          <a:xfrm>
            <a:off x="3191797" y="1228632"/>
            <a:ext cx="235848" cy="104572"/>
            <a:chOff x="1619250" y="2867025"/>
            <a:chExt cx="3500438" cy="2749551"/>
          </a:xfrm>
          <a:solidFill>
            <a:schemeClr val="bg1"/>
          </a:solidFill>
        </p:grpSpPr>
        <p:sp>
          <p:nvSpPr>
            <p:cNvPr id="212" name="Freeform 6">
              <a:extLst>
                <a:ext uri="{FF2B5EF4-FFF2-40B4-BE49-F238E27FC236}">
                  <a16:creationId xmlns:a16="http://schemas.microsoft.com/office/drawing/2014/main" id="{B2EF5441-5BEF-46E0-8E2A-9F6171F67EF8}"/>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3" name="Freeform 7">
              <a:extLst>
                <a:ext uri="{FF2B5EF4-FFF2-40B4-BE49-F238E27FC236}">
                  <a16:creationId xmlns:a16="http://schemas.microsoft.com/office/drawing/2014/main" id="{22983A4F-FA4D-4D6C-AF91-63CCFA79472A}"/>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4" name="Freeform 8">
              <a:extLst>
                <a:ext uri="{FF2B5EF4-FFF2-40B4-BE49-F238E27FC236}">
                  <a16:creationId xmlns:a16="http://schemas.microsoft.com/office/drawing/2014/main" id="{ADA32464-F5CB-4803-8C15-AE4C81DCF311}"/>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5" name="Freeform 9">
              <a:extLst>
                <a:ext uri="{FF2B5EF4-FFF2-40B4-BE49-F238E27FC236}">
                  <a16:creationId xmlns:a16="http://schemas.microsoft.com/office/drawing/2014/main" id="{D34143DF-45E0-490D-8CD1-80A151D8AF19}"/>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6" name="Freeform 10">
              <a:extLst>
                <a:ext uri="{FF2B5EF4-FFF2-40B4-BE49-F238E27FC236}">
                  <a16:creationId xmlns:a16="http://schemas.microsoft.com/office/drawing/2014/main" id="{118181F6-7907-48E7-8B73-F226EAED17FA}"/>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7" name="Freeform 11">
              <a:extLst>
                <a:ext uri="{FF2B5EF4-FFF2-40B4-BE49-F238E27FC236}">
                  <a16:creationId xmlns:a16="http://schemas.microsoft.com/office/drawing/2014/main" id="{A69B757E-8CC1-4955-B0AA-ABD09FD6D333}"/>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8" name="Freeform 12">
              <a:extLst>
                <a:ext uri="{FF2B5EF4-FFF2-40B4-BE49-F238E27FC236}">
                  <a16:creationId xmlns:a16="http://schemas.microsoft.com/office/drawing/2014/main" id="{AE87FA6C-7016-4378-8C18-1A32ABBF3C80}"/>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219" name="Freeform 13">
              <a:extLst>
                <a:ext uri="{FF2B5EF4-FFF2-40B4-BE49-F238E27FC236}">
                  <a16:creationId xmlns:a16="http://schemas.microsoft.com/office/drawing/2014/main" id="{16F32A7D-4978-4248-A81C-A1FBF2D15645}"/>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nvGrpSpPr>
          <p:cNvPr id="86" name="Group 85">
            <a:extLst>
              <a:ext uri="{FF2B5EF4-FFF2-40B4-BE49-F238E27FC236}">
                <a16:creationId xmlns:a16="http://schemas.microsoft.com/office/drawing/2014/main" id="{355FE7AB-27F0-4000-B1D1-BBAF78DE3727}"/>
              </a:ext>
            </a:extLst>
          </p:cNvPr>
          <p:cNvGrpSpPr/>
          <p:nvPr/>
        </p:nvGrpSpPr>
        <p:grpSpPr>
          <a:xfrm>
            <a:off x="3853362" y="485690"/>
            <a:ext cx="283439" cy="257473"/>
            <a:chOff x="4040188" y="1374776"/>
            <a:chExt cx="4111625" cy="4108450"/>
          </a:xfrm>
          <a:solidFill>
            <a:schemeClr val="bg1"/>
          </a:solidFill>
        </p:grpSpPr>
        <p:sp>
          <p:nvSpPr>
            <p:cNvPr id="88" name="Freeform 5">
              <a:extLst>
                <a:ext uri="{FF2B5EF4-FFF2-40B4-BE49-F238E27FC236}">
                  <a16:creationId xmlns:a16="http://schemas.microsoft.com/office/drawing/2014/main" id="{D282363F-0A37-4F31-86E1-83C657E70F45}"/>
                </a:ext>
              </a:extLst>
            </p:cNvPr>
            <p:cNvSpPr>
              <a:spLocks noEditPoints="1"/>
            </p:cNvSpPr>
            <p:nvPr/>
          </p:nvSpPr>
          <p:spPr bwMode="auto">
            <a:xfrm>
              <a:off x="4040188" y="1374776"/>
              <a:ext cx="4111625" cy="41084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FA00AE74-DC40-4E61-96F6-01C042FD56BE}"/>
                </a:ext>
              </a:extLst>
            </p:cNvPr>
            <p:cNvSpPr>
              <a:spLocks noEditPoints="1"/>
            </p:cNvSpPr>
            <p:nvPr/>
          </p:nvSpPr>
          <p:spPr bwMode="auto">
            <a:xfrm>
              <a:off x="5038725" y="2368551"/>
              <a:ext cx="2117725" cy="1992313"/>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11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E4BD2E4-37D0-414B-BD94-8697F70755D0}"/>
              </a:ext>
            </a:extLst>
          </p:cNvPr>
          <p:cNvCxnSpPr/>
          <p:nvPr/>
        </p:nvCxnSpPr>
        <p:spPr>
          <a:xfrm>
            <a:off x="8057603" y="497239"/>
            <a:ext cx="728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0BE8FE9-B21B-445F-A540-EDAA5AA5CF53}"/>
              </a:ext>
            </a:extLst>
          </p:cNvPr>
          <p:cNvSpPr/>
          <p:nvPr/>
        </p:nvSpPr>
        <p:spPr>
          <a:xfrm>
            <a:off x="904775" y="122832"/>
            <a:ext cx="7508476" cy="712705"/>
          </a:xfrm>
          <a:prstGeom prst="roundRect">
            <a:avLst>
              <a:gd name="adj" fmla="val 4647"/>
            </a:avLst>
          </a:prstGeom>
          <a:solidFill>
            <a:srgbClr val="034B64"/>
          </a:solidFill>
          <a:ln w="19050">
            <a:solidFill>
              <a:srgbClr val="034B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39"/>
            <a:r>
              <a:rPr lang="en-GB" sz="1800" b="1" i="1" dirty="0">
                <a:solidFill>
                  <a:srgbClr val="FFFFFF"/>
                </a:solidFill>
                <a:latin typeface="Century Gothic" panose="020B0502020202020204" pitchFamily="34" charset="0"/>
                <a:cs typeface="Segoe UI" panose="020B0502040204020203" pitchFamily="34" charset="0"/>
                <a:sym typeface="Barlow"/>
              </a:rPr>
              <a:t>Growth has been driven primarily by public investment…</a:t>
            </a:r>
          </a:p>
        </p:txBody>
      </p:sp>
      <p:graphicFrame>
        <p:nvGraphicFramePr>
          <p:cNvPr id="39" name="Chart 38">
            <a:extLst>
              <a:ext uri="{FF2B5EF4-FFF2-40B4-BE49-F238E27FC236}">
                <a16:creationId xmlns:a16="http://schemas.microsoft.com/office/drawing/2014/main" id="{DE83FCA1-3240-4E20-989D-0270B884E06F}"/>
              </a:ext>
            </a:extLst>
          </p:cNvPr>
          <p:cNvGraphicFramePr>
            <a:graphicFrameLocks/>
          </p:cNvGraphicFramePr>
          <p:nvPr/>
        </p:nvGraphicFramePr>
        <p:xfrm>
          <a:off x="1092998" y="982631"/>
          <a:ext cx="4508063" cy="3801977"/>
        </p:xfrm>
        <a:graphic>
          <a:graphicData uri="http://schemas.openxmlformats.org/drawingml/2006/chart">
            <c:chart xmlns:c="http://schemas.openxmlformats.org/drawingml/2006/chart" xmlns:r="http://schemas.openxmlformats.org/officeDocument/2006/relationships" r:id="rId3"/>
          </a:graphicData>
        </a:graphic>
      </p:graphicFrame>
      <p:sp>
        <p:nvSpPr>
          <p:cNvPr id="59" name="Rectangle: Top Corners Rounded 58">
            <a:extLst>
              <a:ext uri="{FF2B5EF4-FFF2-40B4-BE49-F238E27FC236}">
                <a16:creationId xmlns:a16="http://schemas.microsoft.com/office/drawing/2014/main" id="{CEFCE937-30B8-4397-B5FF-F522DEE90297}"/>
              </a:ext>
            </a:extLst>
          </p:cNvPr>
          <p:cNvSpPr/>
          <p:nvPr/>
        </p:nvSpPr>
        <p:spPr>
          <a:xfrm rot="5400000">
            <a:off x="5633382" y="1861180"/>
            <a:ext cx="3023856" cy="2407116"/>
          </a:xfrm>
          <a:prstGeom prst="round2SameRect">
            <a:avLst>
              <a:gd name="adj1" fmla="val 1336"/>
              <a:gd name="adj2" fmla="val 0"/>
            </a:avLst>
          </a:prstGeom>
          <a:solidFill>
            <a:srgbClr val="F9F9F9"/>
          </a:solidFill>
          <a:ln w="3175">
            <a:solidFill>
              <a:srgbClr val="034B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BDF78FE2-A250-47C2-980A-85CA61A5DA3B}"/>
              </a:ext>
            </a:extLst>
          </p:cNvPr>
          <p:cNvGrpSpPr/>
          <p:nvPr/>
        </p:nvGrpSpPr>
        <p:grpSpPr>
          <a:xfrm>
            <a:off x="5941750" y="1394526"/>
            <a:ext cx="2407118" cy="3322729"/>
            <a:chOff x="6219929" y="1372492"/>
            <a:chExt cx="2496813" cy="3322729"/>
          </a:xfrm>
        </p:grpSpPr>
        <p:cxnSp>
          <p:nvCxnSpPr>
            <p:cNvPr id="42" name="Straight Connector 41">
              <a:extLst>
                <a:ext uri="{FF2B5EF4-FFF2-40B4-BE49-F238E27FC236}">
                  <a16:creationId xmlns:a16="http://schemas.microsoft.com/office/drawing/2014/main" id="{F1364682-0B86-44F2-B1EE-2495CD11C50A}"/>
                </a:ext>
              </a:extLst>
            </p:cNvPr>
            <p:cNvCxnSpPr>
              <a:cxnSpLocks/>
            </p:cNvCxnSpPr>
            <p:nvPr/>
          </p:nvCxnSpPr>
          <p:spPr>
            <a:xfrm>
              <a:off x="6219929" y="1372492"/>
              <a:ext cx="0" cy="3322729"/>
            </a:xfrm>
            <a:prstGeom prst="line">
              <a:avLst/>
            </a:prstGeom>
            <a:ln w="12700">
              <a:solidFill>
                <a:schemeClr val="accent4">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EE25A49-8211-4374-A59F-8DF224E15BA1}"/>
                </a:ext>
              </a:extLst>
            </p:cNvPr>
            <p:cNvSpPr/>
            <p:nvPr/>
          </p:nvSpPr>
          <p:spPr>
            <a:xfrm>
              <a:off x="6380647" y="1661663"/>
              <a:ext cx="2336095" cy="2754408"/>
            </a:xfrm>
            <a:prstGeom prst="rect">
              <a:avLst/>
            </a:prstGeom>
          </p:spPr>
          <p:txBody>
            <a:bodyPr wrap="square" anchor="ctr">
              <a:spAutoFit/>
            </a:bodyPr>
            <a:lstStyle/>
            <a:p>
              <a:pPr>
                <a:lnSpc>
                  <a:spcPct val="150000"/>
                </a:lnSpc>
              </a:pPr>
              <a:r>
                <a:rPr lang="en-US" sz="1300" dirty="0">
                  <a:solidFill>
                    <a:srgbClr val="034B64"/>
                  </a:solidFill>
                  <a:latin typeface="Century Gothic" panose="020B0502020202020204" pitchFamily="34" charset="0"/>
                  <a:cs typeface="Segoe UI" panose="020B0502040204020203" pitchFamily="34" charset="0"/>
                </a:rPr>
                <a:t>While the National Accounts data show that aggregate investment was the driver of growth, evidences from fiscal and financial accounts depict that the public sector has been on the driver’s seat of the investment boom. </a:t>
              </a:r>
            </a:p>
          </p:txBody>
        </p:sp>
      </p:grpSp>
      <p:sp>
        <p:nvSpPr>
          <p:cNvPr id="27" name="TextBox 26">
            <a:extLst>
              <a:ext uri="{FF2B5EF4-FFF2-40B4-BE49-F238E27FC236}">
                <a16:creationId xmlns:a16="http://schemas.microsoft.com/office/drawing/2014/main" id="{5CB6AAC7-0801-4C60-BC4B-299DCC42853F}"/>
              </a:ext>
            </a:extLst>
          </p:cNvPr>
          <p:cNvSpPr txBox="1"/>
          <p:nvPr/>
        </p:nvSpPr>
        <p:spPr>
          <a:xfrm>
            <a:off x="8695019" y="4576666"/>
            <a:ext cx="285656" cy="307777"/>
          </a:xfrm>
          <a:prstGeom prst="rect">
            <a:avLst/>
          </a:prstGeom>
          <a:noFill/>
        </p:spPr>
        <p:txBody>
          <a:bodyPr wrap="none" rtlCol="0">
            <a:spAutoFit/>
          </a:bodyPr>
          <a:lstStyle/>
          <a:p>
            <a:r>
              <a:rPr lang="en-GB" b="1" dirty="0">
                <a:solidFill>
                  <a:schemeClr val="accent4">
                    <a:lumMod val="75000"/>
                  </a:schemeClr>
                </a:solidFill>
                <a:latin typeface="Century Gothic" panose="020B0502020202020204" pitchFamily="34" charset="0"/>
              </a:rPr>
              <a:t>3</a:t>
            </a:r>
          </a:p>
        </p:txBody>
      </p:sp>
      <p:grpSp>
        <p:nvGrpSpPr>
          <p:cNvPr id="23" name="Group 22">
            <a:extLst>
              <a:ext uri="{FF2B5EF4-FFF2-40B4-BE49-F238E27FC236}">
                <a16:creationId xmlns:a16="http://schemas.microsoft.com/office/drawing/2014/main" id="{78D47CAD-13BD-4285-A482-DCA33F3F24C0}"/>
              </a:ext>
            </a:extLst>
          </p:cNvPr>
          <p:cNvGrpSpPr/>
          <p:nvPr/>
        </p:nvGrpSpPr>
        <p:grpSpPr>
          <a:xfrm>
            <a:off x="8563755" y="318903"/>
            <a:ext cx="420428" cy="366088"/>
            <a:chOff x="8563755" y="318903"/>
            <a:chExt cx="420428" cy="366088"/>
          </a:xfrm>
        </p:grpSpPr>
        <p:sp>
          <p:nvSpPr>
            <p:cNvPr id="24" name="Rectangle: Rounded Corners 10">
              <a:extLst>
                <a:ext uri="{FF2B5EF4-FFF2-40B4-BE49-F238E27FC236}">
                  <a16:creationId xmlns:a16="http://schemas.microsoft.com/office/drawing/2014/main" id="{33C1B9E0-9CC8-4D37-8593-7846D3EE272B}"/>
                </a:ext>
              </a:extLst>
            </p:cNvPr>
            <p:cNvSpPr/>
            <p:nvPr/>
          </p:nvSpPr>
          <p:spPr>
            <a:xfrm rot="18900000">
              <a:off x="8563755" y="318903"/>
              <a:ext cx="366088" cy="366088"/>
            </a:xfrm>
            <a:prstGeom prst="roundRect">
              <a:avLst/>
            </a:prstGeom>
            <a:solidFill>
              <a:srgbClr val="034B64"/>
            </a:solidFill>
            <a:ln w="18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685800">
                <a:buClrTx/>
                <a:defRPr/>
              </a:pPr>
              <a:endParaRPr lang="en-US" sz="1215" kern="1200" dirty="0">
                <a:solidFill>
                  <a:srgbClr val="000000"/>
                </a:solidFill>
                <a:latin typeface="Century Gothic" panose="020B0502020202020204" pitchFamily="34" charset="0"/>
              </a:endParaRPr>
            </a:p>
          </p:txBody>
        </p:sp>
        <p:sp>
          <p:nvSpPr>
            <p:cNvPr id="25" name="Rectangle: Rounded Corners 11">
              <a:extLst>
                <a:ext uri="{FF2B5EF4-FFF2-40B4-BE49-F238E27FC236}">
                  <a16:creationId xmlns:a16="http://schemas.microsoft.com/office/drawing/2014/main" id="{724AE7BD-488A-45ED-A0FF-F9F3CC592B2B}"/>
                </a:ext>
              </a:extLst>
            </p:cNvPr>
            <p:cNvSpPr/>
            <p:nvPr/>
          </p:nvSpPr>
          <p:spPr>
            <a:xfrm rot="18900000">
              <a:off x="8633399" y="326555"/>
              <a:ext cx="350784" cy="350784"/>
            </a:xfrm>
            <a:prstGeom prst="roundRect">
              <a:avLst/>
            </a:prstGeom>
            <a:gradFill flip="none" rotWithShape="1">
              <a:gsLst>
                <a:gs pos="0">
                  <a:schemeClr val="accent4">
                    <a:shade val="30000"/>
                    <a:satMod val="115000"/>
                  </a:schemeClr>
                </a:gs>
                <a:gs pos="26200">
                  <a:srgbClr val="377B86"/>
                </a:gs>
                <a:gs pos="50000">
                  <a:schemeClr val="accent4">
                    <a:shade val="67500"/>
                    <a:satMod val="115000"/>
                  </a:schemeClr>
                </a:gs>
                <a:gs pos="100000">
                  <a:schemeClr val="accent4"/>
                </a:gs>
              </a:gsLst>
              <a:path path="circle">
                <a:fillToRect l="100000" t="100000"/>
              </a:path>
              <a:tileRect r="-100000" b="-100000"/>
            </a:gradFill>
            <a:ln w="18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215" kern="1200" dirty="0">
                <a:solidFill>
                  <a:srgbClr val="000000"/>
                </a:solidFill>
                <a:latin typeface="Century Gothic" panose="020B0502020202020204" pitchFamily="34" charset="0"/>
              </a:endParaRPr>
            </a:p>
          </p:txBody>
        </p:sp>
        <p:grpSp>
          <p:nvGrpSpPr>
            <p:cNvPr id="26" name="Group 25">
              <a:extLst>
                <a:ext uri="{FF2B5EF4-FFF2-40B4-BE49-F238E27FC236}">
                  <a16:creationId xmlns:a16="http://schemas.microsoft.com/office/drawing/2014/main" id="{51E617A1-B61E-4761-B434-DC775DB7BDF9}"/>
                </a:ext>
              </a:extLst>
            </p:cNvPr>
            <p:cNvGrpSpPr/>
            <p:nvPr/>
          </p:nvGrpSpPr>
          <p:grpSpPr>
            <a:xfrm>
              <a:off x="8714857" y="397446"/>
              <a:ext cx="161086" cy="177650"/>
              <a:chOff x="5558784" y="5887935"/>
              <a:chExt cx="235848" cy="260097"/>
            </a:xfrm>
          </p:grpSpPr>
          <p:sp>
            <p:nvSpPr>
              <p:cNvPr id="28" name="Star: 5 Points 27">
                <a:extLst>
                  <a:ext uri="{FF2B5EF4-FFF2-40B4-BE49-F238E27FC236}">
                    <a16:creationId xmlns:a16="http://schemas.microsoft.com/office/drawing/2014/main" id="{AED16D3E-9077-40CA-85FD-41291A86C294}"/>
                  </a:ext>
                </a:extLst>
              </p:cNvPr>
              <p:cNvSpPr/>
              <p:nvPr/>
            </p:nvSpPr>
            <p:spPr>
              <a:xfrm>
                <a:off x="5628473" y="5887935"/>
                <a:ext cx="100288" cy="100288"/>
              </a:xfrm>
              <a:prstGeom prst="star5">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392EFA60-7092-48D6-B615-EBC9FD4D6254}"/>
                  </a:ext>
                </a:extLst>
              </p:cNvPr>
              <p:cNvGrpSpPr/>
              <p:nvPr/>
            </p:nvGrpSpPr>
            <p:grpSpPr>
              <a:xfrm>
                <a:off x="5558784" y="6043460"/>
                <a:ext cx="235848" cy="104572"/>
                <a:chOff x="1619250" y="2867025"/>
                <a:chExt cx="3500438" cy="2749551"/>
              </a:xfrm>
              <a:solidFill>
                <a:schemeClr val="bg1"/>
              </a:solidFill>
            </p:grpSpPr>
            <p:sp>
              <p:nvSpPr>
                <p:cNvPr id="30" name="Freeform 6">
                  <a:extLst>
                    <a:ext uri="{FF2B5EF4-FFF2-40B4-BE49-F238E27FC236}">
                      <a16:creationId xmlns:a16="http://schemas.microsoft.com/office/drawing/2014/main" id="{35A51C07-692C-4B73-A062-70BDBEDE78F1}"/>
                    </a:ext>
                  </a:extLst>
                </p:cNvPr>
                <p:cNvSpPr>
                  <a:spLocks/>
                </p:cNvSpPr>
                <p:nvPr/>
              </p:nvSpPr>
              <p:spPr bwMode="auto">
                <a:xfrm>
                  <a:off x="1619250" y="3616325"/>
                  <a:ext cx="500063" cy="500063"/>
                </a:xfrm>
                <a:custGeom>
                  <a:avLst/>
                  <a:gdLst>
                    <a:gd name="T0" fmla="*/ 79 w 630"/>
                    <a:gd name="T1" fmla="*/ 0 h 629"/>
                    <a:gd name="T2" fmla="*/ 551 w 630"/>
                    <a:gd name="T3" fmla="*/ 0 h 629"/>
                    <a:gd name="T4" fmla="*/ 572 w 630"/>
                    <a:gd name="T5" fmla="*/ 2 h 629"/>
                    <a:gd name="T6" fmla="*/ 590 w 630"/>
                    <a:gd name="T7" fmla="*/ 10 h 629"/>
                    <a:gd name="T8" fmla="*/ 606 w 630"/>
                    <a:gd name="T9" fmla="*/ 23 h 629"/>
                    <a:gd name="T10" fmla="*/ 620 w 630"/>
                    <a:gd name="T11" fmla="*/ 40 h 629"/>
                    <a:gd name="T12" fmla="*/ 628 w 630"/>
                    <a:gd name="T13" fmla="*/ 57 h 629"/>
                    <a:gd name="T14" fmla="*/ 630 w 630"/>
                    <a:gd name="T15" fmla="*/ 79 h 629"/>
                    <a:gd name="T16" fmla="*/ 630 w 630"/>
                    <a:gd name="T17" fmla="*/ 551 h 629"/>
                    <a:gd name="T18" fmla="*/ 628 w 630"/>
                    <a:gd name="T19" fmla="*/ 571 h 629"/>
                    <a:gd name="T20" fmla="*/ 620 w 630"/>
                    <a:gd name="T21" fmla="*/ 590 h 629"/>
                    <a:gd name="T22" fmla="*/ 606 w 630"/>
                    <a:gd name="T23" fmla="*/ 606 h 629"/>
                    <a:gd name="T24" fmla="*/ 590 w 630"/>
                    <a:gd name="T25" fmla="*/ 619 h 629"/>
                    <a:gd name="T26" fmla="*/ 572 w 630"/>
                    <a:gd name="T27" fmla="*/ 627 h 629"/>
                    <a:gd name="T28" fmla="*/ 551 w 630"/>
                    <a:gd name="T29" fmla="*/ 629 h 629"/>
                    <a:gd name="T30" fmla="*/ 79 w 630"/>
                    <a:gd name="T31" fmla="*/ 629 h 629"/>
                    <a:gd name="T32" fmla="*/ 59 w 630"/>
                    <a:gd name="T33" fmla="*/ 627 h 629"/>
                    <a:gd name="T34" fmla="*/ 40 w 630"/>
                    <a:gd name="T35" fmla="*/ 619 h 629"/>
                    <a:gd name="T36" fmla="*/ 24 w 630"/>
                    <a:gd name="T37" fmla="*/ 606 h 629"/>
                    <a:gd name="T38" fmla="*/ 11 w 630"/>
                    <a:gd name="T39" fmla="*/ 590 h 629"/>
                    <a:gd name="T40" fmla="*/ 3 w 630"/>
                    <a:gd name="T41" fmla="*/ 571 h 629"/>
                    <a:gd name="T42" fmla="*/ 0 w 630"/>
                    <a:gd name="T43" fmla="*/ 551 h 629"/>
                    <a:gd name="T44" fmla="*/ 0 w 630"/>
                    <a:gd name="T45" fmla="*/ 79 h 629"/>
                    <a:gd name="T46" fmla="*/ 3 w 630"/>
                    <a:gd name="T47" fmla="*/ 57 h 629"/>
                    <a:gd name="T48" fmla="*/ 11 w 630"/>
                    <a:gd name="T49" fmla="*/ 40 h 629"/>
                    <a:gd name="T50" fmla="*/ 24 w 630"/>
                    <a:gd name="T51" fmla="*/ 23 h 629"/>
                    <a:gd name="T52" fmla="*/ 40 w 630"/>
                    <a:gd name="T53" fmla="*/ 10 h 629"/>
                    <a:gd name="T54" fmla="*/ 59 w 630"/>
                    <a:gd name="T55" fmla="*/ 2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2"/>
                      </a:lnTo>
                      <a:lnTo>
                        <a:pt x="590" y="10"/>
                      </a:lnTo>
                      <a:lnTo>
                        <a:pt x="606" y="23"/>
                      </a:lnTo>
                      <a:lnTo>
                        <a:pt x="620" y="40"/>
                      </a:lnTo>
                      <a:lnTo>
                        <a:pt x="628" y="57"/>
                      </a:lnTo>
                      <a:lnTo>
                        <a:pt x="630" y="79"/>
                      </a:lnTo>
                      <a:lnTo>
                        <a:pt x="630" y="551"/>
                      </a:lnTo>
                      <a:lnTo>
                        <a:pt x="628" y="571"/>
                      </a:lnTo>
                      <a:lnTo>
                        <a:pt x="620" y="590"/>
                      </a:lnTo>
                      <a:lnTo>
                        <a:pt x="606" y="606"/>
                      </a:lnTo>
                      <a:lnTo>
                        <a:pt x="590" y="619"/>
                      </a:lnTo>
                      <a:lnTo>
                        <a:pt x="572" y="627"/>
                      </a:lnTo>
                      <a:lnTo>
                        <a:pt x="551" y="629"/>
                      </a:lnTo>
                      <a:lnTo>
                        <a:pt x="79" y="629"/>
                      </a:lnTo>
                      <a:lnTo>
                        <a:pt x="59" y="627"/>
                      </a:lnTo>
                      <a:lnTo>
                        <a:pt x="40" y="619"/>
                      </a:lnTo>
                      <a:lnTo>
                        <a:pt x="24" y="606"/>
                      </a:lnTo>
                      <a:lnTo>
                        <a:pt x="11" y="590"/>
                      </a:lnTo>
                      <a:lnTo>
                        <a:pt x="3" y="571"/>
                      </a:lnTo>
                      <a:lnTo>
                        <a:pt x="0" y="551"/>
                      </a:lnTo>
                      <a:lnTo>
                        <a:pt x="0" y="79"/>
                      </a:lnTo>
                      <a:lnTo>
                        <a:pt x="3" y="57"/>
                      </a:lnTo>
                      <a:lnTo>
                        <a:pt x="11" y="40"/>
                      </a:lnTo>
                      <a:lnTo>
                        <a:pt x="24"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7">
                  <a:extLst>
                    <a:ext uri="{FF2B5EF4-FFF2-40B4-BE49-F238E27FC236}">
                      <a16:creationId xmlns:a16="http://schemas.microsoft.com/office/drawing/2014/main" id="{7C501AF3-5FFC-4E93-89D7-9A184999731D}"/>
                    </a:ext>
                  </a:extLst>
                </p:cNvPr>
                <p:cNvSpPr>
                  <a:spLocks/>
                </p:cNvSpPr>
                <p:nvPr/>
              </p:nvSpPr>
              <p:spPr bwMode="auto">
                <a:xfrm>
                  <a:off x="1619250" y="5116513"/>
                  <a:ext cx="500063" cy="500063"/>
                </a:xfrm>
                <a:custGeom>
                  <a:avLst/>
                  <a:gdLst>
                    <a:gd name="T0" fmla="*/ 79 w 630"/>
                    <a:gd name="T1" fmla="*/ 0 h 629"/>
                    <a:gd name="T2" fmla="*/ 551 w 630"/>
                    <a:gd name="T3" fmla="*/ 0 h 629"/>
                    <a:gd name="T4" fmla="*/ 572 w 630"/>
                    <a:gd name="T5" fmla="*/ 3 h 629"/>
                    <a:gd name="T6" fmla="*/ 590 w 630"/>
                    <a:gd name="T7" fmla="*/ 10 h 629"/>
                    <a:gd name="T8" fmla="*/ 606 w 630"/>
                    <a:gd name="T9" fmla="*/ 23 h 629"/>
                    <a:gd name="T10" fmla="*/ 620 w 630"/>
                    <a:gd name="T11" fmla="*/ 40 h 629"/>
                    <a:gd name="T12" fmla="*/ 628 w 630"/>
                    <a:gd name="T13" fmla="*/ 58 h 629"/>
                    <a:gd name="T14" fmla="*/ 630 w 630"/>
                    <a:gd name="T15" fmla="*/ 79 h 629"/>
                    <a:gd name="T16" fmla="*/ 630 w 630"/>
                    <a:gd name="T17" fmla="*/ 552 h 629"/>
                    <a:gd name="T18" fmla="*/ 628 w 630"/>
                    <a:gd name="T19" fmla="*/ 572 h 629"/>
                    <a:gd name="T20" fmla="*/ 620 w 630"/>
                    <a:gd name="T21" fmla="*/ 590 h 629"/>
                    <a:gd name="T22" fmla="*/ 606 w 630"/>
                    <a:gd name="T23" fmla="*/ 606 h 629"/>
                    <a:gd name="T24" fmla="*/ 590 w 630"/>
                    <a:gd name="T25" fmla="*/ 620 h 629"/>
                    <a:gd name="T26" fmla="*/ 572 w 630"/>
                    <a:gd name="T27" fmla="*/ 627 h 629"/>
                    <a:gd name="T28" fmla="*/ 551 w 630"/>
                    <a:gd name="T29" fmla="*/ 629 h 629"/>
                    <a:gd name="T30" fmla="*/ 79 w 630"/>
                    <a:gd name="T31" fmla="*/ 629 h 629"/>
                    <a:gd name="T32" fmla="*/ 59 w 630"/>
                    <a:gd name="T33" fmla="*/ 627 h 629"/>
                    <a:gd name="T34" fmla="*/ 40 w 630"/>
                    <a:gd name="T35" fmla="*/ 620 h 629"/>
                    <a:gd name="T36" fmla="*/ 24 w 630"/>
                    <a:gd name="T37" fmla="*/ 606 h 629"/>
                    <a:gd name="T38" fmla="*/ 11 w 630"/>
                    <a:gd name="T39" fmla="*/ 590 h 629"/>
                    <a:gd name="T40" fmla="*/ 3 w 630"/>
                    <a:gd name="T41" fmla="*/ 572 h 629"/>
                    <a:gd name="T42" fmla="*/ 0 w 630"/>
                    <a:gd name="T43" fmla="*/ 552 h 629"/>
                    <a:gd name="T44" fmla="*/ 0 w 630"/>
                    <a:gd name="T45" fmla="*/ 79 h 629"/>
                    <a:gd name="T46" fmla="*/ 3 w 630"/>
                    <a:gd name="T47" fmla="*/ 58 h 629"/>
                    <a:gd name="T48" fmla="*/ 11 w 630"/>
                    <a:gd name="T49" fmla="*/ 40 h 629"/>
                    <a:gd name="T50" fmla="*/ 24 w 630"/>
                    <a:gd name="T51" fmla="*/ 23 h 629"/>
                    <a:gd name="T52" fmla="*/ 40 w 630"/>
                    <a:gd name="T53" fmla="*/ 10 h 629"/>
                    <a:gd name="T54" fmla="*/ 59 w 630"/>
                    <a:gd name="T55" fmla="*/ 3 h 629"/>
                    <a:gd name="T56" fmla="*/ 79 w 630"/>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9">
                      <a:moveTo>
                        <a:pt x="79" y="0"/>
                      </a:moveTo>
                      <a:lnTo>
                        <a:pt x="551" y="0"/>
                      </a:lnTo>
                      <a:lnTo>
                        <a:pt x="572" y="3"/>
                      </a:lnTo>
                      <a:lnTo>
                        <a:pt x="590" y="10"/>
                      </a:lnTo>
                      <a:lnTo>
                        <a:pt x="606" y="23"/>
                      </a:lnTo>
                      <a:lnTo>
                        <a:pt x="620" y="40"/>
                      </a:lnTo>
                      <a:lnTo>
                        <a:pt x="628" y="58"/>
                      </a:lnTo>
                      <a:lnTo>
                        <a:pt x="630" y="79"/>
                      </a:lnTo>
                      <a:lnTo>
                        <a:pt x="630" y="552"/>
                      </a:lnTo>
                      <a:lnTo>
                        <a:pt x="628" y="572"/>
                      </a:lnTo>
                      <a:lnTo>
                        <a:pt x="620" y="590"/>
                      </a:lnTo>
                      <a:lnTo>
                        <a:pt x="606" y="606"/>
                      </a:lnTo>
                      <a:lnTo>
                        <a:pt x="590" y="620"/>
                      </a:lnTo>
                      <a:lnTo>
                        <a:pt x="572" y="627"/>
                      </a:lnTo>
                      <a:lnTo>
                        <a:pt x="551" y="629"/>
                      </a:lnTo>
                      <a:lnTo>
                        <a:pt x="79" y="629"/>
                      </a:lnTo>
                      <a:lnTo>
                        <a:pt x="59" y="627"/>
                      </a:lnTo>
                      <a:lnTo>
                        <a:pt x="40" y="620"/>
                      </a:lnTo>
                      <a:lnTo>
                        <a:pt x="24" y="606"/>
                      </a:lnTo>
                      <a:lnTo>
                        <a:pt x="11" y="590"/>
                      </a:lnTo>
                      <a:lnTo>
                        <a:pt x="3" y="572"/>
                      </a:lnTo>
                      <a:lnTo>
                        <a:pt x="0" y="552"/>
                      </a:lnTo>
                      <a:lnTo>
                        <a:pt x="0" y="79"/>
                      </a:lnTo>
                      <a:lnTo>
                        <a:pt x="3" y="58"/>
                      </a:lnTo>
                      <a:lnTo>
                        <a:pt x="11" y="40"/>
                      </a:lnTo>
                      <a:lnTo>
                        <a:pt x="24"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8">
                  <a:extLst>
                    <a:ext uri="{FF2B5EF4-FFF2-40B4-BE49-F238E27FC236}">
                      <a16:creationId xmlns:a16="http://schemas.microsoft.com/office/drawing/2014/main" id="{0D0F0B32-2F8F-414E-8E2D-1062A3E25B48}"/>
                    </a:ext>
                  </a:extLst>
                </p:cNvPr>
                <p:cNvSpPr>
                  <a:spLocks/>
                </p:cNvSpPr>
                <p:nvPr/>
              </p:nvSpPr>
              <p:spPr bwMode="auto">
                <a:xfrm>
                  <a:off x="1619250" y="4367213"/>
                  <a:ext cx="500063" cy="498475"/>
                </a:xfrm>
                <a:custGeom>
                  <a:avLst/>
                  <a:gdLst>
                    <a:gd name="T0" fmla="*/ 79 w 630"/>
                    <a:gd name="T1" fmla="*/ 0 h 628"/>
                    <a:gd name="T2" fmla="*/ 551 w 630"/>
                    <a:gd name="T3" fmla="*/ 0 h 628"/>
                    <a:gd name="T4" fmla="*/ 572 w 630"/>
                    <a:gd name="T5" fmla="*/ 2 h 628"/>
                    <a:gd name="T6" fmla="*/ 590 w 630"/>
                    <a:gd name="T7" fmla="*/ 10 h 628"/>
                    <a:gd name="T8" fmla="*/ 606 w 630"/>
                    <a:gd name="T9" fmla="*/ 22 h 628"/>
                    <a:gd name="T10" fmla="*/ 620 w 630"/>
                    <a:gd name="T11" fmla="*/ 40 h 628"/>
                    <a:gd name="T12" fmla="*/ 628 w 630"/>
                    <a:gd name="T13" fmla="*/ 57 h 628"/>
                    <a:gd name="T14" fmla="*/ 630 w 630"/>
                    <a:gd name="T15" fmla="*/ 78 h 628"/>
                    <a:gd name="T16" fmla="*/ 630 w 630"/>
                    <a:gd name="T17" fmla="*/ 551 h 628"/>
                    <a:gd name="T18" fmla="*/ 628 w 630"/>
                    <a:gd name="T19" fmla="*/ 571 h 628"/>
                    <a:gd name="T20" fmla="*/ 620 w 630"/>
                    <a:gd name="T21" fmla="*/ 590 h 628"/>
                    <a:gd name="T22" fmla="*/ 606 w 630"/>
                    <a:gd name="T23" fmla="*/ 606 h 628"/>
                    <a:gd name="T24" fmla="*/ 590 w 630"/>
                    <a:gd name="T25" fmla="*/ 619 h 628"/>
                    <a:gd name="T26" fmla="*/ 572 w 630"/>
                    <a:gd name="T27" fmla="*/ 626 h 628"/>
                    <a:gd name="T28" fmla="*/ 551 w 630"/>
                    <a:gd name="T29" fmla="*/ 628 h 628"/>
                    <a:gd name="T30" fmla="*/ 79 w 630"/>
                    <a:gd name="T31" fmla="*/ 628 h 628"/>
                    <a:gd name="T32" fmla="*/ 59 w 630"/>
                    <a:gd name="T33" fmla="*/ 626 h 628"/>
                    <a:gd name="T34" fmla="*/ 40 w 630"/>
                    <a:gd name="T35" fmla="*/ 619 h 628"/>
                    <a:gd name="T36" fmla="*/ 24 w 630"/>
                    <a:gd name="T37" fmla="*/ 606 h 628"/>
                    <a:gd name="T38" fmla="*/ 11 w 630"/>
                    <a:gd name="T39" fmla="*/ 590 h 628"/>
                    <a:gd name="T40" fmla="*/ 3 w 630"/>
                    <a:gd name="T41" fmla="*/ 571 h 628"/>
                    <a:gd name="T42" fmla="*/ 0 w 630"/>
                    <a:gd name="T43" fmla="*/ 551 h 628"/>
                    <a:gd name="T44" fmla="*/ 0 w 630"/>
                    <a:gd name="T45" fmla="*/ 78 h 628"/>
                    <a:gd name="T46" fmla="*/ 3 w 630"/>
                    <a:gd name="T47" fmla="*/ 57 h 628"/>
                    <a:gd name="T48" fmla="*/ 11 w 630"/>
                    <a:gd name="T49" fmla="*/ 40 h 628"/>
                    <a:gd name="T50" fmla="*/ 24 w 630"/>
                    <a:gd name="T51" fmla="*/ 22 h 628"/>
                    <a:gd name="T52" fmla="*/ 40 w 630"/>
                    <a:gd name="T53" fmla="*/ 10 h 628"/>
                    <a:gd name="T54" fmla="*/ 59 w 630"/>
                    <a:gd name="T55" fmla="*/ 2 h 628"/>
                    <a:gd name="T56" fmla="*/ 79 w 630"/>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28">
                      <a:moveTo>
                        <a:pt x="79" y="0"/>
                      </a:moveTo>
                      <a:lnTo>
                        <a:pt x="551" y="0"/>
                      </a:lnTo>
                      <a:lnTo>
                        <a:pt x="572" y="2"/>
                      </a:lnTo>
                      <a:lnTo>
                        <a:pt x="590" y="10"/>
                      </a:lnTo>
                      <a:lnTo>
                        <a:pt x="606" y="22"/>
                      </a:lnTo>
                      <a:lnTo>
                        <a:pt x="620" y="40"/>
                      </a:lnTo>
                      <a:lnTo>
                        <a:pt x="628" y="57"/>
                      </a:lnTo>
                      <a:lnTo>
                        <a:pt x="630" y="78"/>
                      </a:lnTo>
                      <a:lnTo>
                        <a:pt x="630" y="551"/>
                      </a:lnTo>
                      <a:lnTo>
                        <a:pt x="628" y="571"/>
                      </a:lnTo>
                      <a:lnTo>
                        <a:pt x="620" y="590"/>
                      </a:lnTo>
                      <a:lnTo>
                        <a:pt x="606" y="606"/>
                      </a:lnTo>
                      <a:lnTo>
                        <a:pt x="590" y="619"/>
                      </a:lnTo>
                      <a:lnTo>
                        <a:pt x="572" y="626"/>
                      </a:lnTo>
                      <a:lnTo>
                        <a:pt x="551" y="628"/>
                      </a:lnTo>
                      <a:lnTo>
                        <a:pt x="79" y="628"/>
                      </a:lnTo>
                      <a:lnTo>
                        <a:pt x="59" y="626"/>
                      </a:lnTo>
                      <a:lnTo>
                        <a:pt x="40" y="619"/>
                      </a:lnTo>
                      <a:lnTo>
                        <a:pt x="24" y="606"/>
                      </a:lnTo>
                      <a:lnTo>
                        <a:pt x="11" y="590"/>
                      </a:lnTo>
                      <a:lnTo>
                        <a:pt x="3" y="571"/>
                      </a:lnTo>
                      <a:lnTo>
                        <a:pt x="0" y="551"/>
                      </a:lnTo>
                      <a:lnTo>
                        <a:pt x="0" y="78"/>
                      </a:lnTo>
                      <a:lnTo>
                        <a:pt x="3" y="57"/>
                      </a:lnTo>
                      <a:lnTo>
                        <a:pt x="11" y="40"/>
                      </a:lnTo>
                      <a:lnTo>
                        <a:pt x="24"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9">
                  <a:extLst>
                    <a:ext uri="{FF2B5EF4-FFF2-40B4-BE49-F238E27FC236}">
                      <a16:creationId xmlns:a16="http://schemas.microsoft.com/office/drawing/2014/main" id="{B8A0B0E1-3CDB-46BE-9934-947121C5E35A}"/>
                    </a:ext>
                  </a:extLst>
                </p:cNvPr>
                <p:cNvSpPr>
                  <a:spLocks/>
                </p:cNvSpPr>
                <p:nvPr/>
              </p:nvSpPr>
              <p:spPr bwMode="auto">
                <a:xfrm>
                  <a:off x="1619250" y="2867025"/>
                  <a:ext cx="500063" cy="500063"/>
                </a:xfrm>
                <a:custGeom>
                  <a:avLst/>
                  <a:gdLst>
                    <a:gd name="T0" fmla="*/ 79 w 630"/>
                    <a:gd name="T1" fmla="*/ 0 h 630"/>
                    <a:gd name="T2" fmla="*/ 551 w 630"/>
                    <a:gd name="T3" fmla="*/ 0 h 630"/>
                    <a:gd name="T4" fmla="*/ 572 w 630"/>
                    <a:gd name="T5" fmla="*/ 3 h 630"/>
                    <a:gd name="T6" fmla="*/ 590 w 630"/>
                    <a:gd name="T7" fmla="*/ 11 h 630"/>
                    <a:gd name="T8" fmla="*/ 606 w 630"/>
                    <a:gd name="T9" fmla="*/ 23 h 630"/>
                    <a:gd name="T10" fmla="*/ 620 w 630"/>
                    <a:gd name="T11" fmla="*/ 40 h 630"/>
                    <a:gd name="T12" fmla="*/ 628 w 630"/>
                    <a:gd name="T13" fmla="*/ 59 h 630"/>
                    <a:gd name="T14" fmla="*/ 630 w 630"/>
                    <a:gd name="T15" fmla="*/ 79 h 630"/>
                    <a:gd name="T16" fmla="*/ 630 w 630"/>
                    <a:gd name="T17" fmla="*/ 551 h 630"/>
                    <a:gd name="T18" fmla="*/ 628 w 630"/>
                    <a:gd name="T19" fmla="*/ 571 h 630"/>
                    <a:gd name="T20" fmla="*/ 620 w 630"/>
                    <a:gd name="T21" fmla="*/ 590 h 630"/>
                    <a:gd name="T22" fmla="*/ 606 w 630"/>
                    <a:gd name="T23" fmla="*/ 606 h 630"/>
                    <a:gd name="T24" fmla="*/ 590 w 630"/>
                    <a:gd name="T25" fmla="*/ 620 h 630"/>
                    <a:gd name="T26" fmla="*/ 572 w 630"/>
                    <a:gd name="T27" fmla="*/ 628 h 630"/>
                    <a:gd name="T28" fmla="*/ 551 w 630"/>
                    <a:gd name="T29" fmla="*/ 630 h 630"/>
                    <a:gd name="T30" fmla="*/ 79 w 630"/>
                    <a:gd name="T31" fmla="*/ 630 h 630"/>
                    <a:gd name="T32" fmla="*/ 59 w 630"/>
                    <a:gd name="T33" fmla="*/ 628 h 630"/>
                    <a:gd name="T34" fmla="*/ 40 w 630"/>
                    <a:gd name="T35" fmla="*/ 620 h 630"/>
                    <a:gd name="T36" fmla="*/ 24 w 630"/>
                    <a:gd name="T37" fmla="*/ 606 h 630"/>
                    <a:gd name="T38" fmla="*/ 11 w 630"/>
                    <a:gd name="T39" fmla="*/ 590 h 630"/>
                    <a:gd name="T40" fmla="*/ 3 w 630"/>
                    <a:gd name="T41" fmla="*/ 571 h 630"/>
                    <a:gd name="T42" fmla="*/ 0 w 630"/>
                    <a:gd name="T43" fmla="*/ 551 h 630"/>
                    <a:gd name="T44" fmla="*/ 0 w 630"/>
                    <a:gd name="T45" fmla="*/ 79 h 630"/>
                    <a:gd name="T46" fmla="*/ 3 w 630"/>
                    <a:gd name="T47" fmla="*/ 59 h 630"/>
                    <a:gd name="T48" fmla="*/ 11 w 630"/>
                    <a:gd name="T49" fmla="*/ 40 h 630"/>
                    <a:gd name="T50" fmla="*/ 24 w 630"/>
                    <a:gd name="T51" fmla="*/ 23 h 630"/>
                    <a:gd name="T52" fmla="*/ 40 w 630"/>
                    <a:gd name="T53" fmla="*/ 11 h 630"/>
                    <a:gd name="T54" fmla="*/ 59 w 630"/>
                    <a:gd name="T55" fmla="*/ 3 h 630"/>
                    <a:gd name="T56" fmla="*/ 79 w 630"/>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0" h="630">
                      <a:moveTo>
                        <a:pt x="79" y="0"/>
                      </a:moveTo>
                      <a:lnTo>
                        <a:pt x="551" y="0"/>
                      </a:lnTo>
                      <a:lnTo>
                        <a:pt x="572" y="3"/>
                      </a:lnTo>
                      <a:lnTo>
                        <a:pt x="590" y="11"/>
                      </a:lnTo>
                      <a:lnTo>
                        <a:pt x="606" y="23"/>
                      </a:lnTo>
                      <a:lnTo>
                        <a:pt x="620" y="40"/>
                      </a:lnTo>
                      <a:lnTo>
                        <a:pt x="628" y="59"/>
                      </a:lnTo>
                      <a:lnTo>
                        <a:pt x="630" y="79"/>
                      </a:lnTo>
                      <a:lnTo>
                        <a:pt x="630" y="551"/>
                      </a:lnTo>
                      <a:lnTo>
                        <a:pt x="628" y="571"/>
                      </a:lnTo>
                      <a:lnTo>
                        <a:pt x="620" y="590"/>
                      </a:lnTo>
                      <a:lnTo>
                        <a:pt x="606" y="606"/>
                      </a:lnTo>
                      <a:lnTo>
                        <a:pt x="590" y="620"/>
                      </a:lnTo>
                      <a:lnTo>
                        <a:pt x="572" y="628"/>
                      </a:lnTo>
                      <a:lnTo>
                        <a:pt x="551" y="630"/>
                      </a:lnTo>
                      <a:lnTo>
                        <a:pt x="79" y="630"/>
                      </a:lnTo>
                      <a:lnTo>
                        <a:pt x="59" y="628"/>
                      </a:lnTo>
                      <a:lnTo>
                        <a:pt x="40" y="620"/>
                      </a:lnTo>
                      <a:lnTo>
                        <a:pt x="24" y="606"/>
                      </a:lnTo>
                      <a:lnTo>
                        <a:pt x="11" y="590"/>
                      </a:lnTo>
                      <a:lnTo>
                        <a:pt x="3" y="571"/>
                      </a:lnTo>
                      <a:lnTo>
                        <a:pt x="0" y="551"/>
                      </a:lnTo>
                      <a:lnTo>
                        <a:pt x="0" y="79"/>
                      </a:lnTo>
                      <a:lnTo>
                        <a:pt x="3" y="59"/>
                      </a:lnTo>
                      <a:lnTo>
                        <a:pt x="11" y="40"/>
                      </a:lnTo>
                      <a:lnTo>
                        <a:pt x="24"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10">
                  <a:extLst>
                    <a:ext uri="{FF2B5EF4-FFF2-40B4-BE49-F238E27FC236}">
                      <a16:creationId xmlns:a16="http://schemas.microsoft.com/office/drawing/2014/main" id="{B2DCF4A6-7213-4000-B597-CA51F60DBF61}"/>
                    </a:ext>
                  </a:extLst>
                </p:cNvPr>
                <p:cNvSpPr>
                  <a:spLocks/>
                </p:cNvSpPr>
                <p:nvPr/>
              </p:nvSpPr>
              <p:spPr bwMode="auto">
                <a:xfrm>
                  <a:off x="2370138" y="5116513"/>
                  <a:ext cx="2749550" cy="500063"/>
                </a:xfrm>
                <a:custGeom>
                  <a:avLst/>
                  <a:gdLst>
                    <a:gd name="T0" fmla="*/ 79 w 3464"/>
                    <a:gd name="T1" fmla="*/ 0 h 629"/>
                    <a:gd name="T2" fmla="*/ 3387 w 3464"/>
                    <a:gd name="T3" fmla="*/ 0 h 629"/>
                    <a:gd name="T4" fmla="*/ 3407 w 3464"/>
                    <a:gd name="T5" fmla="*/ 3 h 629"/>
                    <a:gd name="T6" fmla="*/ 3425 w 3464"/>
                    <a:gd name="T7" fmla="*/ 10 h 629"/>
                    <a:gd name="T8" fmla="*/ 3442 w 3464"/>
                    <a:gd name="T9" fmla="*/ 23 h 629"/>
                    <a:gd name="T10" fmla="*/ 3455 w 3464"/>
                    <a:gd name="T11" fmla="*/ 40 h 629"/>
                    <a:gd name="T12" fmla="*/ 3462 w 3464"/>
                    <a:gd name="T13" fmla="*/ 58 h 629"/>
                    <a:gd name="T14" fmla="*/ 3464 w 3464"/>
                    <a:gd name="T15" fmla="*/ 79 h 629"/>
                    <a:gd name="T16" fmla="*/ 3464 w 3464"/>
                    <a:gd name="T17" fmla="*/ 552 h 629"/>
                    <a:gd name="T18" fmla="*/ 3462 w 3464"/>
                    <a:gd name="T19" fmla="*/ 572 h 629"/>
                    <a:gd name="T20" fmla="*/ 3455 w 3464"/>
                    <a:gd name="T21" fmla="*/ 590 h 629"/>
                    <a:gd name="T22" fmla="*/ 3442 w 3464"/>
                    <a:gd name="T23" fmla="*/ 606 h 629"/>
                    <a:gd name="T24" fmla="*/ 3425 w 3464"/>
                    <a:gd name="T25" fmla="*/ 620 h 629"/>
                    <a:gd name="T26" fmla="*/ 3407 w 3464"/>
                    <a:gd name="T27" fmla="*/ 627 h 629"/>
                    <a:gd name="T28" fmla="*/ 3387 w 3464"/>
                    <a:gd name="T29" fmla="*/ 629 h 629"/>
                    <a:gd name="T30" fmla="*/ 79 w 3464"/>
                    <a:gd name="T31" fmla="*/ 629 h 629"/>
                    <a:gd name="T32" fmla="*/ 59 w 3464"/>
                    <a:gd name="T33" fmla="*/ 627 h 629"/>
                    <a:gd name="T34" fmla="*/ 40 w 3464"/>
                    <a:gd name="T35" fmla="*/ 620 h 629"/>
                    <a:gd name="T36" fmla="*/ 23 w 3464"/>
                    <a:gd name="T37" fmla="*/ 606 h 629"/>
                    <a:gd name="T38" fmla="*/ 11 w 3464"/>
                    <a:gd name="T39" fmla="*/ 590 h 629"/>
                    <a:gd name="T40" fmla="*/ 3 w 3464"/>
                    <a:gd name="T41" fmla="*/ 572 h 629"/>
                    <a:gd name="T42" fmla="*/ 0 w 3464"/>
                    <a:gd name="T43" fmla="*/ 552 h 629"/>
                    <a:gd name="T44" fmla="*/ 0 w 3464"/>
                    <a:gd name="T45" fmla="*/ 79 h 629"/>
                    <a:gd name="T46" fmla="*/ 3 w 3464"/>
                    <a:gd name="T47" fmla="*/ 58 h 629"/>
                    <a:gd name="T48" fmla="*/ 11 w 3464"/>
                    <a:gd name="T49" fmla="*/ 40 h 629"/>
                    <a:gd name="T50" fmla="*/ 23 w 3464"/>
                    <a:gd name="T51" fmla="*/ 23 h 629"/>
                    <a:gd name="T52" fmla="*/ 40 w 3464"/>
                    <a:gd name="T53" fmla="*/ 10 h 629"/>
                    <a:gd name="T54" fmla="*/ 59 w 3464"/>
                    <a:gd name="T55" fmla="*/ 3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3"/>
                      </a:lnTo>
                      <a:lnTo>
                        <a:pt x="3425" y="10"/>
                      </a:lnTo>
                      <a:lnTo>
                        <a:pt x="3442" y="23"/>
                      </a:lnTo>
                      <a:lnTo>
                        <a:pt x="3455" y="40"/>
                      </a:lnTo>
                      <a:lnTo>
                        <a:pt x="3462" y="58"/>
                      </a:lnTo>
                      <a:lnTo>
                        <a:pt x="3464" y="79"/>
                      </a:lnTo>
                      <a:lnTo>
                        <a:pt x="3464" y="552"/>
                      </a:lnTo>
                      <a:lnTo>
                        <a:pt x="3462" y="572"/>
                      </a:lnTo>
                      <a:lnTo>
                        <a:pt x="3455" y="590"/>
                      </a:lnTo>
                      <a:lnTo>
                        <a:pt x="3442" y="606"/>
                      </a:lnTo>
                      <a:lnTo>
                        <a:pt x="3425" y="620"/>
                      </a:lnTo>
                      <a:lnTo>
                        <a:pt x="3407" y="627"/>
                      </a:lnTo>
                      <a:lnTo>
                        <a:pt x="3387" y="629"/>
                      </a:lnTo>
                      <a:lnTo>
                        <a:pt x="79" y="629"/>
                      </a:lnTo>
                      <a:lnTo>
                        <a:pt x="59" y="627"/>
                      </a:lnTo>
                      <a:lnTo>
                        <a:pt x="40" y="620"/>
                      </a:lnTo>
                      <a:lnTo>
                        <a:pt x="23" y="606"/>
                      </a:lnTo>
                      <a:lnTo>
                        <a:pt x="11" y="590"/>
                      </a:lnTo>
                      <a:lnTo>
                        <a:pt x="3" y="572"/>
                      </a:lnTo>
                      <a:lnTo>
                        <a:pt x="0" y="552"/>
                      </a:lnTo>
                      <a:lnTo>
                        <a:pt x="0" y="79"/>
                      </a:lnTo>
                      <a:lnTo>
                        <a:pt x="3" y="58"/>
                      </a:lnTo>
                      <a:lnTo>
                        <a:pt x="11" y="40"/>
                      </a:lnTo>
                      <a:lnTo>
                        <a:pt x="23" y="23"/>
                      </a:lnTo>
                      <a:lnTo>
                        <a:pt x="40" y="10"/>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11">
                  <a:extLst>
                    <a:ext uri="{FF2B5EF4-FFF2-40B4-BE49-F238E27FC236}">
                      <a16:creationId xmlns:a16="http://schemas.microsoft.com/office/drawing/2014/main" id="{80AACFAA-9A17-4923-97D3-A843BE886D31}"/>
                    </a:ext>
                  </a:extLst>
                </p:cNvPr>
                <p:cNvSpPr>
                  <a:spLocks/>
                </p:cNvSpPr>
                <p:nvPr/>
              </p:nvSpPr>
              <p:spPr bwMode="auto">
                <a:xfrm>
                  <a:off x="2370138" y="4367213"/>
                  <a:ext cx="2749550" cy="498475"/>
                </a:xfrm>
                <a:custGeom>
                  <a:avLst/>
                  <a:gdLst>
                    <a:gd name="T0" fmla="*/ 79 w 3464"/>
                    <a:gd name="T1" fmla="*/ 0 h 628"/>
                    <a:gd name="T2" fmla="*/ 3387 w 3464"/>
                    <a:gd name="T3" fmla="*/ 0 h 628"/>
                    <a:gd name="T4" fmla="*/ 3407 w 3464"/>
                    <a:gd name="T5" fmla="*/ 2 h 628"/>
                    <a:gd name="T6" fmla="*/ 3425 w 3464"/>
                    <a:gd name="T7" fmla="*/ 10 h 628"/>
                    <a:gd name="T8" fmla="*/ 3442 w 3464"/>
                    <a:gd name="T9" fmla="*/ 22 h 628"/>
                    <a:gd name="T10" fmla="*/ 3455 w 3464"/>
                    <a:gd name="T11" fmla="*/ 40 h 628"/>
                    <a:gd name="T12" fmla="*/ 3462 w 3464"/>
                    <a:gd name="T13" fmla="*/ 57 h 628"/>
                    <a:gd name="T14" fmla="*/ 3464 w 3464"/>
                    <a:gd name="T15" fmla="*/ 78 h 628"/>
                    <a:gd name="T16" fmla="*/ 3464 w 3464"/>
                    <a:gd name="T17" fmla="*/ 551 h 628"/>
                    <a:gd name="T18" fmla="*/ 3462 w 3464"/>
                    <a:gd name="T19" fmla="*/ 571 h 628"/>
                    <a:gd name="T20" fmla="*/ 3455 w 3464"/>
                    <a:gd name="T21" fmla="*/ 590 h 628"/>
                    <a:gd name="T22" fmla="*/ 3442 w 3464"/>
                    <a:gd name="T23" fmla="*/ 606 h 628"/>
                    <a:gd name="T24" fmla="*/ 3425 w 3464"/>
                    <a:gd name="T25" fmla="*/ 619 h 628"/>
                    <a:gd name="T26" fmla="*/ 3407 w 3464"/>
                    <a:gd name="T27" fmla="*/ 626 h 628"/>
                    <a:gd name="T28" fmla="*/ 3387 w 3464"/>
                    <a:gd name="T29" fmla="*/ 628 h 628"/>
                    <a:gd name="T30" fmla="*/ 79 w 3464"/>
                    <a:gd name="T31" fmla="*/ 628 h 628"/>
                    <a:gd name="T32" fmla="*/ 59 w 3464"/>
                    <a:gd name="T33" fmla="*/ 626 h 628"/>
                    <a:gd name="T34" fmla="*/ 40 w 3464"/>
                    <a:gd name="T35" fmla="*/ 619 h 628"/>
                    <a:gd name="T36" fmla="*/ 23 w 3464"/>
                    <a:gd name="T37" fmla="*/ 606 h 628"/>
                    <a:gd name="T38" fmla="*/ 11 w 3464"/>
                    <a:gd name="T39" fmla="*/ 590 h 628"/>
                    <a:gd name="T40" fmla="*/ 3 w 3464"/>
                    <a:gd name="T41" fmla="*/ 571 h 628"/>
                    <a:gd name="T42" fmla="*/ 0 w 3464"/>
                    <a:gd name="T43" fmla="*/ 551 h 628"/>
                    <a:gd name="T44" fmla="*/ 0 w 3464"/>
                    <a:gd name="T45" fmla="*/ 78 h 628"/>
                    <a:gd name="T46" fmla="*/ 3 w 3464"/>
                    <a:gd name="T47" fmla="*/ 57 h 628"/>
                    <a:gd name="T48" fmla="*/ 11 w 3464"/>
                    <a:gd name="T49" fmla="*/ 40 h 628"/>
                    <a:gd name="T50" fmla="*/ 23 w 3464"/>
                    <a:gd name="T51" fmla="*/ 22 h 628"/>
                    <a:gd name="T52" fmla="*/ 40 w 3464"/>
                    <a:gd name="T53" fmla="*/ 10 h 628"/>
                    <a:gd name="T54" fmla="*/ 59 w 3464"/>
                    <a:gd name="T55" fmla="*/ 2 h 628"/>
                    <a:gd name="T56" fmla="*/ 79 w 3464"/>
                    <a:gd name="T57"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8">
                      <a:moveTo>
                        <a:pt x="79" y="0"/>
                      </a:moveTo>
                      <a:lnTo>
                        <a:pt x="3387" y="0"/>
                      </a:lnTo>
                      <a:lnTo>
                        <a:pt x="3407" y="2"/>
                      </a:lnTo>
                      <a:lnTo>
                        <a:pt x="3425" y="10"/>
                      </a:lnTo>
                      <a:lnTo>
                        <a:pt x="3442" y="22"/>
                      </a:lnTo>
                      <a:lnTo>
                        <a:pt x="3455" y="40"/>
                      </a:lnTo>
                      <a:lnTo>
                        <a:pt x="3462" y="57"/>
                      </a:lnTo>
                      <a:lnTo>
                        <a:pt x="3464" y="78"/>
                      </a:lnTo>
                      <a:lnTo>
                        <a:pt x="3464" y="551"/>
                      </a:lnTo>
                      <a:lnTo>
                        <a:pt x="3462" y="571"/>
                      </a:lnTo>
                      <a:lnTo>
                        <a:pt x="3455" y="590"/>
                      </a:lnTo>
                      <a:lnTo>
                        <a:pt x="3442" y="606"/>
                      </a:lnTo>
                      <a:lnTo>
                        <a:pt x="3425" y="619"/>
                      </a:lnTo>
                      <a:lnTo>
                        <a:pt x="3407" y="626"/>
                      </a:lnTo>
                      <a:lnTo>
                        <a:pt x="3387" y="628"/>
                      </a:lnTo>
                      <a:lnTo>
                        <a:pt x="79" y="628"/>
                      </a:lnTo>
                      <a:lnTo>
                        <a:pt x="59" y="626"/>
                      </a:lnTo>
                      <a:lnTo>
                        <a:pt x="40" y="619"/>
                      </a:lnTo>
                      <a:lnTo>
                        <a:pt x="23" y="606"/>
                      </a:lnTo>
                      <a:lnTo>
                        <a:pt x="11" y="590"/>
                      </a:lnTo>
                      <a:lnTo>
                        <a:pt x="3" y="571"/>
                      </a:lnTo>
                      <a:lnTo>
                        <a:pt x="0" y="551"/>
                      </a:lnTo>
                      <a:lnTo>
                        <a:pt x="0" y="78"/>
                      </a:lnTo>
                      <a:lnTo>
                        <a:pt x="3" y="57"/>
                      </a:lnTo>
                      <a:lnTo>
                        <a:pt x="11" y="40"/>
                      </a:lnTo>
                      <a:lnTo>
                        <a:pt x="23" y="22"/>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12">
                  <a:extLst>
                    <a:ext uri="{FF2B5EF4-FFF2-40B4-BE49-F238E27FC236}">
                      <a16:creationId xmlns:a16="http://schemas.microsoft.com/office/drawing/2014/main" id="{ED262088-48AB-4879-96A6-02CF7FCDC094}"/>
                    </a:ext>
                  </a:extLst>
                </p:cNvPr>
                <p:cNvSpPr>
                  <a:spLocks/>
                </p:cNvSpPr>
                <p:nvPr/>
              </p:nvSpPr>
              <p:spPr bwMode="auto">
                <a:xfrm>
                  <a:off x="2370138" y="2867025"/>
                  <a:ext cx="2749550" cy="500063"/>
                </a:xfrm>
                <a:custGeom>
                  <a:avLst/>
                  <a:gdLst>
                    <a:gd name="T0" fmla="*/ 79 w 3464"/>
                    <a:gd name="T1" fmla="*/ 0 h 630"/>
                    <a:gd name="T2" fmla="*/ 3387 w 3464"/>
                    <a:gd name="T3" fmla="*/ 0 h 630"/>
                    <a:gd name="T4" fmla="*/ 3407 w 3464"/>
                    <a:gd name="T5" fmla="*/ 3 h 630"/>
                    <a:gd name="T6" fmla="*/ 3425 w 3464"/>
                    <a:gd name="T7" fmla="*/ 11 h 630"/>
                    <a:gd name="T8" fmla="*/ 3442 w 3464"/>
                    <a:gd name="T9" fmla="*/ 23 h 630"/>
                    <a:gd name="T10" fmla="*/ 3455 w 3464"/>
                    <a:gd name="T11" fmla="*/ 40 h 630"/>
                    <a:gd name="T12" fmla="*/ 3462 w 3464"/>
                    <a:gd name="T13" fmla="*/ 59 h 630"/>
                    <a:gd name="T14" fmla="*/ 3464 w 3464"/>
                    <a:gd name="T15" fmla="*/ 79 h 630"/>
                    <a:gd name="T16" fmla="*/ 3464 w 3464"/>
                    <a:gd name="T17" fmla="*/ 551 h 630"/>
                    <a:gd name="T18" fmla="*/ 3462 w 3464"/>
                    <a:gd name="T19" fmla="*/ 571 h 630"/>
                    <a:gd name="T20" fmla="*/ 3455 w 3464"/>
                    <a:gd name="T21" fmla="*/ 590 h 630"/>
                    <a:gd name="T22" fmla="*/ 3442 w 3464"/>
                    <a:gd name="T23" fmla="*/ 606 h 630"/>
                    <a:gd name="T24" fmla="*/ 3425 w 3464"/>
                    <a:gd name="T25" fmla="*/ 620 h 630"/>
                    <a:gd name="T26" fmla="*/ 3407 w 3464"/>
                    <a:gd name="T27" fmla="*/ 628 h 630"/>
                    <a:gd name="T28" fmla="*/ 3387 w 3464"/>
                    <a:gd name="T29" fmla="*/ 630 h 630"/>
                    <a:gd name="T30" fmla="*/ 79 w 3464"/>
                    <a:gd name="T31" fmla="*/ 630 h 630"/>
                    <a:gd name="T32" fmla="*/ 59 w 3464"/>
                    <a:gd name="T33" fmla="*/ 628 h 630"/>
                    <a:gd name="T34" fmla="*/ 40 w 3464"/>
                    <a:gd name="T35" fmla="*/ 620 h 630"/>
                    <a:gd name="T36" fmla="*/ 23 w 3464"/>
                    <a:gd name="T37" fmla="*/ 606 h 630"/>
                    <a:gd name="T38" fmla="*/ 11 w 3464"/>
                    <a:gd name="T39" fmla="*/ 590 h 630"/>
                    <a:gd name="T40" fmla="*/ 3 w 3464"/>
                    <a:gd name="T41" fmla="*/ 571 h 630"/>
                    <a:gd name="T42" fmla="*/ 0 w 3464"/>
                    <a:gd name="T43" fmla="*/ 551 h 630"/>
                    <a:gd name="T44" fmla="*/ 0 w 3464"/>
                    <a:gd name="T45" fmla="*/ 79 h 630"/>
                    <a:gd name="T46" fmla="*/ 3 w 3464"/>
                    <a:gd name="T47" fmla="*/ 59 h 630"/>
                    <a:gd name="T48" fmla="*/ 11 w 3464"/>
                    <a:gd name="T49" fmla="*/ 40 h 630"/>
                    <a:gd name="T50" fmla="*/ 23 w 3464"/>
                    <a:gd name="T51" fmla="*/ 23 h 630"/>
                    <a:gd name="T52" fmla="*/ 40 w 3464"/>
                    <a:gd name="T53" fmla="*/ 11 h 630"/>
                    <a:gd name="T54" fmla="*/ 59 w 3464"/>
                    <a:gd name="T55" fmla="*/ 3 h 630"/>
                    <a:gd name="T56" fmla="*/ 79 w 3464"/>
                    <a:gd name="T5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30">
                      <a:moveTo>
                        <a:pt x="79" y="0"/>
                      </a:moveTo>
                      <a:lnTo>
                        <a:pt x="3387" y="0"/>
                      </a:lnTo>
                      <a:lnTo>
                        <a:pt x="3407" y="3"/>
                      </a:lnTo>
                      <a:lnTo>
                        <a:pt x="3425" y="11"/>
                      </a:lnTo>
                      <a:lnTo>
                        <a:pt x="3442" y="23"/>
                      </a:lnTo>
                      <a:lnTo>
                        <a:pt x="3455" y="40"/>
                      </a:lnTo>
                      <a:lnTo>
                        <a:pt x="3462" y="59"/>
                      </a:lnTo>
                      <a:lnTo>
                        <a:pt x="3464" y="79"/>
                      </a:lnTo>
                      <a:lnTo>
                        <a:pt x="3464" y="551"/>
                      </a:lnTo>
                      <a:lnTo>
                        <a:pt x="3462" y="571"/>
                      </a:lnTo>
                      <a:lnTo>
                        <a:pt x="3455" y="590"/>
                      </a:lnTo>
                      <a:lnTo>
                        <a:pt x="3442" y="606"/>
                      </a:lnTo>
                      <a:lnTo>
                        <a:pt x="3425" y="620"/>
                      </a:lnTo>
                      <a:lnTo>
                        <a:pt x="3407" y="628"/>
                      </a:lnTo>
                      <a:lnTo>
                        <a:pt x="3387" y="630"/>
                      </a:lnTo>
                      <a:lnTo>
                        <a:pt x="79" y="630"/>
                      </a:lnTo>
                      <a:lnTo>
                        <a:pt x="59" y="628"/>
                      </a:lnTo>
                      <a:lnTo>
                        <a:pt x="40" y="620"/>
                      </a:lnTo>
                      <a:lnTo>
                        <a:pt x="23" y="606"/>
                      </a:lnTo>
                      <a:lnTo>
                        <a:pt x="11" y="590"/>
                      </a:lnTo>
                      <a:lnTo>
                        <a:pt x="3" y="571"/>
                      </a:lnTo>
                      <a:lnTo>
                        <a:pt x="0" y="551"/>
                      </a:lnTo>
                      <a:lnTo>
                        <a:pt x="0" y="79"/>
                      </a:lnTo>
                      <a:lnTo>
                        <a:pt x="3" y="59"/>
                      </a:lnTo>
                      <a:lnTo>
                        <a:pt x="11" y="40"/>
                      </a:lnTo>
                      <a:lnTo>
                        <a:pt x="23" y="23"/>
                      </a:lnTo>
                      <a:lnTo>
                        <a:pt x="40" y="11"/>
                      </a:lnTo>
                      <a:lnTo>
                        <a:pt x="59" y="3"/>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37" name="Freeform 13">
                  <a:extLst>
                    <a:ext uri="{FF2B5EF4-FFF2-40B4-BE49-F238E27FC236}">
                      <a16:creationId xmlns:a16="http://schemas.microsoft.com/office/drawing/2014/main" id="{079DCC93-7AA3-4198-8331-8A4D7E0A0FAD}"/>
                    </a:ext>
                  </a:extLst>
                </p:cNvPr>
                <p:cNvSpPr>
                  <a:spLocks/>
                </p:cNvSpPr>
                <p:nvPr/>
              </p:nvSpPr>
              <p:spPr bwMode="auto">
                <a:xfrm>
                  <a:off x="2370138" y="3616325"/>
                  <a:ext cx="2749550" cy="500063"/>
                </a:xfrm>
                <a:custGeom>
                  <a:avLst/>
                  <a:gdLst>
                    <a:gd name="T0" fmla="*/ 79 w 3464"/>
                    <a:gd name="T1" fmla="*/ 0 h 629"/>
                    <a:gd name="T2" fmla="*/ 3387 w 3464"/>
                    <a:gd name="T3" fmla="*/ 0 h 629"/>
                    <a:gd name="T4" fmla="*/ 3407 w 3464"/>
                    <a:gd name="T5" fmla="*/ 2 h 629"/>
                    <a:gd name="T6" fmla="*/ 3425 w 3464"/>
                    <a:gd name="T7" fmla="*/ 10 h 629"/>
                    <a:gd name="T8" fmla="*/ 3442 w 3464"/>
                    <a:gd name="T9" fmla="*/ 23 h 629"/>
                    <a:gd name="T10" fmla="*/ 3455 w 3464"/>
                    <a:gd name="T11" fmla="*/ 40 h 629"/>
                    <a:gd name="T12" fmla="*/ 3462 w 3464"/>
                    <a:gd name="T13" fmla="*/ 57 h 629"/>
                    <a:gd name="T14" fmla="*/ 3464 w 3464"/>
                    <a:gd name="T15" fmla="*/ 79 h 629"/>
                    <a:gd name="T16" fmla="*/ 3464 w 3464"/>
                    <a:gd name="T17" fmla="*/ 551 h 629"/>
                    <a:gd name="T18" fmla="*/ 3462 w 3464"/>
                    <a:gd name="T19" fmla="*/ 571 h 629"/>
                    <a:gd name="T20" fmla="*/ 3455 w 3464"/>
                    <a:gd name="T21" fmla="*/ 590 h 629"/>
                    <a:gd name="T22" fmla="*/ 3442 w 3464"/>
                    <a:gd name="T23" fmla="*/ 606 h 629"/>
                    <a:gd name="T24" fmla="*/ 3425 w 3464"/>
                    <a:gd name="T25" fmla="*/ 619 h 629"/>
                    <a:gd name="T26" fmla="*/ 3407 w 3464"/>
                    <a:gd name="T27" fmla="*/ 627 h 629"/>
                    <a:gd name="T28" fmla="*/ 3387 w 3464"/>
                    <a:gd name="T29" fmla="*/ 629 h 629"/>
                    <a:gd name="T30" fmla="*/ 79 w 3464"/>
                    <a:gd name="T31" fmla="*/ 629 h 629"/>
                    <a:gd name="T32" fmla="*/ 59 w 3464"/>
                    <a:gd name="T33" fmla="*/ 627 h 629"/>
                    <a:gd name="T34" fmla="*/ 40 w 3464"/>
                    <a:gd name="T35" fmla="*/ 619 h 629"/>
                    <a:gd name="T36" fmla="*/ 23 w 3464"/>
                    <a:gd name="T37" fmla="*/ 606 h 629"/>
                    <a:gd name="T38" fmla="*/ 11 w 3464"/>
                    <a:gd name="T39" fmla="*/ 590 h 629"/>
                    <a:gd name="T40" fmla="*/ 3 w 3464"/>
                    <a:gd name="T41" fmla="*/ 571 h 629"/>
                    <a:gd name="T42" fmla="*/ 0 w 3464"/>
                    <a:gd name="T43" fmla="*/ 551 h 629"/>
                    <a:gd name="T44" fmla="*/ 0 w 3464"/>
                    <a:gd name="T45" fmla="*/ 79 h 629"/>
                    <a:gd name="T46" fmla="*/ 3 w 3464"/>
                    <a:gd name="T47" fmla="*/ 57 h 629"/>
                    <a:gd name="T48" fmla="*/ 11 w 3464"/>
                    <a:gd name="T49" fmla="*/ 40 h 629"/>
                    <a:gd name="T50" fmla="*/ 23 w 3464"/>
                    <a:gd name="T51" fmla="*/ 23 h 629"/>
                    <a:gd name="T52" fmla="*/ 40 w 3464"/>
                    <a:gd name="T53" fmla="*/ 10 h 629"/>
                    <a:gd name="T54" fmla="*/ 59 w 3464"/>
                    <a:gd name="T55" fmla="*/ 2 h 629"/>
                    <a:gd name="T56" fmla="*/ 79 w 3464"/>
                    <a:gd name="T5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4" h="629">
                      <a:moveTo>
                        <a:pt x="79" y="0"/>
                      </a:moveTo>
                      <a:lnTo>
                        <a:pt x="3387" y="0"/>
                      </a:lnTo>
                      <a:lnTo>
                        <a:pt x="3407" y="2"/>
                      </a:lnTo>
                      <a:lnTo>
                        <a:pt x="3425" y="10"/>
                      </a:lnTo>
                      <a:lnTo>
                        <a:pt x="3442" y="23"/>
                      </a:lnTo>
                      <a:lnTo>
                        <a:pt x="3455" y="40"/>
                      </a:lnTo>
                      <a:lnTo>
                        <a:pt x="3462" y="57"/>
                      </a:lnTo>
                      <a:lnTo>
                        <a:pt x="3464" y="79"/>
                      </a:lnTo>
                      <a:lnTo>
                        <a:pt x="3464" y="551"/>
                      </a:lnTo>
                      <a:lnTo>
                        <a:pt x="3462" y="571"/>
                      </a:lnTo>
                      <a:lnTo>
                        <a:pt x="3455" y="590"/>
                      </a:lnTo>
                      <a:lnTo>
                        <a:pt x="3442" y="606"/>
                      </a:lnTo>
                      <a:lnTo>
                        <a:pt x="3425" y="619"/>
                      </a:lnTo>
                      <a:lnTo>
                        <a:pt x="3407" y="627"/>
                      </a:lnTo>
                      <a:lnTo>
                        <a:pt x="3387" y="629"/>
                      </a:lnTo>
                      <a:lnTo>
                        <a:pt x="79" y="629"/>
                      </a:lnTo>
                      <a:lnTo>
                        <a:pt x="59" y="627"/>
                      </a:lnTo>
                      <a:lnTo>
                        <a:pt x="40" y="619"/>
                      </a:lnTo>
                      <a:lnTo>
                        <a:pt x="23" y="606"/>
                      </a:lnTo>
                      <a:lnTo>
                        <a:pt x="11" y="590"/>
                      </a:lnTo>
                      <a:lnTo>
                        <a:pt x="3" y="571"/>
                      </a:lnTo>
                      <a:lnTo>
                        <a:pt x="0" y="551"/>
                      </a:lnTo>
                      <a:lnTo>
                        <a:pt x="0" y="79"/>
                      </a:lnTo>
                      <a:lnTo>
                        <a:pt x="3" y="57"/>
                      </a:lnTo>
                      <a:lnTo>
                        <a:pt x="11" y="40"/>
                      </a:lnTo>
                      <a:lnTo>
                        <a:pt x="23" y="23"/>
                      </a:lnTo>
                      <a:lnTo>
                        <a:pt x="40" y="10"/>
                      </a:lnTo>
                      <a:lnTo>
                        <a:pt x="59"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grpSp>
      </p:grpSp>
    </p:spTree>
    <p:extLst>
      <p:ext uri="{BB962C8B-B14F-4D97-AF65-F5344CB8AC3E}">
        <p14:creationId xmlns:p14="http://schemas.microsoft.com/office/powerpoint/2010/main" val="2648019832"/>
      </p:ext>
    </p:extLst>
  </p:cSld>
  <p:clrMapOvr>
    <a:masterClrMapping/>
  </p:clrMapOvr>
</p:sld>
</file>

<file path=ppt/theme/theme1.xml><?xml version="1.0" encoding="utf-8"?>
<a:theme xmlns:a="http://schemas.openxmlformats.org/drawingml/2006/main" name="Bass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iny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1F60190-1CFA-5C4A-AD8F-A9CCBDD621C3}" vid="{4EB3D723-2758-7646-84CC-3F9A8601BA95}"/>
    </a:ext>
  </a:extLst>
</a:theme>
</file>

<file path=ppt/theme/theme3.xml><?xml version="1.0" encoding="utf-8"?>
<a:theme xmlns:a="http://schemas.openxmlformats.org/drawingml/2006/main" name="Contents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5247</TotalTime>
  <Words>3236</Words>
  <Application>Microsoft Macintosh PowerPoint</Application>
  <PresentationFormat>On-screen Show (16:9)</PresentationFormat>
  <Paragraphs>408</Paragraphs>
  <Slides>45</Slides>
  <Notes>37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45</vt:i4>
      </vt:variant>
    </vt:vector>
  </HeadingPairs>
  <TitlesOfParts>
    <vt:vector size="59" baseType="lpstr">
      <vt:lpstr>Century Gothic</vt:lpstr>
      <vt:lpstr>Lato Light</vt:lpstr>
      <vt:lpstr>Raleway SemiBold</vt:lpstr>
      <vt:lpstr>Segoe UI Light</vt:lpstr>
      <vt:lpstr>Calibri</vt:lpstr>
      <vt:lpstr>Arial</vt:lpstr>
      <vt:lpstr>Wingdings</vt:lpstr>
      <vt:lpstr>Segoe UI</vt:lpstr>
      <vt:lpstr>Courier New</vt:lpstr>
      <vt:lpstr>Barlow</vt:lpstr>
      <vt:lpstr>Calibri Light</vt:lpstr>
      <vt:lpstr>Basset template</vt:lpstr>
      <vt:lpstr>2_tinyPPT.com</vt:lpstr>
      <vt:lpstr>Contents Slide Master</vt:lpstr>
      <vt:lpstr>A Homegrown Economic Reform Agenda:  A Pathway to Prosperity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PMO MAIN PRESENTATION TITLE</dc:title>
  <dc:creator>Mikias</dc:creator>
  <cp:lastModifiedBy>Microsoft Office User</cp:lastModifiedBy>
  <cp:revision>976</cp:revision>
  <dcterms:modified xsi:type="dcterms:W3CDTF">2019-09-08T18:54:58Z</dcterms:modified>
</cp:coreProperties>
</file>